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67" r:id="rId4"/>
    <p:sldId id="258" r:id="rId5"/>
    <p:sldId id="260" r:id="rId6"/>
    <p:sldId id="262" r:id="rId7"/>
    <p:sldId id="263" r:id="rId8"/>
    <p:sldId id="264" r:id="rId9"/>
    <p:sldId id="261" r:id="rId10"/>
    <p:sldId id="272" r:id="rId11"/>
    <p:sldId id="273" r:id="rId12"/>
    <p:sldId id="270" r:id="rId13"/>
    <p:sldId id="268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058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225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269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362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334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173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848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075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849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527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148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647EBA-616F-4DE0-B11C-EB76A8C12A2A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319DEE-9B35-4E96-8E0F-280337A2E4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317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604838"/>
            <a:ext cx="7486650" cy="564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47967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54006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ÚTVARY ČESKÉHO JAZYKA A JAZYKOVÁ KULTURA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7093078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Všichni lidé mají schopnost osvojit si řeč, ale nemluví stejně, nýbrž užívají různé_________.</a:t>
            </a:r>
          </a:p>
          <a:p>
            <a:r>
              <a:rPr lang="cs-CZ" dirty="0" smtClean="0"/>
              <a:t>Dítě se může v útlém věku naučit kterémukoliv jazyku. Mluvit ho učí především matka, proto se takovému jazyku říká _____________ jazyk.</a:t>
            </a:r>
          </a:p>
          <a:p>
            <a:r>
              <a:rPr lang="cs-CZ" dirty="0" smtClean="0"/>
              <a:t>Příslušníci českého národa, většina obyvatel Čech, Moravy a Slezska, se dorozumívají _____________ jazykem.</a:t>
            </a:r>
          </a:p>
          <a:p>
            <a:r>
              <a:rPr lang="cs-CZ" dirty="0" smtClean="0"/>
              <a:t>Čeština je náš _____________ jazyk.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0101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SPISOVNÁ ČEŠTINA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1007" y="1874026"/>
            <a:ext cx="8197168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Prostředky 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641585" y="4137008"/>
            <a:ext cx="2376264" cy="86409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hovorové</a:t>
            </a:r>
          </a:p>
          <a:p>
            <a:pPr algn="ctr"/>
            <a:r>
              <a:rPr lang="cs-CZ" sz="2400" dirty="0" smtClean="0"/>
              <a:t>(děkuju, píšou)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216544" y="4155798"/>
            <a:ext cx="2547811" cy="86409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knižní</a:t>
            </a:r>
          </a:p>
          <a:p>
            <a:pPr algn="ctr"/>
            <a:r>
              <a:rPr lang="cs-CZ" sz="2400" dirty="0" smtClean="0"/>
              <a:t>(zpívati, houpaje)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012160" y="4155798"/>
            <a:ext cx="2376264" cy="86409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neutrální</a:t>
            </a:r>
          </a:p>
          <a:p>
            <a:pPr algn="ctr"/>
            <a:r>
              <a:rPr lang="cs-CZ" sz="2400" dirty="0" smtClean="0"/>
              <a:t>(židle, jíst)</a:t>
            </a:r>
            <a:endParaRPr lang="cs-CZ" sz="24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443635" y="2564904"/>
            <a:ext cx="2408285" cy="14401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477753" y="2672916"/>
            <a:ext cx="0" cy="13321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220072" y="2564904"/>
            <a:ext cx="2238405" cy="14401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401007" y="5703922"/>
            <a:ext cx="8178887" cy="69781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Uveď </a:t>
            </a:r>
            <a:r>
              <a:rPr lang="cs-CZ" sz="3200" dirty="0" smtClean="0"/>
              <a:t>další příklady.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805457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NESPISOVNÁ ČEŠTINA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230" y="1850229"/>
            <a:ext cx="8229600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cs-CZ" sz="1800" dirty="0" smtClean="0"/>
          </a:p>
          <a:p>
            <a:pPr marL="0" indent="0" algn="ctr">
              <a:buNone/>
            </a:pPr>
            <a:r>
              <a:rPr lang="cs-CZ" sz="4000" dirty="0"/>
              <a:t>slang</a:t>
            </a:r>
          </a:p>
          <a:p>
            <a:pPr marL="0" indent="0" algn="ctr">
              <a:buNone/>
            </a:pPr>
            <a:r>
              <a:rPr lang="cs-CZ" sz="4000" dirty="0" smtClean="0"/>
              <a:t>argot</a:t>
            </a:r>
            <a:endParaRPr lang="cs-CZ" sz="4000" dirty="0" smtClean="0"/>
          </a:p>
          <a:p>
            <a:pPr marL="0" indent="0" algn="ctr">
              <a:buNone/>
            </a:pPr>
            <a:r>
              <a:rPr lang="cs-CZ" sz="4000" dirty="0" smtClean="0"/>
              <a:t>obecná </a:t>
            </a:r>
            <a:r>
              <a:rPr lang="cs-CZ" sz="4000" dirty="0" smtClean="0"/>
              <a:t>čeština</a:t>
            </a:r>
          </a:p>
          <a:p>
            <a:pPr marL="0" indent="0" algn="ctr">
              <a:buNone/>
            </a:pPr>
            <a:r>
              <a:rPr lang="cs-CZ" sz="4000" dirty="0" smtClean="0"/>
              <a:t>nářečí</a:t>
            </a:r>
            <a:endParaRPr lang="cs-CZ" sz="4000" dirty="0"/>
          </a:p>
        </p:txBody>
      </p:sp>
      <p:sp>
        <p:nvSpPr>
          <p:cNvPr id="20" name="Obdélník 19"/>
          <p:cNvSpPr/>
          <p:nvPr/>
        </p:nvSpPr>
        <p:spPr>
          <a:xfrm>
            <a:off x="440014" y="5713626"/>
            <a:ext cx="8236442" cy="6978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Co </a:t>
            </a:r>
            <a:r>
              <a:rPr lang="cs-CZ" sz="3200" dirty="0" smtClean="0"/>
              <a:t>je slang a argot?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203455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SLANG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230" y="1850229"/>
            <a:ext cx="8229600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4000" dirty="0" smtClean="0"/>
              <a:t>mluva lidí, kteří náleží k </a:t>
            </a:r>
            <a:r>
              <a:rPr lang="cs-CZ" sz="4000" dirty="0"/>
              <a:t>určité </a:t>
            </a:r>
            <a:r>
              <a:rPr lang="cs-CZ" sz="4000" dirty="0" smtClean="0"/>
              <a:t>zájmové </a:t>
            </a:r>
            <a:r>
              <a:rPr lang="cs-CZ" sz="4000" dirty="0"/>
              <a:t>nebo profesní </a:t>
            </a:r>
            <a:r>
              <a:rPr lang="cs-CZ" sz="4000" dirty="0" smtClean="0"/>
              <a:t>skupině</a:t>
            </a:r>
          </a:p>
          <a:p>
            <a:r>
              <a:rPr lang="cs-CZ" sz="4000" dirty="0" smtClean="0"/>
              <a:t>např. studentský, hornický, sportovní, vojenský atd.</a:t>
            </a:r>
            <a:endParaRPr lang="cs-CZ" sz="4000" dirty="0" smtClean="0"/>
          </a:p>
        </p:txBody>
      </p:sp>
      <p:sp>
        <p:nvSpPr>
          <p:cNvPr id="20" name="Obdélník 19"/>
          <p:cNvSpPr/>
          <p:nvPr/>
        </p:nvSpPr>
        <p:spPr>
          <a:xfrm>
            <a:off x="467543" y="5661248"/>
            <a:ext cx="8234483" cy="6978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Uváděj </a:t>
            </a:r>
            <a:r>
              <a:rPr lang="cs-CZ" sz="3200" dirty="0" smtClean="0"/>
              <a:t>příklady školního </a:t>
            </a:r>
            <a:r>
              <a:rPr lang="cs-CZ" sz="3200" dirty="0" smtClean="0"/>
              <a:t>slangu.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95139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ARGOT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vrstva </a:t>
            </a:r>
            <a:r>
              <a:rPr lang="cs-CZ" dirty="0"/>
              <a:t>slovní zásoby užívaná společenskou spodinou (</a:t>
            </a:r>
            <a:r>
              <a:rPr lang="cs-CZ" dirty="0" smtClean="0"/>
              <a:t>zloději</a:t>
            </a:r>
            <a:r>
              <a:rPr lang="cs-CZ" dirty="0"/>
              <a:t> </a:t>
            </a:r>
            <a:r>
              <a:rPr lang="cs-CZ" dirty="0" smtClean="0"/>
              <a:t>apod.)</a:t>
            </a:r>
          </a:p>
          <a:p>
            <a:r>
              <a:rPr lang="cs-CZ" dirty="0" smtClean="0"/>
              <a:t>účelem </a:t>
            </a:r>
            <a:r>
              <a:rPr lang="cs-CZ" dirty="0"/>
              <a:t>tvoření zvláštních pojmenování je utajit obsah sdělení </a:t>
            </a:r>
          </a:p>
          <a:p>
            <a:r>
              <a:rPr lang="cs-CZ" dirty="0" smtClean="0"/>
              <a:t>některé </a:t>
            </a:r>
            <a:r>
              <a:rPr lang="cs-CZ" dirty="0"/>
              <a:t>výrazy z argotu mohou být prozrazeny, a tím přestanou být součástí argotu a stanou se součástí běžné slovní </a:t>
            </a:r>
            <a:r>
              <a:rPr lang="cs-CZ" dirty="0" smtClean="0"/>
              <a:t>zásoby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5445224"/>
            <a:ext cx="8230616" cy="6978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Např</a:t>
            </a:r>
            <a:r>
              <a:rPr lang="cs-CZ" sz="3200" dirty="0" smtClean="0"/>
              <a:t>. prachy, bahno, fízl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532474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300" y="676275"/>
            <a:ext cx="7077075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6160190"/>
            <a:ext cx="9144000" cy="6978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Kterým nářečím se mluví v našem regionu?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7308304" y="5445224"/>
            <a:ext cx="33054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1)</a:t>
            </a:r>
          </a:p>
        </p:txBody>
      </p:sp>
    </p:spTree>
    <p:extLst>
      <p:ext uri="{BB962C8B-B14F-4D97-AF65-F5344CB8AC3E}">
        <p14:creationId xmlns:p14="http://schemas.microsoft.com/office/powerpoint/2010/main" val="27941226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OBECNÁ ČEŠTINA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1334" y="1595786"/>
            <a:ext cx="8229600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/>
              <a:t>původně jde o nářečí Čech</a:t>
            </a:r>
          </a:p>
          <a:p>
            <a:r>
              <a:rPr lang="cs-CZ" dirty="0" smtClean="0"/>
              <a:t>nadnářeční </a:t>
            </a:r>
            <a:r>
              <a:rPr lang="cs-CZ" dirty="0"/>
              <a:t>celek – interdialekt používaný zejména v Čechách a na západní Moravě</a:t>
            </a:r>
          </a:p>
          <a:p>
            <a:r>
              <a:rPr lang="cs-CZ" dirty="0" smtClean="0"/>
              <a:t>používaná se obvykle </a:t>
            </a:r>
            <a:r>
              <a:rPr lang="cs-CZ" dirty="0"/>
              <a:t>v běžné ústní </a:t>
            </a:r>
            <a:r>
              <a:rPr lang="cs-CZ" dirty="0" smtClean="0"/>
              <a:t>komunikaci</a:t>
            </a:r>
          </a:p>
          <a:p>
            <a:r>
              <a:rPr lang="cs-CZ" dirty="0" smtClean="0"/>
              <a:t>některé </a:t>
            </a:r>
            <a:r>
              <a:rPr lang="cs-CZ" dirty="0"/>
              <a:t>prvky obecné češtiny mohou časem proniknout do spisovné vrstvy jazyka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10238" y="5431757"/>
            <a:ext cx="8178887" cy="69781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Např. mal</a:t>
            </a:r>
            <a:r>
              <a:rPr lang="cs-CZ" sz="3200" b="1" dirty="0" smtClean="0"/>
              <a:t>ý</a:t>
            </a:r>
            <a:r>
              <a:rPr lang="cs-CZ" sz="3200" dirty="0" smtClean="0"/>
              <a:t> město, </a:t>
            </a:r>
            <a:r>
              <a:rPr lang="cs-CZ" sz="3200" dirty="0" err="1" smtClean="0"/>
              <a:t>mal</a:t>
            </a:r>
            <a:r>
              <a:rPr lang="cs-CZ" sz="3200" b="1" dirty="0" err="1" smtClean="0"/>
              <a:t>ej</a:t>
            </a:r>
            <a:r>
              <a:rPr lang="cs-CZ" sz="3200" dirty="0" smtClean="0"/>
              <a:t> dům, l</a:t>
            </a:r>
            <a:r>
              <a:rPr lang="cs-CZ" sz="3200" b="1" dirty="0" smtClean="0"/>
              <a:t>í</a:t>
            </a:r>
            <a:r>
              <a:rPr lang="cs-CZ" sz="3200" dirty="0" smtClean="0"/>
              <a:t>tat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58998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JAZYKOVÁ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vědomá péče upevňování spisovného jazyka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Teoretik jazyka jazykovou kulturu podporuje, ti, kdo spisovným jazykem mluví, ji realizují.</a:t>
            </a:r>
            <a:r>
              <a:rPr lang="cs-CZ" dirty="0"/>
              <a:t> </a:t>
            </a:r>
            <a:r>
              <a:rPr lang="cs-CZ" dirty="0" smtClean="0"/>
              <a:t>Uvědomělé </a:t>
            </a:r>
            <a:r>
              <a:rPr lang="cs-CZ" dirty="0"/>
              <a:t>úsilí o kultivovaný projev se objevilo již v antice (</a:t>
            </a:r>
            <a:r>
              <a:rPr lang="cs-CZ" dirty="0" smtClean="0"/>
              <a:t>Aristoteles</a:t>
            </a:r>
            <a:r>
              <a:rPr lang="cs-CZ" dirty="0"/>
              <a:t>: </a:t>
            </a:r>
            <a:r>
              <a:rPr lang="cs-CZ" dirty="0" smtClean="0"/>
              <a:t>Rétorika).</a:t>
            </a: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31757"/>
            <a:ext cx="8221581" cy="69781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Najdi význam slova rétorika ve SCS.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290222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 HISTORIE PĚSTOVÁNÍ </a:t>
            </a:r>
            <a:br>
              <a:rPr lang="cs-CZ" dirty="0" smtClean="0"/>
            </a:br>
            <a:r>
              <a:rPr lang="cs-CZ" dirty="0" smtClean="0"/>
              <a:t>JAZYKOVÉ KULTURY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/>
              <a:t>JAN HUS </a:t>
            </a:r>
            <a:r>
              <a:rPr lang="cs-CZ" sz="2800" dirty="0" smtClean="0"/>
              <a:t>– usiloval o srozumitelnost, spisovný jazyk přibližoval běžně mluvené řeči</a:t>
            </a:r>
          </a:p>
          <a:p>
            <a:pPr marL="0" indent="0">
              <a:buNone/>
            </a:pPr>
            <a:r>
              <a:rPr lang="cs-CZ" sz="2800" b="1" dirty="0" smtClean="0"/>
              <a:t>JOSEF DOBROVSKÝ </a:t>
            </a:r>
            <a:r>
              <a:rPr lang="cs-CZ" sz="2800" dirty="0" smtClean="0"/>
              <a:t>– byl první, kdo se vědecky zabýval studiem českého jazyka a kdo použil termín jazyková kultura</a:t>
            </a:r>
          </a:p>
          <a:p>
            <a:pPr marL="0" indent="0">
              <a:buNone/>
            </a:pPr>
            <a:r>
              <a:rPr lang="cs-CZ" sz="2800" b="1" dirty="0" smtClean="0"/>
              <a:t>JOSEF JUNGMAN </a:t>
            </a:r>
            <a:r>
              <a:rPr lang="cs-CZ" sz="2800" dirty="0" smtClean="0"/>
              <a:t>– vytvořil první kritéria pro hodnocení jazykových prostředků</a:t>
            </a:r>
          </a:p>
          <a:p>
            <a:pPr marL="0" indent="0">
              <a:buNone/>
            </a:pPr>
            <a:r>
              <a:rPr lang="cs-CZ" sz="2800" b="1" dirty="0"/>
              <a:t>J</a:t>
            </a:r>
            <a:r>
              <a:rPr lang="cs-CZ" sz="2800" b="1" dirty="0" smtClean="0"/>
              <a:t>AN GEBAUER </a:t>
            </a:r>
            <a:r>
              <a:rPr lang="cs-CZ" sz="2800" dirty="0" smtClean="0"/>
              <a:t>– významný jazykovědec 2. pol. 19. stol.</a:t>
            </a:r>
          </a:p>
          <a:p>
            <a:pPr marL="0" indent="0">
              <a:buNone/>
            </a:pPr>
            <a:r>
              <a:rPr lang="cs-CZ" sz="2800" b="1" dirty="0" smtClean="0"/>
              <a:t>BOHUSLAV HAVRÁNEK </a:t>
            </a:r>
            <a:r>
              <a:rPr lang="cs-CZ" sz="2800" dirty="0" smtClean="0"/>
              <a:t>– označován za zakladatele teorie jazykové kultury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654721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 ČESKÉM JAZYCE NAPSALI … </a:t>
            </a:r>
            <a:r>
              <a:rPr lang="cs-CZ" sz="1200" dirty="0" smtClean="0"/>
              <a:t>2)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b="1" i="1" dirty="0" smtClean="0"/>
              <a:t>Jan Neruda</a:t>
            </a:r>
          </a:p>
          <a:p>
            <a:pPr marL="0" indent="0">
              <a:buNone/>
            </a:pPr>
            <a:r>
              <a:rPr lang="cs-CZ" dirty="0" smtClean="0"/>
              <a:t>„Krásná, čistá, svatá řeč mateřská! Záhřevná jako samo slunce a jako jaro i léto plodná a živná!“</a:t>
            </a:r>
          </a:p>
          <a:p>
            <a:pPr marL="0" indent="0">
              <a:buNone/>
            </a:pPr>
            <a:r>
              <a:rPr lang="cs-CZ" b="1" i="1" dirty="0" smtClean="0"/>
              <a:t>Jaroslav Vrchlický</a:t>
            </a:r>
          </a:p>
          <a:p>
            <a:pPr marL="0" indent="0">
              <a:buNone/>
            </a:pPr>
            <a:r>
              <a:rPr lang="cs-CZ" dirty="0" smtClean="0"/>
              <a:t>„… ty jak noc tmavá, jak den </a:t>
            </a:r>
            <a:r>
              <a:rPr lang="cs-CZ" dirty="0" err="1" smtClean="0"/>
              <a:t>mnoho</a:t>
            </a:r>
            <a:r>
              <a:rPr lang="cs-CZ" dirty="0" err="1"/>
              <a:t>bleská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jak žula tvrdá a jak chleba měkká,</a:t>
            </a:r>
          </a:p>
          <a:p>
            <a:pPr marL="0" indent="0">
              <a:buNone/>
            </a:pPr>
            <a:r>
              <a:rPr lang="cs-CZ" dirty="0" smtClean="0"/>
              <a:t>ty drahá, svatá, zářná řeči česká…“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64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4400" dirty="0" smtClean="0"/>
              <a:t>Umět se kultivovaně vyjadřovat je výsledkem cílevědomého </a:t>
            </a:r>
          </a:p>
          <a:p>
            <a:pPr marL="0" indent="0">
              <a:buNone/>
            </a:pPr>
            <a:r>
              <a:rPr lang="cs-CZ" sz="4400" dirty="0" smtClean="0"/>
              <a:t>a dlouhodobého úsilí. </a:t>
            </a:r>
          </a:p>
          <a:p>
            <a:pPr marL="0" indent="0">
              <a:buNone/>
            </a:pPr>
            <a:r>
              <a:rPr lang="cs-CZ" sz="4400" dirty="0" smtClean="0"/>
              <a:t>Kultuře řeči se učíme nejen ve škole, ale po celý svůj život.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05793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9935" y="1523363"/>
            <a:ext cx="82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Od Gwary_morawskie.png: </a:t>
            </a:r>
            <a:r>
              <a:rPr lang="en-US" sz="1400" dirty="0" err="1"/>
              <a:t>Radegast</a:t>
            </a:r>
            <a:r>
              <a:rPr lang="en-US" sz="1400" dirty="0"/>
              <a:t> derivative work: </a:t>
            </a:r>
            <a:r>
              <a:rPr lang="en-US" sz="1400" dirty="0" err="1"/>
              <a:t>Magairlin</a:t>
            </a:r>
            <a:r>
              <a:rPr lang="en-US" sz="1400" dirty="0"/>
              <a:t> (</a:t>
            </a:r>
            <a:r>
              <a:rPr lang="en-US" sz="1400" dirty="0" err="1"/>
              <a:t>diskuse</a:t>
            </a:r>
            <a:r>
              <a:rPr lang="en-US" sz="1400" dirty="0"/>
              <a:t>) (Gwary_morawskie.png) [Public domain </a:t>
            </a:r>
            <a:r>
              <a:rPr lang="en-US" sz="1400" dirty="0" err="1"/>
              <a:t>nebo</a:t>
            </a:r>
            <a:r>
              <a:rPr lang="en-US" sz="1400" dirty="0"/>
              <a:t> Public domain], </a:t>
            </a:r>
            <a:r>
              <a:rPr lang="en-US" sz="1400" dirty="0" err="1"/>
              <a:t>prostřednictvím</a:t>
            </a:r>
            <a:r>
              <a:rPr lang="en-US" sz="1400" dirty="0"/>
              <a:t> Wikimedia Commons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494120" y="1333655"/>
            <a:ext cx="789619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http://commons.wikimedia.org/wiki/File%3AMoravsk%C3%A1_n%C3%A1%C5%99e%C4%8D%C3%AD.png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520876" y="2204864"/>
            <a:ext cx="788038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cs typeface="Arial" pitchFamily="34" charset="0"/>
              </a:rPr>
              <a:t>KRAUSOVÁ</a:t>
            </a:r>
            <a:r>
              <a:rPr lang="cs-CZ" sz="1400" dirty="0">
                <a:cs typeface="Arial" pitchFamily="34" charset="0"/>
              </a:rPr>
              <a:t>, Z., PAŠKOVÁ, M. </a:t>
            </a:r>
            <a:r>
              <a:rPr lang="cs-CZ" sz="1400" i="1" dirty="0">
                <a:cs typeface="Arial" pitchFamily="34" charset="0"/>
              </a:rPr>
              <a:t>Český jazyk 8 učebnice pro základní školy a víceletá gymnázia.</a:t>
            </a:r>
            <a:r>
              <a:rPr lang="cs-CZ" sz="1400" dirty="0">
                <a:cs typeface="Arial" pitchFamily="34" charset="0"/>
              </a:rPr>
              <a:t> 1. vyd. Plzeň: Fraus, 2005.</a:t>
            </a:r>
          </a:p>
          <a:p>
            <a:r>
              <a:rPr lang="cs-CZ" sz="1400" dirty="0">
                <a:cs typeface="Arial" pitchFamily="34" charset="0"/>
              </a:rPr>
              <a:t>ISBN 80-7238-419-8</a:t>
            </a:r>
          </a:p>
        </p:txBody>
      </p:sp>
      <p:sp>
        <p:nvSpPr>
          <p:cNvPr id="6" name="Obdélník 5"/>
          <p:cNvSpPr/>
          <p:nvPr/>
        </p:nvSpPr>
        <p:spPr>
          <a:xfrm>
            <a:off x="509935" y="1157211"/>
            <a:ext cx="161454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>
                <a:cs typeface="Arial" pitchFamily="34" charset="0"/>
              </a:rPr>
              <a:t>1) </a:t>
            </a:r>
            <a:r>
              <a:rPr lang="cs-CZ" sz="1400" dirty="0" smtClean="0">
                <a:cs typeface="Arial" pitchFamily="34" charset="0"/>
              </a:rPr>
              <a:t>[cit</a:t>
            </a:r>
            <a:r>
              <a:rPr lang="cs-CZ" sz="1400" dirty="0" smtClean="0">
                <a:cs typeface="Arial" pitchFamily="34" charset="0"/>
              </a:rPr>
              <a:t>. 2012-05-18]. </a:t>
            </a:r>
            <a:endParaRPr lang="cs-CZ" sz="1400" dirty="0"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92499" y="1157211"/>
            <a:ext cx="348512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cs typeface="Arial" pitchFamily="34" charset="0"/>
              </a:rPr>
              <a:t>Tento soubor pochází z </a:t>
            </a:r>
            <a:r>
              <a:rPr lang="cs-CZ" sz="1400" dirty="0" err="1" smtClean="0">
                <a:cs typeface="Arial" pitchFamily="34" charset="0"/>
              </a:rPr>
              <a:t>Wikimedia</a:t>
            </a:r>
            <a:r>
              <a:rPr lang="cs-CZ" sz="1400" dirty="0" smtClean="0">
                <a:cs typeface="Arial" pitchFamily="34" charset="0"/>
              </a:rPr>
              <a:t> </a:t>
            </a:r>
            <a:r>
              <a:rPr lang="cs-CZ" sz="1400" dirty="0" err="1" smtClean="0">
                <a:cs typeface="Arial" pitchFamily="34" charset="0"/>
              </a:rPr>
              <a:t>Commons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9144000" cy="6978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ZDROJ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548943" y="3068960"/>
            <a:ext cx="759461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2) </a:t>
            </a:r>
            <a:r>
              <a:rPr lang="cs-CZ" sz="1400" dirty="0" smtClean="0"/>
              <a:t>STYBLÍK</a:t>
            </a:r>
            <a:r>
              <a:rPr lang="cs-CZ" sz="1400" dirty="0"/>
              <a:t>, V. </a:t>
            </a:r>
            <a:r>
              <a:rPr lang="cs-CZ" sz="1400" i="1" dirty="0"/>
              <a:t>Český jazyk pro 8. ročník základní školy a pro odpovídající ročník víceletých gymnázií.</a:t>
            </a:r>
            <a:r>
              <a:rPr lang="cs-CZ" sz="1400" dirty="0"/>
              <a:t> 2. vyd. </a:t>
            </a:r>
            <a:r>
              <a:rPr lang="cs-CZ" sz="1400" dirty="0" smtClean="0"/>
              <a:t>Praha: SPN </a:t>
            </a:r>
            <a:r>
              <a:rPr lang="cs-CZ" sz="1400" dirty="0"/>
              <a:t>a. s., 2002.</a:t>
            </a:r>
          </a:p>
          <a:p>
            <a:r>
              <a:rPr lang="cs-CZ" sz="1400" dirty="0"/>
              <a:t>ISBN 80-7235-126-5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556815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336</TotalTime>
  <Words>548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ÚTVARY ČESKÉHO JAZYKA A JAZYKOVÁ KULTURA</vt:lpstr>
      <vt:lpstr>DOPLŇ CHYBĚJÍCÍ SLOVA</vt:lpstr>
      <vt:lpstr>SPISOVNÁ ČEŠTINA</vt:lpstr>
      <vt:lpstr>NESPISOVNÁ ČEŠTINA</vt:lpstr>
      <vt:lpstr>SLANG</vt:lpstr>
      <vt:lpstr>ARGOT</vt:lpstr>
      <vt:lpstr>Prezentace aplikace PowerPoint</vt:lpstr>
      <vt:lpstr>OBECNÁ ČEŠTINA</vt:lpstr>
      <vt:lpstr>JAZYKOVÁ KULTURA</vt:lpstr>
      <vt:lpstr>Z HISTORIE PĚSTOVÁNÍ  JAZYKOVÉ KULTURY</vt:lpstr>
      <vt:lpstr>O ČESKÉM JAZYCE NAPSALI … 2)</vt:lpstr>
      <vt:lpstr>ZÁVĚR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ÚTVARY ČESKÉHO JAZYKA A JAZYKOVÁ KULTURA</dc:title>
  <dc:creator>Finsterlová Jiřina</dc:creator>
  <cp:lastModifiedBy>Finsterlová Jiřina</cp:lastModifiedBy>
  <cp:revision>35</cp:revision>
  <dcterms:created xsi:type="dcterms:W3CDTF">2012-05-31T18:48:00Z</dcterms:created>
  <dcterms:modified xsi:type="dcterms:W3CDTF">2012-06-01T19:36:26Z</dcterms:modified>
</cp:coreProperties>
</file>