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72" r:id="rId3"/>
    <p:sldId id="257" r:id="rId4"/>
    <p:sldId id="258" r:id="rId5"/>
    <p:sldId id="260" r:id="rId6"/>
    <p:sldId id="266" r:id="rId7"/>
    <p:sldId id="259" r:id="rId8"/>
    <p:sldId id="261" r:id="rId9"/>
    <p:sldId id="267" r:id="rId10"/>
    <p:sldId id="269" r:id="rId11"/>
    <p:sldId id="264" r:id="rId12"/>
    <p:sldId id="273" r:id="rId13"/>
    <p:sldId id="265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microsoft.com/office/2007/relationships/hdphoto" Target="../media/hdphoto4.wdp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7.wdp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2.wdp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373306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VY_32_INOVACE_010_Svět po první </a:t>
            </a:r>
            <a:r>
              <a:rPr lang="cs-CZ" dirty="0" err="1" smtClean="0">
                <a:latin typeface="Cambria" pitchFamily="18" charset="0"/>
              </a:rPr>
              <a:t>sv.válce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254680" y="1628800"/>
            <a:ext cx="6624736" cy="1296144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Cambria" pitchFamily="18" charset="0"/>
              </a:rPr>
              <a:t>Svět po první světové válce</a:t>
            </a:r>
            <a:endParaRPr lang="cs-CZ" sz="4000" dirty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531074" y="3068960"/>
            <a:ext cx="3989983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Cambria" pitchFamily="18" charset="0"/>
              </a:rPr>
              <a:t>Základní škola Čelákovice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3649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700808"/>
            <a:ext cx="849694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25. 11. 2011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smtClean="0">
                <a:latin typeface="Cambria" pitchFamily="18" charset="0"/>
              </a:rPr>
              <a:t>stupeň </a:t>
            </a:r>
            <a:r>
              <a:rPr lang="cs-CZ" sz="1600" dirty="0" smtClean="0">
                <a:latin typeface="Cambria" pitchFamily="18" charset="0"/>
              </a:rPr>
              <a:t>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</a:t>
            </a:r>
            <a:r>
              <a:rPr lang="cs-CZ" sz="1600" b="1" dirty="0">
                <a:latin typeface="Cambria" pitchFamily="18" charset="0"/>
              </a:rPr>
              <a:t>: </a:t>
            </a:r>
            <a:r>
              <a:rPr lang="cs-CZ" sz="1600" b="1" dirty="0" smtClean="0">
                <a:latin typeface="Cambria" pitchFamily="18" charset="0"/>
              </a:rPr>
              <a:t>Svět po první světové válce</a:t>
            </a:r>
            <a:endParaRPr lang="cs-CZ" sz="1600" dirty="0" smtClean="0">
              <a:latin typeface="Cambria" pitchFamily="18" charset="0"/>
            </a:endParaRP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přibližuje  mezinárodní situaci po skončení první světové války, vytvoření versailleského systému a cíle vznikající Společnosti národů.</a:t>
            </a: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pochopí pojem versailleský  systém mezinárodních vztahů, vysvětlí důsledky mírové smlouvy pro  poražené Německo, zamyslí se nad významem vytvořené Společnosti národů.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Svět po první světové válce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0499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3600400" cy="648072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Územní změny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4752528" cy="4680520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2400" dirty="0" smtClean="0">
                <a:latin typeface="Cambria" pitchFamily="18" charset="0"/>
              </a:rPr>
              <a:t>zánik </a:t>
            </a:r>
            <a:r>
              <a:rPr lang="cs-CZ" sz="2400" i="1" dirty="0">
                <a:latin typeface="Cambria" pitchFamily="18" charset="0"/>
              </a:rPr>
              <a:t>Rakouska-Uherska</a:t>
            </a:r>
            <a:r>
              <a:rPr lang="cs-CZ" sz="2400" dirty="0">
                <a:latin typeface="Cambria" pitchFamily="18" charset="0"/>
              </a:rPr>
              <a:t> </a:t>
            </a:r>
            <a:endParaRPr lang="cs-CZ" sz="2400" dirty="0" smtClean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vznik nástupnických států</a:t>
            </a:r>
            <a:endParaRPr lang="cs-CZ" sz="2400" dirty="0">
              <a:latin typeface="Cambria" pitchFamily="18" charset="0"/>
            </a:endParaRPr>
          </a:p>
          <a:p>
            <a:pPr lvl="2"/>
            <a:r>
              <a:rPr lang="cs-CZ" sz="2300" dirty="0" smtClean="0">
                <a:latin typeface="Cambria" pitchFamily="18" charset="0"/>
              </a:rPr>
              <a:t>ČSR, </a:t>
            </a:r>
            <a:r>
              <a:rPr lang="cs-CZ" sz="2300" dirty="0">
                <a:latin typeface="Cambria" pitchFamily="18" charset="0"/>
              </a:rPr>
              <a:t>Rakousko, Maďarsko, Jugoslávie, Polsko, Rumunsko</a:t>
            </a:r>
          </a:p>
          <a:p>
            <a:r>
              <a:rPr lang="cs-CZ" sz="2400" i="1" dirty="0" smtClean="0">
                <a:latin typeface="Cambria" pitchFamily="18" charset="0"/>
              </a:rPr>
              <a:t>rozpad turecké (osmanské) říše</a:t>
            </a:r>
          </a:p>
          <a:p>
            <a:pPr lvl="0"/>
            <a:r>
              <a:rPr lang="cs-CZ" sz="2400" i="1" dirty="0" smtClean="0">
                <a:latin typeface="Cambria" pitchFamily="18" charset="0"/>
              </a:rPr>
              <a:t>Německo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ztráta části území, vznik tzv. Výmarské republiky</a:t>
            </a:r>
          </a:p>
          <a:p>
            <a:pPr lvl="0"/>
            <a:r>
              <a:rPr lang="cs-CZ" sz="2400" i="1" dirty="0">
                <a:latin typeface="Cambria" pitchFamily="18" charset="0"/>
              </a:rPr>
              <a:t>Rusko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svržení carismu a nastolení komunistického režimu</a:t>
            </a:r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60648"/>
            <a:ext cx="4427984" cy="4824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05624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16632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Pařížská mírová konference (1919)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2160240"/>
          </a:xfrm>
        </p:spPr>
        <p:txBody>
          <a:bodyPr/>
          <a:lstStyle/>
          <a:p>
            <a:pPr lvl="0"/>
            <a:r>
              <a:rPr lang="cs-CZ" sz="2400" dirty="0">
                <a:latin typeface="Cambria" pitchFamily="18" charset="0"/>
              </a:rPr>
              <a:t>jednání vítězných mocností o poválečném uspořádání světa</a:t>
            </a:r>
          </a:p>
          <a:p>
            <a:pPr lvl="1"/>
            <a:r>
              <a:rPr lang="cs-CZ" sz="2300" dirty="0">
                <a:latin typeface="Cambria" pitchFamily="18" charset="0"/>
              </a:rPr>
              <a:t>určující slovo měli hlavní vítězové</a:t>
            </a:r>
          </a:p>
          <a:p>
            <a:pPr lvl="2"/>
            <a:r>
              <a:rPr lang="cs-CZ" sz="2200" dirty="0">
                <a:latin typeface="Cambria" pitchFamily="18" charset="0"/>
              </a:rPr>
              <a:t>Francie (premiér </a:t>
            </a:r>
            <a:r>
              <a:rPr lang="cs-CZ" sz="2200" i="1" dirty="0" smtClean="0">
                <a:latin typeface="Cambria" pitchFamily="18" charset="0"/>
              </a:rPr>
              <a:t>G. B. </a:t>
            </a:r>
            <a:r>
              <a:rPr lang="cs-CZ" sz="2200" i="1" dirty="0">
                <a:latin typeface="Cambria" pitchFamily="18" charset="0"/>
              </a:rPr>
              <a:t>Clemenceau</a:t>
            </a:r>
            <a:r>
              <a:rPr lang="cs-CZ" sz="2200" dirty="0">
                <a:latin typeface="Cambria" pitchFamily="18" charset="0"/>
              </a:rPr>
              <a:t>), Velká Británie (</a:t>
            </a:r>
            <a:r>
              <a:rPr lang="cs-CZ" sz="2200" i="1" dirty="0" smtClean="0">
                <a:latin typeface="Cambria" pitchFamily="18" charset="0"/>
              </a:rPr>
              <a:t>D. L. </a:t>
            </a:r>
            <a:r>
              <a:rPr lang="cs-CZ" sz="2200" i="1" dirty="0">
                <a:latin typeface="Cambria" pitchFamily="18" charset="0"/>
              </a:rPr>
              <a:t>George</a:t>
            </a:r>
            <a:r>
              <a:rPr lang="cs-CZ" sz="2200" dirty="0">
                <a:latin typeface="Cambria" pitchFamily="18" charset="0"/>
              </a:rPr>
              <a:t>), USA (</a:t>
            </a:r>
            <a:r>
              <a:rPr lang="cs-CZ" sz="2200" i="1" dirty="0" smtClean="0">
                <a:latin typeface="Cambria" pitchFamily="18" charset="0"/>
              </a:rPr>
              <a:t>W. </a:t>
            </a:r>
            <a:r>
              <a:rPr lang="cs-CZ" sz="2200" i="1" dirty="0">
                <a:latin typeface="Cambria" pitchFamily="18" charset="0"/>
              </a:rPr>
              <a:t>Wilson</a:t>
            </a:r>
            <a:r>
              <a:rPr lang="cs-CZ" sz="2200" dirty="0">
                <a:latin typeface="Cambria" pitchFamily="18" charset="0"/>
              </a:rPr>
              <a:t>), dále Itálie </a:t>
            </a:r>
            <a:r>
              <a:rPr lang="cs-CZ" sz="2200" dirty="0" smtClean="0">
                <a:latin typeface="Cambria" pitchFamily="18" charset="0"/>
              </a:rPr>
              <a:t>(</a:t>
            </a:r>
            <a:r>
              <a:rPr lang="cs-CZ" sz="2200" i="1" dirty="0" smtClean="0">
                <a:latin typeface="Cambria" pitchFamily="18" charset="0"/>
              </a:rPr>
              <a:t>V. E. Orlando</a:t>
            </a:r>
            <a:r>
              <a:rPr lang="cs-CZ" sz="2200" dirty="0" smtClean="0">
                <a:latin typeface="Cambria" pitchFamily="18" charset="0"/>
              </a:rPr>
              <a:t>) a Japonsko</a:t>
            </a:r>
            <a:endParaRPr lang="cs-CZ" sz="2200" dirty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708920"/>
            <a:ext cx="6768752" cy="41490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422826" y="3867894"/>
            <a:ext cx="1728192" cy="4457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V. E. Orlando</a:t>
            </a:r>
            <a:endParaRPr lang="cs-CZ" sz="2000" dirty="0">
              <a:latin typeface="Cambria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19872" y="2791403"/>
            <a:ext cx="1584176" cy="4457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D. L. George</a:t>
            </a:r>
            <a:endParaRPr lang="cs-CZ" sz="2000" dirty="0">
              <a:latin typeface="Cambr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139952" y="5668094"/>
            <a:ext cx="2160240" cy="4457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G. B. Clemenceau</a:t>
            </a:r>
            <a:endParaRPr lang="cs-CZ" sz="2000" dirty="0">
              <a:latin typeface="Cambria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488324" y="3645024"/>
            <a:ext cx="1512168" cy="4457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W. Wilson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0806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0112" y="137130"/>
            <a:ext cx="3434085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1257" y="260648"/>
            <a:ext cx="3086608" cy="35275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7784" y="2852936"/>
            <a:ext cx="3600400" cy="374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1331640" y="5229200"/>
            <a:ext cx="1800200" cy="108012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latin typeface="Cambria" pitchFamily="18" charset="0"/>
              </a:rPr>
              <a:t>David Lloyd </a:t>
            </a:r>
          </a:p>
          <a:p>
            <a:pPr algn="ctr"/>
            <a:r>
              <a:rPr lang="cs-CZ" sz="1900" dirty="0" smtClean="0">
                <a:latin typeface="Cambria" pitchFamily="18" charset="0"/>
              </a:rPr>
              <a:t>George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(1863 – 1945)</a:t>
            </a:r>
            <a:endParaRPr lang="cs-CZ" i="1" dirty="0">
              <a:latin typeface="Cambr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915816" y="260648"/>
            <a:ext cx="2160240" cy="93610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latin typeface="Cambria" pitchFamily="18" charset="0"/>
              </a:rPr>
              <a:t>Georges Benjamin Clemenceau 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(1841 – 1929</a:t>
            </a:r>
            <a:r>
              <a:rPr lang="cs-CZ" dirty="0" smtClean="0">
                <a:latin typeface="Cambria" pitchFamily="18" charset="0"/>
              </a:rPr>
              <a:t>)</a:t>
            </a:r>
            <a:endParaRPr lang="cs-CZ" dirty="0">
              <a:latin typeface="Cambria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804247" y="3573016"/>
            <a:ext cx="2209949" cy="100811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latin typeface="Cambria" pitchFamily="18" charset="0"/>
              </a:rPr>
              <a:t>Thomas Woodrow Wilson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(1856 – 1924)</a:t>
            </a:r>
            <a:endParaRPr lang="cs-CZ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506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8" t="3240" r="2074" b="2261"/>
          <a:stretch/>
        </p:blipFill>
        <p:spPr>
          <a:xfrm>
            <a:off x="683568" y="1268760"/>
            <a:ext cx="7920880" cy="52396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4644008" y="273447"/>
            <a:ext cx="4176464" cy="8057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latin typeface="Cambria" pitchFamily="18" charset="0"/>
              </a:rPr>
              <a:t>Zrcadlový sál ve Versailles</a:t>
            </a:r>
            <a:r>
              <a:rPr lang="cs-CZ" sz="2000" dirty="0" smtClean="0">
                <a:latin typeface="Cambria" pitchFamily="18" charset="0"/>
              </a:rPr>
              <a:t> – místo konání mírové konference</a:t>
            </a:r>
            <a:endParaRPr lang="cs-CZ" sz="2000" dirty="0">
              <a:latin typeface="Cambria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9552" y="1116675"/>
            <a:ext cx="8136904" cy="5383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03586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496944" cy="3240360"/>
          </a:xfrm>
        </p:spPr>
        <p:txBody>
          <a:bodyPr>
            <a:normAutofit/>
          </a:bodyPr>
          <a:lstStyle/>
          <a:p>
            <a:pPr lvl="0"/>
            <a:r>
              <a:rPr lang="cs-CZ" sz="2600" i="1" dirty="0">
                <a:latin typeface="Cambria" pitchFamily="18" charset="0"/>
              </a:rPr>
              <a:t>mírová smlouva s Německem </a:t>
            </a:r>
            <a:r>
              <a:rPr lang="cs-CZ" sz="2600" i="1" dirty="0" smtClean="0">
                <a:latin typeface="Cambria" pitchFamily="18" charset="0"/>
              </a:rPr>
              <a:t>(Versailles, 28</a:t>
            </a:r>
            <a:r>
              <a:rPr lang="cs-CZ" sz="2600" i="1" dirty="0">
                <a:latin typeface="Cambria" pitchFamily="18" charset="0"/>
              </a:rPr>
              <a:t>. června 1919)</a:t>
            </a:r>
            <a:endParaRPr lang="cs-CZ" sz="2600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Německo se zřeklo dobyvačných plánů</a:t>
            </a:r>
          </a:p>
          <a:p>
            <a:pPr lvl="1"/>
            <a:r>
              <a:rPr lang="cs-CZ" sz="2400" dirty="0">
                <a:latin typeface="Cambria" pitchFamily="18" charset="0"/>
              </a:rPr>
              <a:t>část německého území získala Francie a obnovené Polsko</a:t>
            </a:r>
          </a:p>
          <a:p>
            <a:pPr lvl="1"/>
            <a:r>
              <a:rPr lang="cs-CZ" sz="2400" dirty="0">
                <a:latin typeface="Cambria" pitchFamily="18" charset="0"/>
              </a:rPr>
              <a:t>omezen stav německé armády v počtu i výzbroji</a:t>
            </a:r>
          </a:p>
          <a:p>
            <a:pPr lvl="1"/>
            <a:r>
              <a:rPr lang="cs-CZ" sz="2400" b="1" dirty="0">
                <a:latin typeface="Cambria" pitchFamily="18" charset="0"/>
              </a:rPr>
              <a:t>demilitarizace</a:t>
            </a:r>
            <a:r>
              <a:rPr lang="cs-CZ" sz="2400" dirty="0">
                <a:latin typeface="Cambria" pitchFamily="18" charset="0"/>
              </a:rPr>
              <a:t> Porýní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placení </a:t>
            </a:r>
            <a:r>
              <a:rPr lang="cs-CZ" sz="2400" b="1" dirty="0">
                <a:latin typeface="Cambria" pitchFamily="18" charset="0"/>
              </a:rPr>
              <a:t>reparací</a:t>
            </a:r>
            <a:r>
              <a:rPr lang="cs-CZ" sz="2400" dirty="0">
                <a:latin typeface="Cambria" pitchFamily="18" charset="0"/>
              </a:rPr>
              <a:t> (náhrady za válečné ztráty) vítězným státům</a:t>
            </a: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11760" y="2996952"/>
            <a:ext cx="5400600" cy="374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107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4402832" cy="64807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ambria" pitchFamily="18" charset="0"/>
              </a:rPr>
              <a:t>Versailleský systém </a:t>
            </a:r>
            <a:endParaRPr lang="cs-CZ" sz="32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784976" cy="2448272"/>
          </a:xfrm>
        </p:spPr>
        <p:txBody>
          <a:bodyPr/>
          <a:lstStyle/>
          <a:p>
            <a:pPr lvl="0"/>
            <a:r>
              <a:rPr lang="cs-CZ" sz="2400" dirty="0">
                <a:latin typeface="Cambria" pitchFamily="18" charset="0"/>
              </a:rPr>
              <a:t>označení </a:t>
            </a:r>
            <a:r>
              <a:rPr lang="cs-CZ" sz="2400" dirty="0" smtClean="0">
                <a:latin typeface="Cambria" pitchFamily="18" charset="0"/>
              </a:rPr>
              <a:t>uspořádání Evropy po </a:t>
            </a:r>
            <a:r>
              <a:rPr lang="cs-CZ" sz="2400" dirty="0">
                <a:latin typeface="Cambria" pitchFamily="18" charset="0"/>
              </a:rPr>
              <a:t>1. světové </a:t>
            </a:r>
            <a:r>
              <a:rPr lang="cs-CZ" sz="2400" dirty="0" smtClean="0">
                <a:latin typeface="Cambria" pitchFamily="18" charset="0"/>
              </a:rPr>
              <a:t>válce na základě mírových smluv s poraženými státy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000" dirty="0">
                <a:latin typeface="Cambria" pitchFamily="18" charset="0"/>
              </a:rPr>
              <a:t>cílem vítězů toto uspořádání </a:t>
            </a:r>
            <a:r>
              <a:rPr lang="cs-CZ" sz="2000" dirty="0" smtClean="0">
                <a:latin typeface="Cambria" pitchFamily="18" charset="0"/>
              </a:rPr>
              <a:t>udržet</a:t>
            </a:r>
          </a:p>
          <a:p>
            <a:pPr lvl="1"/>
            <a:r>
              <a:rPr lang="cs-CZ" sz="2000" dirty="0" smtClean="0">
                <a:latin typeface="Cambria" pitchFamily="18" charset="0"/>
              </a:rPr>
              <a:t>snahou </a:t>
            </a:r>
            <a:r>
              <a:rPr lang="cs-CZ" sz="2000" dirty="0">
                <a:latin typeface="Cambria" pitchFamily="18" charset="0"/>
              </a:rPr>
              <a:t>poražených naopak změna ponižujícího postavení</a:t>
            </a:r>
          </a:p>
          <a:p>
            <a:pPr lvl="0"/>
            <a:r>
              <a:rPr lang="cs-CZ" sz="2400" dirty="0">
                <a:latin typeface="Cambria" pitchFamily="18" charset="0"/>
              </a:rPr>
              <a:t>význam pro Československo </a:t>
            </a:r>
          </a:p>
          <a:p>
            <a:pPr lvl="1"/>
            <a:r>
              <a:rPr lang="cs-CZ" sz="2200" dirty="0">
                <a:latin typeface="Cambria" pitchFamily="18" charset="0"/>
              </a:rPr>
              <a:t>závazek Maďarska a Rakouska respektovat nově vytyčené hranice</a:t>
            </a:r>
          </a:p>
          <a:p>
            <a:pPr marL="0" indent="0">
              <a:buNone/>
            </a:pPr>
            <a:endParaRPr lang="cs-CZ" sz="2400" dirty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292737"/>
            <a:ext cx="7200800" cy="35436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43684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784976" cy="66247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4890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284628" y="2996952"/>
            <a:ext cx="3744416" cy="591344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sz="4800" b="1" kern="1200">
                <a:ln w="500">
                  <a:solidFill>
                    <a:schemeClr val="tx2">
                      <a:shade val="20000"/>
                      <a:satMod val="350000"/>
                    </a:schemeClr>
                  </a:solidFill>
                </a:ln>
                <a:solidFill>
                  <a:schemeClr val="tx2">
                    <a:tint val="100000"/>
                    <a:satMod val="250000"/>
                  </a:schemeClr>
                </a:solidFill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latin typeface="Cambria" pitchFamily="18" charset="0"/>
              </a:rPr>
              <a:t>Společnost národů</a:t>
            </a:r>
            <a:endParaRPr lang="cs-CZ" sz="3200" dirty="0">
              <a:latin typeface="Cambria" pitchFamily="18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66733" y="3717032"/>
            <a:ext cx="7977675" cy="2376264"/>
          </a:xfrm>
          <a:prstGeom prst="rect">
            <a:avLst/>
          </a:prstGeom>
        </p:spPr>
        <p:txBody>
          <a:bodyPr vert="horz" lIns="91440">
            <a:normAutofit lnSpcReduction="1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Cambria" pitchFamily="18" charset="0"/>
              </a:rPr>
              <a:t>snaha o udržení trvalého míru ve světě</a:t>
            </a:r>
          </a:p>
          <a:p>
            <a:r>
              <a:rPr lang="cs-CZ" sz="2400" dirty="0" smtClean="0">
                <a:latin typeface="Cambria" pitchFamily="18" charset="0"/>
              </a:rPr>
              <a:t>úsilí o řešení sporů pouze politickou cestou </a:t>
            </a:r>
          </a:p>
          <a:p>
            <a:r>
              <a:rPr lang="cs-CZ" sz="2400" dirty="0" smtClean="0">
                <a:latin typeface="Cambria" pitchFamily="18" charset="0"/>
              </a:rPr>
              <a:t>cíle se nepodařilo naplnit</a:t>
            </a:r>
          </a:p>
          <a:p>
            <a:pPr lvl="1"/>
            <a:r>
              <a:rPr lang="cs-CZ" sz="2000" i="1" dirty="0" smtClean="0">
                <a:latin typeface="Cambria" pitchFamily="18" charset="0"/>
              </a:rPr>
              <a:t>USA</a:t>
            </a:r>
            <a:r>
              <a:rPr lang="cs-CZ" sz="2000" dirty="0" smtClean="0">
                <a:latin typeface="Cambria" pitchFamily="18" charset="0"/>
              </a:rPr>
              <a:t> se nestaly členem</a:t>
            </a:r>
          </a:p>
          <a:p>
            <a:pPr lvl="1"/>
            <a:r>
              <a:rPr lang="cs-CZ" sz="2000" i="1" dirty="0" smtClean="0">
                <a:latin typeface="Cambria" pitchFamily="18" charset="0"/>
              </a:rPr>
              <a:t>Německo</a:t>
            </a:r>
            <a:r>
              <a:rPr lang="cs-CZ" sz="2000" dirty="0" smtClean="0">
                <a:latin typeface="Cambria" pitchFamily="18" charset="0"/>
              </a:rPr>
              <a:t> přijato v roce 1926 (vystoupilo v roce 1933)</a:t>
            </a:r>
          </a:p>
          <a:p>
            <a:pPr lvl="1"/>
            <a:r>
              <a:rPr lang="cs-CZ" sz="2000" i="1" dirty="0" smtClean="0">
                <a:latin typeface="Cambria" pitchFamily="18" charset="0"/>
              </a:rPr>
              <a:t>SSSR </a:t>
            </a:r>
            <a:r>
              <a:rPr lang="cs-CZ" sz="2000" dirty="0" smtClean="0">
                <a:latin typeface="Cambria" pitchFamily="18" charset="0"/>
              </a:rPr>
              <a:t>přijat v roce 1934, vyloučen v roce 1939</a:t>
            </a:r>
          </a:p>
          <a:p>
            <a:pPr marL="0" indent="0">
              <a:buFont typeface="Wingdings 2"/>
              <a:buNone/>
            </a:pPr>
            <a:endParaRPr lang="cs-CZ" sz="2400" dirty="0" smtClean="0">
              <a:latin typeface="Cambria" pitchFamily="18" charset="0"/>
            </a:endParaRPr>
          </a:p>
          <a:p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95536" y="692696"/>
            <a:ext cx="5040560" cy="72008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sz="4800" b="1" kern="1200">
                <a:ln w="500">
                  <a:solidFill>
                    <a:schemeClr val="tx2">
                      <a:shade val="20000"/>
                      <a:satMod val="350000"/>
                    </a:schemeClr>
                  </a:solidFill>
                </a:ln>
                <a:solidFill>
                  <a:schemeClr val="tx2">
                    <a:tint val="100000"/>
                    <a:satMod val="250000"/>
                  </a:schemeClr>
                </a:solidFill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latin typeface="Cambria" pitchFamily="18" charset="0"/>
              </a:rPr>
              <a:t>Washingtonský systém</a:t>
            </a:r>
            <a:endParaRPr lang="cs-CZ" sz="3200" dirty="0">
              <a:latin typeface="Cambria" pitchFamily="18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69415" y="1556792"/>
            <a:ext cx="8363272" cy="936104"/>
          </a:xfrm>
          <a:prstGeom prst="rect">
            <a:avLst/>
          </a:prstGeom>
        </p:spPr>
        <p:txBody>
          <a:bodyPr vert="horz" lIns="91440">
            <a:norm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Cambria" pitchFamily="18" charset="0"/>
              </a:rPr>
              <a:t>výsledek konference na přelomu let 1921 – 22</a:t>
            </a:r>
          </a:p>
          <a:p>
            <a:r>
              <a:rPr lang="cs-CZ" sz="2400" dirty="0" smtClean="0">
                <a:latin typeface="Cambria" pitchFamily="18" charset="0"/>
              </a:rPr>
              <a:t>uspořádání poměrů na Dálném východě a v Tichomoří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78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88640"/>
            <a:ext cx="6336704" cy="40324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036798"/>
            <a:ext cx="6480720" cy="37045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611560" y="548680"/>
            <a:ext cx="2349005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latin typeface="Cambria" pitchFamily="18" charset="0"/>
              </a:rPr>
              <a:t>sídlo Společnosti národů v Ženevě</a:t>
            </a:r>
            <a:endParaRPr lang="cs-CZ" sz="1900" dirty="0">
              <a:latin typeface="Cambria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228184" y="5733256"/>
            <a:ext cx="2349005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latin typeface="Cambria" pitchFamily="18" charset="0"/>
              </a:rPr>
              <a:t>zasedání Společnosti národů</a:t>
            </a:r>
            <a:endParaRPr lang="cs-CZ" sz="19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3282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9993" y="1556792"/>
            <a:ext cx="8124013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  	K jakým územním změnám došlo po skončení první 	světové války?</a:t>
            </a:r>
          </a:p>
          <a:p>
            <a:r>
              <a:rPr lang="cs-CZ" sz="2400" dirty="0" smtClean="0">
                <a:latin typeface="Cambria" pitchFamily="18" charset="0"/>
              </a:rPr>
              <a:t>2.	Jmenujte hlavní představitele vítězných mocností na 	pařížské mírové konferenci.</a:t>
            </a:r>
          </a:p>
          <a:p>
            <a:r>
              <a:rPr lang="cs-CZ" sz="2400" dirty="0" smtClean="0">
                <a:latin typeface="Cambria" pitchFamily="18" charset="0"/>
              </a:rPr>
              <a:t>3.	Jakým pojmem označujeme uspořádání Evropy po 	první světové válce?</a:t>
            </a:r>
          </a:p>
          <a:p>
            <a:r>
              <a:rPr lang="cs-CZ" sz="2400" dirty="0" smtClean="0">
                <a:latin typeface="Cambria" pitchFamily="18" charset="0"/>
              </a:rPr>
              <a:t>4.	Co znamenaly podmínky mírové smlouvy pro 	poražené Německo?</a:t>
            </a:r>
          </a:p>
          <a:p>
            <a:r>
              <a:rPr lang="cs-CZ" sz="2400" dirty="0" smtClean="0">
                <a:latin typeface="Cambria" pitchFamily="18" charset="0"/>
              </a:rPr>
              <a:t>5.	V čem spočíval význam Společnosti národů? Kde měla 	své sídlo?</a:t>
            </a:r>
            <a:r>
              <a:rPr lang="cs-CZ" sz="2400" dirty="0">
                <a:latin typeface="Cambria" pitchFamily="18" charset="0"/>
              </a:rPr>
              <a:t>	</a:t>
            </a:r>
            <a:endParaRPr lang="cs-CZ" sz="2400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119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9387" y="404664"/>
            <a:ext cx="8712968" cy="6401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Cambria" pitchFamily="18" charset="0"/>
              </a:rPr>
              <a:t>Text: Mgr. František Šturma</a:t>
            </a:r>
          </a:p>
          <a:p>
            <a:endParaRPr lang="cs-CZ" sz="2000" dirty="0">
              <a:latin typeface="Cambria" pitchFamily="18" charset="0"/>
            </a:endParaRPr>
          </a:p>
          <a:p>
            <a:r>
              <a:rPr lang="cs-CZ" sz="2000" dirty="0" smtClean="0">
                <a:latin typeface="Cambria" pitchFamily="18" charset="0"/>
              </a:rPr>
              <a:t>Použité obrázky: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smtClean="0">
                <a:latin typeface="Cambria" pitchFamily="18" charset="0"/>
              </a:rPr>
              <a:t>Soubor:Big_Four_29038u_original.jpg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2011-11-05]. Dostupné z WWW: &lt; http://commons.wikimedia.org/wiki/File:Big_Four_29038u_original.jpg&gt;.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Soubor:Georges_clemenceau_nypl.jpg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2011-11-05]. Dostupné z WWW: &lt; http://commons.wikimedia.org/wiki/</a:t>
            </a:r>
            <a:r>
              <a:rPr lang="cs-CZ" sz="1400" dirty="0" err="1">
                <a:latin typeface="Cambria" pitchFamily="18" charset="0"/>
              </a:rPr>
              <a:t>File:Georges_clemenceau_nypl.jpg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Soubor:David_Lloyd_George.jpg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2011-11-05].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Soubor:David_Lloyd_George.jpg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Soubor:President_Woodrow_Wilson_portrait_December_2_1912.jpg.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2011-11-05].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http://cs.wikipedia.org/wiki/Soubor:President_Woodrow_Wilson_portrait_December_2_1912.jpg&gt;.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Soubor:Territorial_losses_of_Germany.jpg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2011-11-05].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Soubor:Territorial_losses_of_Germany.jpg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Soubor:Versailleská_smlouva.jpg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2011-11-05].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</a:t>
            </a:r>
            <a:r>
              <a:rPr lang="cs-CZ" sz="1400" dirty="0" err="1">
                <a:latin typeface="Cambria" pitchFamily="18" charset="0"/>
              </a:rPr>
              <a:t>Soubor:Versailleská_smlouva.jpg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22528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6591" y="188640"/>
            <a:ext cx="8640960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300" dirty="0">
                <a:latin typeface="Cambria" pitchFamily="18" charset="0"/>
              </a:rPr>
              <a:t>Soubor:Interior_of_the_Palace_des_Glaces_during_the_signing_of_the_Peace_Terms._Versailles,_France.,_06-28-1919_-_NARA_-_531150.jpg.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2011-11-05]. Dostupné z WWW: </a:t>
            </a:r>
            <a:r>
              <a:rPr lang="cs-CZ" sz="1300" dirty="0" smtClean="0">
                <a:latin typeface="Cambria" pitchFamily="18" charset="0"/>
              </a:rPr>
              <a:t>&lt;http</a:t>
            </a:r>
            <a:r>
              <a:rPr lang="cs-CZ" sz="1300" dirty="0">
                <a:latin typeface="Cambria" pitchFamily="18" charset="0"/>
              </a:rPr>
              <a:t>://commons.wikimedia.org/wiki/Soubor:Interior_of_the_Palace_des_Glaces_during_the_signing_of_the_Peace_Terms._Versailles,_France.,_06-28-1919_-_NARA_-_531150.jpg&gt;.</a:t>
            </a:r>
          </a:p>
          <a:p>
            <a:r>
              <a:rPr lang="cs-CZ" sz="1300" dirty="0">
                <a:latin typeface="Cambria" pitchFamily="18" charset="0"/>
              </a:rPr>
              <a:t> </a:t>
            </a:r>
          </a:p>
          <a:p>
            <a:r>
              <a:rPr lang="cs-CZ" sz="1300" dirty="0">
                <a:latin typeface="Cambria" pitchFamily="18" charset="0"/>
              </a:rPr>
              <a:t>Soubor:Interior_of_the_Galerie_des_Glaces_showing_the_arrangement_of_tables_for_the_signing_of_Peace_Terms,_Versailles..._-_NARA_-_531149.jpg.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2011-11-05]. Dostupné z WWW: &lt; http://commons.wikimedia.org/wiki/Soubor:Interior_of_the_Galerie_des_Glaces_showing_the_arrangement_of_tables_for_the_signing_of_Peace_Terms,_Versailles..._-_NARA_-_531149.jpg&gt;.</a:t>
            </a:r>
          </a:p>
          <a:p>
            <a:r>
              <a:rPr lang="cs-CZ" sz="1300" dirty="0">
                <a:latin typeface="Cambria" pitchFamily="18" charset="0"/>
              </a:rPr>
              <a:t> </a:t>
            </a:r>
          </a:p>
          <a:p>
            <a:r>
              <a:rPr lang="cs-CZ" sz="1300" dirty="0">
                <a:latin typeface="Cambria" pitchFamily="18" charset="0"/>
              </a:rPr>
              <a:t>Soubor:Map_of_Europe_in_1920,_after_the_Treaty_of_Versailles.jpg.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2011-11-05]. Dostupné z WWW: &lt; http://commons.wikimedia.org/wiki/File:Map_of_Europe_in_1920,_after_the_Treaty_of_Versailles.jpg&gt;.</a:t>
            </a:r>
          </a:p>
          <a:p>
            <a:r>
              <a:rPr lang="cs-CZ" sz="1300" dirty="0">
                <a:latin typeface="Cambria" pitchFamily="18" charset="0"/>
              </a:rPr>
              <a:t> </a:t>
            </a:r>
          </a:p>
          <a:p>
            <a:r>
              <a:rPr lang="cs-CZ" sz="1300" dirty="0" err="1">
                <a:latin typeface="Cambria" pitchFamily="18" charset="0"/>
              </a:rPr>
              <a:t>Soubor:Palais_des_nations.jpg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2011-11-05]. Dostupné z WWW: &lt; http://cs.wikipedia.org/wiki/</a:t>
            </a:r>
            <a:r>
              <a:rPr lang="cs-CZ" sz="1300" dirty="0" err="1">
                <a:latin typeface="Cambria" pitchFamily="18" charset="0"/>
              </a:rPr>
              <a:t>Soubor:Palais_des_nations.jpg</a:t>
            </a:r>
            <a:r>
              <a:rPr lang="cs-CZ" sz="1300" dirty="0">
                <a:latin typeface="Cambria" pitchFamily="18" charset="0"/>
              </a:rPr>
              <a:t>&gt;.</a:t>
            </a:r>
          </a:p>
          <a:p>
            <a:r>
              <a:rPr lang="cs-CZ" sz="1300" dirty="0">
                <a:latin typeface="Cambria" pitchFamily="18" charset="0"/>
              </a:rPr>
              <a:t> </a:t>
            </a:r>
          </a:p>
          <a:p>
            <a:r>
              <a:rPr lang="cs-CZ" sz="1300" dirty="0">
                <a:latin typeface="Cambria" pitchFamily="18" charset="0"/>
              </a:rPr>
              <a:t>Soubor:Bundesarchiv_Bild_102-02454,_Genf,_Schlusssitzung_des_Volkerbundrates.jpg.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2011-11-05]. Dostupné z WWW: &lt;</a:t>
            </a:r>
          </a:p>
          <a:p>
            <a:r>
              <a:rPr lang="cs-CZ" sz="1300" dirty="0">
                <a:latin typeface="Cambria" pitchFamily="18" charset="0"/>
              </a:rPr>
              <a:t>http://cs.wikipedia.org/wiki/Soubor:Bundesarchiv_Bild_102-02454,_Genf,_Schlusssitzung_des_Volkerbundrates.jpg&gt;.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673" y="4827421"/>
            <a:ext cx="5718175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764579" y="6305191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548687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323</TotalTime>
  <Words>507</Words>
  <Application>Microsoft Office PowerPoint</Application>
  <PresentationFormat>Předvádění na obrazovce (4:3)</PresentationFormat>
  <Paragraphs>102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Deluxe</vt:lpstr>
      <vt:lpstr>Svět po první světové válce</vt:lpstr>
      <vt:lpstr>Prezentace aplikace PowerPoint</vt:lpstr>
      <vt:lpstr>Územní změny</vt:lpstr>
      <vt:lpstr>Pařížská mírová konference (1919)</vt:lpstr>
      <vt:lpstr>Prezentace aplikace PowerPoint</vt:lpstr>
      <vt:lpstr>Prezentace aplikace PowerPoint</vt:lpstr>
      <vt:lpstr>Prezentace aplikace PowerPoint</vt:lpstr>
      <vt:lpstr>Versailleský systém </vt:lpstr>
      <vt:lpstr>Prezentace aplikace PowerPoint</vt:lpstr>
      <vt:lpstr>Prezentace aplikace PowerPoint</vt:lpstr>
      <vt:lpstr>Prezentace aplikace PowerPoint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Situace ve světě po 1. světové válce</dc:title>
  <dc:creator>Kyli</dc:creator>
  <cp:lastModifiedBy>Kyli</cp:lastModifiedBy>
  <cp:revision>30</cp:revision>
  <dcterms:modified xsi:type="dcterms:W3CDTF">2012-01-21T19:49:31Z</dcterms:modified>
</cp:coreProperties>
</file>