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57" r:id="rId4"/>
    <p:sldId id="262" r:id="rId5"/>
    <p:sldId id="263" r:id="rId6"/>
    <p:sldId id="264" r:id="rId7"/>
    <p:sldId id="258" r:id="rId8"/>
    <p:sldId id="265" r:id="rId9"/>
    <p:sldId id="266" r:id="rId10"/>
    <p:sldId id="267" r:id="rId11"/>
    <p:sldId id="268" r:id="rId12"/>
    <p:sldId id="269" r:id="rId13"/>
    <p:sldId id="261"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33"/>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5ED44DD-FFA8-4589-880F-9C489DFAE35A}" type="datetimeFigureOut">
              <a:rPr lang="cs-CZ" smtClean="0"/>
              <a:t>21.5.2012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5608FEC-4136-4499-9535-1A72E9BD64C4}" type="slidenum">
              <a:rPr lang="cs-CZ" smtClean="0"/>
              <a:t>‹#›</a:t>
            </a:fld>
            <a:endParaRPr lang="cs-CZ"/>
          </a:p>
        </p:txBody>
      </p:sp>
    </p:spTree>
    <p:extLst>
      <p:ext uri="{BB962C8B-B14F-4D97-AF65-F5344CB8AC3E}">
        <p14:creationId xmlns:p14="http://schemas.microsoft.com/office/powerpoint/2010/main" val="107375780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5ED44DD-FFA8-4589-880F-9C489DFAE35A}" type="datetimeFigureOut">
              <a:rPr lang="cs-CZ" smtClean="0"/>
              <a:t>21.5.2012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5608FEC-4136-4499-9535-1A72E9BD64C4}" type="slidenum">
              <a:rPr lang="cs-CZ" smtClean="0"/>
              <a:t>‹#›</a:t>
            </a:fld>
            <a:endParaRPr lang="cs-CZ"/>
          </a:p>
        </p:txBody>
      </p:sp>
    </p:spTree>
    <p:extLst>
      <p:ext uri="{BB962C8B-B14F-4D97-AF65-F5344CB8AC3E}">
        <p14:creationId xmlns:p14="http://schemas.microsoft.com/office/powerpoint/2010/main" val="31058504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5ED44DD-FFA8-4589-880F-9C489DFAE35A}" type="datetimeFigureOut">
              <a:rPr lang="cs-CZ" smtClean="0"/>
              <a:t>21.5.2012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5608FEC-4136-4499-9535-1A72E9BD64C4}" type="slidenum">
              <a:rPr lang="cs-CZ" smtClean="0"/>
              <a:t>‹#›</a:t>
            </a:fld>
            <a:endParaRPr lang="cs-CZ"/>
          </a:p>
        </p:txBody>
      </p:sp>
    </p:spTree>
    <p:extLst>
      <p:ext uri="{BB962C8B-B14F-4D97-AF65-F5344CB8AC3E}">
        <p14:creationId xmlns:p14="http://schemas.microsoft.com/office/powerpoint/2010/main" val="4698090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5ED44DD-FFA8-4589-880F-9C489DFAE35A}" type="datetimeFigureOut">
              <a:rPr lang="cs-CZ" smtClean="0"/>
              <a:t>21.5.2012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5608FEC-4136-4499-9535-1A72E9BD64C4}" type="slidenum">
              <a:rPr lang="cs-CZ" smtClean="0"/>
              <a:t>‹#›</a:t>
            </a:fld>
            <a:endParaRPr lang="cs-CZ"/>
          </a:p>
        </p:txBody>
      </p:sp>
    </p:spTree>
    <p:extLst>
      <p:ext uri="{BB962C8B-B14F-4D97-AF65-F5344CB8AC3E}">
        <p14:creationId xmlns:p14="http://schemas.microsoft.com/office/powerpoint/2010/main" val="37965918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5ED44DD-FFA8-4589-880F-9C489DFAE35A}" type="datetimeFigureOut">
              <a:rPr lang="cs-CZ" smtClean="0"/>
              <a:t>21.5.2012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5608FEC-4136-4499-9535-1A72E9BD64C4}" type="slidenum">
              <a:rPr lang="cs-CZ" smtClean="0"/>
              <a:t>‹#›</a:t>
            </a:fld>
            <a:endParaRPr lang="cs-CZ"/>
          </a:p>
        </p:txBody>
      </p:sp>
    </p:spTree>
    <p:extLst>
      <p:ext uri="{BB962C8B-B14F-4D97-AF65-F5344CB8AC3E}">
        <p14:creationId xmlns:p14="http://schemas.microsoft.com/office/powerpoint/2010/main" val="18355652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5ED44DD-FFA8-4589-880F-9C489DFAE35A}" type="datetimeFigureOut">
              <a:rPr lang="cs-CZ" smtClean="0"/>
              <a:t>21.5.2012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5608FEC-4136-4499-9535-1A72E9BD64C4}" type="slidenum">
              <a:rPr lang="cs-CZ" smtClean="0"/>
              <a:t>‹#›</a:t>
            </a:fld>
            <a:endParaRPr lang="cs-CZ"/>
          </a:p>
        </p:txBody>
      </p:sp>
    </p:spTree>
    <p:extLst>
      <p:ext uri="{BB962C8B-B14F-4D97-AF65-F5344CB8AC3E}">
        <p14:creationId xmlns:p14="http://schemas.microsoft.com/office/powerpoint/2010/main" val="29260016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5ED44DD-FFA8-4589-880F-9C489DFAE35A}" type="datetimeFigureOut">
              <a:rPr lang="cs-CZ" smtClean="0"/>
              <a:t>21.5.2012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5608FEC-4136-4499-9535-1A72E9BD64C4}" type="slidenum">
              <a:rPr lang="cs-CZ" smtClean="0"/>
              <a:t>‹#›</a:t>
            </a:fld>
            <a:endParaRPr lang="cs-CZ"/>
          </a:p>
        </p:txBody>
      </p:sp>
    </p:spTree>
    <p:extLst>
      <p:ext uri="{BB962C8B-B14F-4D97-AF65-F5344CB8AC3E}">
        <p14:creationId xmlns:p14="http://schemas.microsoft.com/office/powerpoint/2010/main" val="3927218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5ED44DD-FFA8-4589-880F-9C489DFAE35A}" type="datetimeFigureOut">
              <a:rPr lang="cs-CZ" smtClean="0"/>
              <a:t>21.5.2012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5608FEC-4136-4499-9535-1A72E9BD64C4}" type="slidenum">
              <a:rPr lang="cs-CZ" smtClean="0"/>
              <a:t>‹#›</a:t>
            </a:fld>
            <a:endParaRPr lang="cs-CZ"/>
          </a:p>
        </p:txBody>
      </p:sp>
    </p:spTree>
    <p:extLst>
      <p:ext uri="{BB962C8B-B14F-4D97-AF65-F5344CB8AC3E}">
        <p14:creationId xmlns:p14="http://schemas.microsoft.com/office/powerpoint/2010/main" val="35757484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5ED44DD-FFA8-4589-880F-9C489DFAE35A}" type="datetimeFigureOut">
              <a:rPr lang="cs-CZ" smtClean="0"/>
              <a:t>21.5.2012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5608FEC-4136-4499-9535-1A72E9BD64C4}" type="slidenum">
              <a:rPr lang="cs-CZ" smtClean="0"/>
              <a:t>‹#›</a:t>
            </a:fld>
            <a:endParaRPr lang="cs-CZ"/>
          </a:p>
        </p:txBody>
      </p:sp>
    </p:spTree>
    <p:extLst>
      <p:ext uri="{BB962C8B-B14F-4D97-AF65-F5344CB8AC3E}">
        <p14:creationId xmlns:p14="http://schemas.microsoft.com/office/powerpoint/2010/main" val="9072779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5ED44DD-FFA8-4589-880F-9C489DFAE35A}" type="datetimeFigureOut">
              <a:rPr lang="cs-CZ" smtClean="0"/>
              <a:t>21.5.2012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5608FEC-4136-4499-9535-1A72E9BD64C4}" type="slidenum">
              <a:rPr lang="cs-CZ" smtClean="0"/>
              <a:t>‹#›</a:t>
            </a:fld>
            <a:endParaRPr lang="cs-CZ"/>
          </a:p>
        </p:txBody>
      </p:sp>
    </p:spTree>
    <p:extLst>
      <p:ext uri="{BB962C8B-B14F-4D97-AF65-F5344CB8AC3E}">
        <p14:creationId xmlns:p14="http://schemas.microsoft.com/office/powerpoint/2010/main" val="33270738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5ED44DD-FFA8-4589-880F-9C489DFAE35A}" type="datetimeFigureOut">
              <a:rPr lang="cs-CZ" smtClean="0"/>
              <a:t>21.5.2012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5608FEC-4136-4499-9535-1A72E9BD64C4}" type="slidenum">
              <a:rPr lang="cs-CZ" smtClean="0"/>
              <a:t>‹#›</a:t>
            </a:fld>
            <a:endParaRPr lang="cs-CZ"/>
          </a:p>
        </p:txBody>
      </p:sp>
    </p:spTree>
    <p:extLst>
      <p:ext uri="{BB962C8B-B14F-4D97-AF65-F5344CB8AC3E}">
        <p14:creationId xmlns:p14="http://schemas.microsoft.com/office/powerpoint/2010/main" val="9961486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C9FCB"/>
            </a:gs>
            <a:gs pos="13000">
              <a:srgbClr val="F8B049"/>
            </a:gs>
            <a:gs pos="21001">
              <a:srgbClr val="F8B049"/>
            </a:gs>
            <a:gs pos="63000">
              <a:srgbClr val="FEE7F2"/>
            </a:gs>
            <a:gs pos="93000">
              <a:srgbClr val="F952A0"/>
            </a:gs>
            <a:gs pos="92000">
              <a:srgbClr val="C50849"/>
            </a:gs>
            <a:gs pos="91000">
              <a:srgbClr val="B43E85"/>
            </a:gs>
            <a:gs pos="100000">
              <a:srgbClr val="F8B049"/>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ED44DD-FFA8-4589-880F-9C489DFAE35A}" type="datetimeFigureOut">
              <a:rPr lang="cs-CZ" smtClean="0"/>
              <a:t>21.5.2012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608FEC-4136-4499-9535-1A72E9BD64C4}" type="slidenum">
              <a:rPr lang="cs-CZ" smtClean="0"/>
              <a:t>‹#›</a:t>
            </a:fld>
            <a:endParaRPr lang="cs-CZ"/>
          </a:p>
        </p:txBody>
      </p:sp>
    </p:spTree>
    <p:extLst>
      <p:ext uri="{BB962C8B-B14F-4D97-AF65-F5344CB8AC3E}">
        <p14:creationId xmlns:p14="http://schemas.microsoft.com/office/powerpoint/2010/main" val="23781442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r>
              <a:rPr lang="cs-CZ" dirty="0" smtClean="0"/>
              <a:t> </a:t>
            </a:r>
            <a:endParaRPr lang="cs-CZ"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6725" y="404813"/>
            <a:ext cx="5667375" cy="123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7" name="Tabulka 6"/>
          <p:cNvGraphicFramePr>
            <a:graphicFrameLocks noGrp="1"/>
          </p:cNvGraphicFramePr>
          <p:nvPr>
            <p:extLst>
              <p:ext uri="{D42A27DB-BD31-4B8C-83A1-F6EECF244321}">
                <p14:modId xmlns:p14="http://schemas.microsoft.com/office/powerpoint/2010/main" val="174093689"/>
              </p:ext>
            </p:extLst>
          </p:nvPr>
        </p:nvGraphicFramePr>
        <p:xfrm>
          <a:off x="1720850" y="3128963"/>
          <a:ext cx="5697538" cy="3276600"/>
        </p:xfrm>
        <a:graphic>
          <a:graphicData uri="http://schemas.openxmlformats.org/drawingml/2006/table">
            <a:tbl>
              <a:tblPr firstRow="1" firstCol="1" bandRow="1">
                <a:tableStyleId>{BC89EF96-8CEA-46FF-86C4-4CE0E7609802}</a:tableStyleId>
              </a:tblPr>
              <a:tblGrid>
                <a:gridCol w="1384612"/>
                <a:gridCol w="4312926"/>
              </a:tblGrid>
              <a:tr h="248918">
                <a:tc>
                  <a:txBody>
                    <a:bodyPr/>
                    <a:lstStyle/>
                    <a:p>
                      <a:pPr hangingPunct="0">
                        <a:spcAft>
                          <a:spcPts val="0"/>
                        </a:spcAft>
                      </a:pPr>
                      <a:r>
                        <a:rPr lang="cs-CZ" sz="1400" kern="50" dirty="0">
                          <a:effectLst/>
                          <a:latin typeface="Times New Roman" pitchFamily="18" charset="0"/>
                          <a:cs typeface="Times New Roman" pitchFamily="18" charset="0"/>
                        </a:rPr>
                        <a:t>Ročník:</a:t>
                      </a:r>
                      <a:endParaRPr lang="cs-CZ" sz="1200" kern="50" dirty="0">
                        <a:effectLst/>
                        <a:latin typeface="Times New Roman" pitchFamily="18" charset="0"/>
                        <a:ea typeface="Times New Roman"/>
                        <a:cs typeface="Times New Roman" pitchFamily="18" charset="0"/>
                      </a:endParaRPr>
                    </a:p>
                  </a:txBody>
                  <a:tcPr marL="68593" marR="68593" marT="0" marB="0"/>
                </a:tc>
                <a:tc>
                  <a:txBody>
                    <a:bodyPr/>
                    <a:lstStyle/>
                    <a:p>
                      <a:pPr hangingPunct="0">
                        <a:spcAft>
                          <a:spcPts val="0"/>
                        </a:spcAft>
                      </a:pPr>
                      <a:r>
                        <a:rPr lang="cs-CZ" sz="1400" kern="50" dirty="0" smtClean="0">
                          <a:effectLst/>
                          <a:latin typeface="Times New Roman" pitchFamily="18" charset="0"/>
                          <a:cs typeface="Times New Roman" pitchFamily="18" charset="0"/>
                        </a:rPr>
                        <a:t>8.</a:t>
                      </a:r>
                      <a:endParaRPr lang="cs-CZ" sz="1200" kern="50" dirty="0">
                        <a:effectLst/>
                        <a:latin typeface="Times New Roman" pitchFamily="18" charset="0"/>
                        <a:ea typeface="Times New Roman"/>
                        <a:cs typeface="Times New Roman" pitchFamily="18" charset="0"/>
                      </a:endParaRPr>
                    </a:p>
                  </a:txBody>
                  <a:tcPr marL="68593" marR="68593" marT="0" marB="0"/>
                </a:tc>
              </a:tr>
              <a:tr h="426721">
                <a:tc>
                  <a:txBody>
                    <a:bodyPr/>
                    <a:lstStyle/>
                    <a:p>
                      <a:pPr hangingPunct="0">
                        <a:spcAft>
                          <a:spcPts val="0"/>
                        </a:spcAft>
                      </a:pPr>
                      <a:r>
                        <a:rPr lang="cs-CZ" sz="1400" kern="50">
                          <a:effectLst/>
                          <a:latin typeface="Times New Roman" pitchFamily="18" charset="0"/>
                          <a:cs typeface="Times New Roman" pitchFamily="18" charset="0"/>
                        </a:rPr>
                        <a:t>Vzdělávací oblast: </a:t>
                      </a:r>
                      <a:endParaRPr lang="cs-CZ" sz="1200" kern="50">
                        <a:effectLst/>
                        <a:latin typeface="Times New Roman" pitchFamily="18" charset="0"/>
                        <a:ea typeface="Times New Roman"/>
                        <a:cs typeface="Times New Roman" pitchFamily="18" charset="0"/>
                      </a:endParaRPr>
                    </a:p>
                  </a:txBody>
                  <a:tcPr marL="68593" marR="68593" marT="0" marB="0"/>
                </a:tc>
                <a:tc>
                  <a:txBody>
                    <a:bodyPr/>
                    <a:lstStyle/>
                    <a:p>
                      <a:pPr hangingPunct="0">
                        <a:spcAft>
                          <a:spcPts val="0"/>
                        </a:spcAft>
                      </a:pPr>
                      <a:r>
                        <a:rPr lang="cs-CZ" sz="1400" kern="50" dirty="0" smtClean="0">
                          <a:effectLst/>
                          <a:latin typeface="Times New Roman" pitchFamily="18" charset="0"/>
                          <a:cs typeface="Times New Roman" pitchFamily="18" charset="0"/>
                        </a:rPr>
                        <a:t>Jazyk a jazyková komunikace</a:t>
                      </a:r>
                      <a:endParaRPr lang="cs-CZ" sz="1200" kern="50" dirty="0">
                        <a:effectLst/>
                        <a:latin typeface="Times New Roman" pitchFamily="18" charset="0"/>
                        <a:ea typeface="Times New Roman"/>
                        <a:cs typeface="Times New Roman" pitchFamily="18" charset="0"/>
                      </a:endParaRPr>
                    </a:p>
                  </a:txBody>
                  <a:tcPr marL="68593" marR="68593" marT="0" marB="0"/>
                </a:tc>
              </a:tr>
              <a:tr h="426721">
                <a:tc>
                  <a:txBody>
                    <a:bodyPr/>
                    <a:lstStyle/>
                    <a:p>
                      <a:pPr hangingPunct="0">
                        <a:spcAft>
                          <a:spcPts val="0"/>
                        </a:spcAft>
                      </a:pPr>
                      <a:r>
                        <a:rPr lang="cs-CZ" sz="1400" kern="50" dirty="0">
                          <a:effectLst/>
                          <a:latin typeface="Times New Roman" pitchFamily="18" charset="0"/>
                          <a:cs typeface="Times New Roman" pitchFamily="18" charset="0"/>
                        </a:rPr>
                        <a:t>Vzdělávací obor:</a:t>
                      </a:r>
                      <a:endParaRPr lang="cs-CZ" sz="1200" kern="50" dirty="0">
                        <a:effectLst/>
                        <a:latin typeface="Times New Roman" pitchFamily="18" charset="0"/>
                        <a:ea typeface="Times New Roman"/>
                        <a:cs typeface="Times New Roman" pitchFamily="18" charset="0"/>
                      </a:endParaRPr>
                    </a:p>
                  </a:txBody>
                  <a:tcPr marL="68593" marR="68593" marT="0" marB="0"/>
                </a:tc>
                <a:tc>
                  <a:txBody>
                    <a:bodyPr/>
                    <a:lstStyle/>
                    <a:p>
                      <a:pPr hangingPunct="0">
                        <a:spcAft>
                          <a:spcPts val="0"/>
                        </a:spcAft>
                      </a:pPr>
                      <a:r>
                        <a:rPr lang="cs-CZ" sz="1400" kern="50" dirty="0" smtClean="0">
                          <a:effectLst/>
                          <a:latin typeface="Times New Roman" pitchFamily="18" charset="0"/>
                          <a:cs typeface="Times New Roman" pitchFamily="18" charset="0"/>
                        </a:rPr>
                        <a:t>Cizí jazyk (Anglický jazyk)</a:t>
                      </a:r>
                      <a:endParaRPr lang="cs-CZ" sz="1200" kern="50" dirty="0">
                        <a:effectLst/>
                        <a:latin typeface="Times New Roman" pitchFamily="18" charset="0"/>
                        <a:ea typeface="Times New Roman"/>
                        <a:cs typeface="Times New Roman" pitchFamily="18" charset="0"/>
                      </a:endParaRPr>
                    </a:p>
                  </a:txBody>
                  <a:tcPr marL="68593" marR="68593" marT="0" marB="0"/>
                </a:tc>
              </a:tr>
              <a:tr h="426721">
                <a:tc>
                  <a:txBody>
                    <a:bodyPr/>
                    <a:lstStyle/>
                    <a:p>
                      <a:pPr hangingPunct="0">
                        <a:spcAft>
                          <a:spcPts val="0"/>
                        </a:spcAft>
                      </a:pPr>
                      <a:r>
                        <a:rPr lang="cs-CZ" sz="1400" kern="50">
                          <a:effectLst/>
                          <a:latin typeface="Times New Roman" pitchFamily="18" charset="0"/>
                          <a:cs typeface="Times New Roman" pitchFamily="18" charset="0"/>
                        </a:rPr>
                        <a:t>Tematický okruh:</a:t>
                      </a:r>
                      <a:endParaRPr lang="cs-CZ" sz="1200" kern="50">
                        <a:effectLst/>
                        <a:latin typeface="Times New Roman" pitchFamily="18" charset="0"/>
                        <a:ea typeface="Times New Roman"/>
                        <a:cs typeface="Times New Roman" pitchFamily="18" charset="0"/>
                      </a:endParaRPr>
                    </a:p>
                  </a:txBody>
                  <a:tcPr marL="68593" marR="68593" marT="0" marB="0"/>
                </a:tc>
                <a:tc>
                  <a:txBody>
                    <a:bodyPr/>
                    <a:lstStyle/>
                    <a:p>
                      <a:pPr hangingPunct="0">
                        <a:spcAft>
                          <a:spcPts val="0"/>
                        </a:spcAft>
                      </a:pPr>
                      <a:r>
                        <a:rPr lang="cs-CZ" sz="1400" kern="50" dirty="0" smtClean="0">
                          <a:effectLst/>
                          <a:latin typeface="Times New Roman" pitchFamily="18" charset="0"/>
                          <a:cs typeface="Times New Roman" pitchFamily="18" charset="0"/>
                        </a:rPr>
                        <a:t>Gramatika</a:t>
                      </a:r>
                      <a:endParaRPr lang="cs-CZ" sz="1200" kern="50" dirty="0">
                        <a:effectLst/>
                        <a:latin typeface="Times New Roman" pitchFamily="18" charset="0"/>
                        <a:ea typeface="Times New Roman"/>
                        <a:cs typeface="Times New Roman" pitchFamily="18" charset="0"/>
                      </a:endParaRPr>
                    </a:p>
                  </a:txBody>
                  <a:tcPr marL="68593" marR="68593" marT="0" marB="0"/>
                </a:tc>
              </a:tr>
              <a:tr h="396241">
                <a:tc>
                  <a:txBody>
                    <a:bodyPr/>
                    <a:lstStyle/>
                    <a:p>
                      <a:pPr hangingPunct="0">
                        <a:spcAft>
                          <a:spcPts val="0"/>
                        </a:spcAft>
                      </a:pPr>
                      <a:r>
                        <a:rPr lang="cs-CZ" sz="1400" kern="50" dirty="0">
                          <a:effectLst/>
                          <a:latin typeface="Times New Roman" pitchFamily="18" charset="0"/>
                          <a:cs typeface="Times New Roman" pitchFamily="18" charset="0"/>
                        </a:rPr>
                        <a:t>Téma:</a:t>
                      </a:r>
                      <a:endParaRPr lang="cs-CZ" sz="1200" kern="50" dirty="0">
                        <a:effectLst/>
                        <a:latin typeface="Times New Roman" pitchFamily="18" charset="0"/>
                        <a:ea typeface="Times New Roman"/>
                        <a:cs typeface="Times New Roman" pitchFamily="18" charset="0"/>
                      </a:endParaRPr>
                    </a:p>
                  </a:txBody>
                  <a:tcPr marL="68593" marR="68593"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400" dirty="0" smtClean="0">
                          <a:solidFill>
                            <a:schemeClr val="tx1"/>
                          </a:solidFill>
                          <a:latin typeface="Times New Roman" pitchFamily="18" charset="0"/>
                          <a:cs typeface="Times New Roman" pitchFamily="18" charset="0"/>
                        </a:rPr>
                        <a:t>Způsobová slovesa I. (</a:t>
                      </a:r>
                      <a:r>
                        <a:rPr lang="cs-CZ" sz="1400" dirty="0" err="1" smtClean="0">
                          <a:solidFill>
                            <a:schemeClr val="tx1"/>
                          </a:solidFill>
                          <a:latin typeface="Times New Roman" pitchFamily="18" charset="0"/>
                          <a:cs typeface="Times New Roman" pitchFamily="18" charset="0"/>
                        </a:rPr>
                        <a:t>Modal</a:t>
                      </a:r>
                      <a:r>
                        <a:rPr lang="cs-CZ" sz="1400" baseline="0" dirty="0" smtClean="0">
                          <a:solidFill>
                            <a:schemeClr val="tx1"/>
                          </a:solidFill>
                          <a:latin typeface="Times New Roman" pitchFamily="18" charset="0"/>
                          <a:cs typeface="Times New Roman" pitchFamily="18" charset="0"/>
                        </a:rPr>
                        <a:t> </a:t>
                      </a:r>
                      <a:r>
                        <a:rPr lang="cs-CZ" sz="1400" baseline="0" dirty="0" err="1" smtClean="0">
                          <a:solidFill>
                            <a:schemeClr val="tx1"/>
                          </a:solidFill>
                          <a:latin typeface="Times New Roman" pitchFamily="18" charset="0"/>
                          <a:cs typeface="Times New Roman" pitchFamily="18" charset="0"/>
                        </a:rPr>
                        <a:t>verbs</a:t>
                      </a:r>
                      <a:r>
                        <a:rPr lang="cs-CZ" sz="1400" baseline="0" dirty="0" smtClean="0">
                          <a:solidFill>
                            <a:schemeClr val="tx1"/>
                          </a:solidFill>
                          <a:latin typeface="Times New Roman" pitchFamily="18" charset="0"/>
                          <a:cs typeface="Times New Roman" pitchFamily="18" charset="0"/>
                        </a:rPr>
                        <a:t> I.)</a:t>
                      </a:r>
                      <a:endParaRPr lang="cs-CZ" sz="1200" kern="50" dirty="0">
                        <a:effectLst/>
                        <a:latin typeface="Times New Roman" pitchFamily="18" charset="0"/>
                        <a:ea typeface="Times New Roman"/>
                        <a:cs typeface="Times New Roman" pitchFamily="18" charset="0"/>
                      </a:endParaRPr>
                    </a:p>
                  </a:txBody>
                  <a:tcPr marL="68593" marR="68593" marT="0" marB="0"/>
                </a:tc>
              </a:tr>
              <a:tr h="248918">
                <a:tc>
                  <a:txBody>
                    <a:bodyPr/>
                    <a:lstStyle/>
                    <a:p>
                      <a:pPr hangingPunct="0">
                        <a:spcAft>
                          <a:spcPts val="0"/>
                        </a:spcAft>
                      </a:pPr>
                      <a:r>
                        <a:rPr lang="cs-CZ" sz="1400" kern="50" dirty="0">
                          <a:effectLst/>
                          <a:latin typeface="Times New Roman" pitchFamily="18" charset="0"/>
                          <a:cs typeface="Times New Roman" pitchFamily="18" charset="0"/>
                        </a:rPr>
                        <a:t>Jméno autora:</a:t>
                      </a:r>
                      <a:endParaRPr lang="cs-CZ" sz="1200" kern="50" dirty="0">
                        <a:effectLst/>
                        <a:latin typeface="Times New Roman" pitchFamily="18" charset="0"/>
                        <a:ea typeface="Times New Roman"/>
                        <a:cs typeface="Times New Roman" pitchFamily="18" charset="0"/>
                      </a:endParaRPr>
                    </a:p>
                  </a:txBody>
                  <a:tcPr marL="68593" marR="68593" marT="0" marB="0"/>
                </a:tc>
                <a:tc>
                  <a:txBody>
                    <a:bodyPr/>
                    <a:lstStyle/>
                    <a:p>
                      <a:pPr hangingPunct="0">
                        <a:spcAft>
                          <a:spcPts val="0"/>
                        </a:spcAft>
                      </a:pPr>
                      <a:r>
                        <a:rPr lang="cs-CZ" sz="1400" kern="50" dirty="0" smtClean="0">
                          <a:effectLst/>
                          <a:latin typeface="Times New Roman" pitchFamily="18" charset="0"/>
                          <a:cs typeface="Times New Roman" pitchFamily="18" charset="0"/>
                        </a:rPr>
                        <a:t>Lenka Voldánová</a:t>
                      </a:r>
                      <a:endParaRPr lang="cs-CZ" sz="1200" kern="50" dirty="0">
                        <a:effectLst/>
                        <a:latin typeface="Times New Roman" pitchFamily="18" charset="0"/>
                        <a:ea typeface="Times New Roman"/>
                        <a:cs typeface="Times New Roman" pitchFamily="18" charset="0"/>
                      </a:endParaRPr>
                    </a:p>
                  </a:txBody>
                  <a:tcPr marL="68593" marR="68593" marT="0" marB="0"/>
                </a:tc>
              </a:tr>
              <a:tr h="248918">
                <a:tc>
                  <a:txBody>
                    <a:bodyPr/>
                    <a:lstStyle/>
                    <a:p>
                      <a:pPr hangingPunct="0">
                        <a:spcAft>
                          <a:spcPts val="0"/>
                        </a:spcAft>
                      </a:pPr>
                      <a:r>
                        <a:rPr lang="cs-CZ" sz="1400" kern="50" dirty="0">
                          <a:effectLst/>
                          <a:latin typeface="Times New Roman" pitchFamily="18" charset="0"/>
                          <a:cs typeface="Times New Roman" pitchFamily="18" charset="0"/>
                        </a:rPr>
                        <a:t>Vytvořeno </a:t>
                      </a:r>
                      <a:r>
                        <a:rPr lang="cs-CZ" sz="1400" kern="50" dirty="0" smtClean="0">
                          <a:effectLst/>
                          <a:latin typeface="Times New Roman" pitchFamily="18" charset="0"/>
                          <a:cs typeface="Times New Roman" pitchFamily="18" charset="0"/>
                        </a:rPr>
                        <a:t>:</a:t>
                      </a:r>
                      <a:endParaRPr lang="cs-CZ" sz="1200" kern="50" dirty="0">
                        <a:effectLst/>
                        <a:latin typeface="Times New Roman" pitchFamily="18" charset="0"/>
                        <a:ea typeface="Times New Roman"/>
                        <a:cs typeface="Times New Roman" pitchFamily="18" charset="0"/>
                      </a:endParaRPr>
                    </a:p>
                  </a:txBody>
                  <a:tcPr marL="68593" marR="68593" marT="0" marB="0"/>
                </a:tc>
                <a:tc>
                  <a:txBody>
                    <a:bodyPr/>
                    <a:lstStyle/>
                    <a:p>
                      <a:pPr hangingPunct="0">
                        <a:spcAft>
                          <a:spcPts val="0"/>
                        </a:spcAft>
                      </a:pPr>
                      <a:r>
                        <a:rPr lang="cs-CZ" sz="1400" kern="50" dirty="0" smtClean="0">
                          <a:effectLst/>
                          <a:latin typeface="Times New Roman" pitchFamily="18" charset="0"/>
                          <a:cs typeface="Times New Roman" pitchFamily="18" charset="0"/>
                        </a:rPr>
                        <a:t>Prosinec 2011</a:t>
                      </a:r>
                      <a:endParaRPr lang="cs-CZ" sz="1200" kern="50" dirty="0">
                        <a:effectLst/>
                        <a:latin typeface="Times New Roman" pitchFamily="18" charset="0"/>
                        <a:ea typeface="Times New Roman"/>
                        <a:cs typeface="Times New Roman" pitchFamily="18" charset="0"/>
                      </a:endParaRPr>
                    </a:p>
                  </a:txBody>
                  <a:tcPr marL="68593" marR="68593" marT="0" marB="0"/>
                </a:tc>
              </a:tr>
              <a:tr h="853442">
                <a:tc>
                  <a:txBody>
                    <a:bodyPr/>
                    <a:lstStyle/>
                    <a:p>
                      <a:pPr hangingPunct="0">
                        <a:spcAft>
                          <a:spcPts val="0"/>
                        </a:spcAft>
                      </a:pPr>
                      <a:r>
                        <a:rPr lang="cs-CZ" sz="1400" kern="50">
                          <a:effectLst/>
                          <a:latin typeface="Times New Roman" pitchFamily="18" charset="0"/>
                          <a:cs typeface="Times New Roman" pitchFamily="18" charset="0"/>
                        </a:rPr>
                        <a:t>Metodický popis,</a:t>
                      </a:r>
                      <a:endParaRPr lang="cs-CZ" sz="1200" kern="50">
                        <a:effectLst/>
                        <a:latin typeface="Times New Roman" pitchFamily="18" charset="0"/>
                        <a:cs typeface="Times New Roman" pitchFamily="18" charset="0"/>
                      </a:endParaRPr>
                    </a:p>
                    <a:p>
                      <a:pPr hangingPunct="0">
                        <a:spcAft>
                          <a:spcPts val="0"/>
                        </a:spcAft>
                      </a:pPr>
                      <a:r>
                        <a:rPr lang="cs-CZ" sz="1400" kern="50">
                          <a:effectLst/>
                          <a:latin typeface="Times New Roman" pitchFamily="18" charset="0"/>
                          <a:cs typeface="Times New Roman" pitchFamily="18" charset="0"/>
                        </a:rPr>
                        <a:t>(anotace):</a:t>
                      </a:r>
                      <a:endParaRPr lang="cs-CZ" sz="1200" kern="50">
                        <a:effectLst/>
                        <a:latin typeface="Times New Roman" pitchFamily="18" charset="0"/>
                        <a:ea typeface="Times New Roman"/>
                        <a:cs typeface="Times New Roman" pitchFamily="18" charset="0"/>
                      </a:endParaRPr>
                    </a:p>
                  </a:txBody>
                  <a:tcPr marL="68593" marR="68593" marT="0" marB="0"/>
                </a:tc>
                <a:tc>
                  <a:txBody>
                    <a:bodyPr/>
                    <a:lstStyle/>
                    <a:p>
                      <a:pPr marL="0" marR="0" lvl="0" indent="0" algn="l" defTabSz="914400" rtl="0" eaLnBrk="1" fontAlgn="auto" latinLnBrk="0" hangingPunct="0">
                        <a:lnSpc>
                          <a:spcPct val="100000"/>
                        </a:lnSpc>
                        <a:spcBef>
                          <a:spcPts val="0"/>
                        </a:spcBef>
                        <a:spcAft>
                          <a:spcPts val="0"/>
                        </a:spcAft>
                        <a:buClrTx/>
                        <a:buSzTx/>
                        <a:buFontTx/>
                        <a:buNone/>
                        <a:tabLst/>
                        <a:defRPr/>
                      </a:pPr>
                      <a:r>
                        <a:rPr lang="cs-CZ" sz="1400" kern="50" dirty="0" smtClean="0">
                          <a:effectLst/>
                          <a:latin typeface="Times New Roman" pitchFamily="18" charset="0"/>
                          <a:cs typeface="Times New Roman" pitchFamily="18" charset="0"/>
                        </a:rPr>
                        <a:t>Žáci si zopakují a seznámí se s některými novými pravidly tvoření vět s modálními slovesy. Procvičují prakticky pomocí překladu vět.</a:t>
                      </a:r>
                    </a:p>
                    <a:p>
                      <a:pPr marL="0" marR="0" lvl="0" indent="0" algn="l" defTabSz="914400" rtl="0" eaLnBrk="1" fontAlgn="auto" latinLnBrk="0" hangingPunct="0">
                        <a:lnSpc>
                          <a:spcPct val="100000"/>
                        </a:lnSpc>
                        <a:spcBef>
                          <a:spcPts val="0"/>
                        </a:spcBef>
                        <a:spcAft>
                          <a:spcPts val="0"/>
                        </a:spcAft>
                        <a:buClrTx/>
                        <a:buSzTx/>
                        <a:buFontTx/>
                        <a:buNone/>
                        <a:tabLst/>
                        <a:defRPr/>
                      </a:pPr>
                      <a:endParaRPr lang="cs-CZ" sz="1400" kern="50" dirty="0" smtClean="0">
                        <a:effectLst/>
                        <a:latin typeface="Times New Roman" pitchFamily="18" charset="0"/>
                        <a:cs typeface="Times New Roman" pitchFamily="18" charset="0"/>
                      </a:endParaRPr>
                    </a:p>
                  </a:txBody>
                  <a:tcPr marL="68593" marR="68593" marT="0" marB="0"/>
                </a:tc>
              </a:tr>
            </a:tbl>
          </a:graphicData>
        </a:graphic>
      </p:graphicFrame>
      <p:sp>
        <p:nvSpPr>
          <p:cNvPr id="8" name="Obdélník 7"/>
          <p:cNvSpPr/>
          <p:nvPr/>
        </p:nvSpPr>
        <p:spPr>
          <a:xfrm>
            <a:off x="2195736" y="2348880"/>
            <a:ext cx="4572000" cy="646331"/>
          </a:xfrm>
          <a:prstGeom prst="rect">
            <a:avLst/>
          </a:prstGeom>
        </p:spPr>
        <p:txBody>
          <a:bodyPr>
            <a:spAutoFit/>
          </a:bodyPr>
          <a:lstStyle/>
          <a:p>
            <a:pPr algn="ctr"/>
            <a:r>
              <a:rPr lang="cs-CZ" b="1" dirty="0" smtClean="0">
                <a:latin typeface="Times New Roman" pitchFamily="18" charset="0"/>
                <a:cs typeface="Times New Roman" pitchFamily="18" charset="0"/>
              </a:rPr>
              <a:t>ZPŮSOBOVÁ SLOVESA I.</a:t>
            </a:r>
            <a:r>
              <a:rPr lang="cs-CZ" dirty="0">
                <a:latin typeface="Times New Roman" pitchFamily="18" charset="0"/>
                <a:cs typeface="Times New Roman" pitchFamily="18" charset="0"/>
              </a:rPr>
              <a:t/>
            </a:r>
            <a:br>
              <a:rPr lang="cs-CZ" dirty="0">
                <a:latin typeface="Times New Roman" pitchFamily="18" charset="0"/>
                <a:cs typeface="Times New Roman" pitchFamily="18" charset="0"/>
              </a:rPr>
            </a:br>
            <a:r>
              <a:rPr lang="cs-CZ" dirty="0" smtClean="0">
                <a:latin typeface="Times New Roman" pitchFamily="18" charset="0"/>
                <a:cs typeface="Times New Roman" pitchFamily="18" charset="0"/>
              </a:rPr>
              <a:t>(</a:t>
            </a:r>
            <a:r>
              <a:rPr lang="cs-CZ" dirty="0" err="1" smtClean="0">
                <a:latin typeface="Times New Roman" pitchFamily="18" charset="0"/>
                <a:cs typeface="Times New Roman" pitchFamily="18" charset="0"/>
              </a:rPr>
              <a:t>Modal</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verbs</a:t>
            </a:r>
            <a:r>
              <a:rPr lang="cs-CZ" dirty="0" smtClean="0">
                <a:latin typeface="Times New Roman" pitchFamily="18" charset="0"/>
                <a:cs typeface="Times New Roman" pitchFamily="18" charset="0"/>
              </a:rPr>
              <a:t> I.)</a:t>
            </a:r>
            <a:endParaRPr lang="cs-CZ" dirty="0">
              <a:latin typeface="Times New Roman" pitchFamily="18" charset="0"/>
              <a:cs typeface="Times New Roman" pitchFamily="18" charset="0"/>
            </a:endParaRPr>
          </a:p>
        </p:txBody>
      </p:sp>
      <p:sp>
        <p:nvSpPr>
          <p:cNvPr id="9" name="Nadpis 1"/>
          <p:cNvSpPr txBox="1">
            <a:spLocks/>
          </p:cNvSpPr>
          <p:nvPr/>
        </p:nvSpPr>
        <p:spPr>
          <a:xfrm>
            <a:off x="2968232" y="1722564"/>
            <a:ext cx="3059832" cy="62068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cs-CZ" sz="1800" b="1" i="1" dirty="0" smtClean="0">
                <a:latin typeface="Times New Roman" pitchFamily="18" charset="0"/>
                <a:cs typeface="Times New Roman" pitchFamily="18" charset="0"/>
              </a:rPr>
              <a:t>VY_22_INOVACE_60.AJ.8</a:t>
            </a:r>
          </a:p>
        </p:txBody>
      </p:sp>
    </p:spTree>
    <p:extLst>
      <p:ext uri="{BB962C8B-B14F-4D97-AF65-F5344CB8AC3E}">
        <p14:creationId xmlns:p14="http://schemas.microsoft.com/office/powerpoint/2010/main" val="27988131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Autofit/>
          </a:bodyPr>
          <a:lstStyle/>
          <a:p>
            <a:r>
              <a:rPr lang="cs-CZ" sz="5000" b="1" dirty="0" smtClean="0">
                <a:latin typeface="Garamond" pitchFamily="18" charset="0"/>
              </a:rPr>
              <a:t>MODAL VERBS I.</a:t>
            </a:r>
            <a:r>
              <a:rPr lang="cs-CZ" sz="5000" dirty="0" smtClean="0">
                <a:latin typeface="Garamond" pitchFamily="18" charset="0"/>
              </a:rPr>
              <a:t/>
            </a:r>
            <a:br>
              <a:rPr lang="cs-CZ" sz="5000" dirty="0" smtClean="0">
                <a:latin typeface="Garamond" pitchFamily="18" charset="0"/>
              </a:rPr>
            </a:br>
            <a:r>
              <a:rPr lang="cs-CZ" sz="5000" dirty="0" smtClean="0">
                <a:latin typeface="Garamond" pitchFamily="18" charset="0"/>
              </a:rPr>
              <a:t>(</a:t>
            </a:r>
            <a:r>
              <a:rPr lang="cs-CZ" sz="5000" smtClean="0">
                <a:latin typeface="Garamond" pitchFamily="18" charset="0"/>
              </a:rPr>
              <a:t>Způsobová slovesa I.)</a:t>
            </a:r>
            <a:endParaRPr lang="cs-CZ" sz="5000" dirty="0">
              <a:latin typeface="Garamond" pitchFamily="18" charset="0"/>
            </a:endParaRPr>
          </a:p>
        </p:txBody>
      </p:sp>
      <p:sp>
        <p:nvSpPr>
          <p:cNvPr id="3" name="Podnadpis 2"/>
          <p:cNvSpPr>
            <a:spLocks noGrp="1"/>
          </p:cNvSpPr>
          <p:nvPr>
            <p:ph type="subTitle" idx="1"/>
          </p:nvPr>
        </p:nvSpPr>
        <p:spPr/>
        <p:txBody>
          <a:bodyPr/>
          <a:lstStyle/>
          <a:p>
            <a:r>
              <a:rPr lang="cs-CZ" dirty="0" smtClean="0"/>
              <a:t> </a:t>
            </a:r>
            <a:endParaRPr lang="cs-CZ" dirty="0"/>
          </a:p>
        </p:txBody>
      </p:sp>
    </p:spTree>
    <p:extLst>
      <p:ext uri="{BB962C8B-B14F-4D97-AF65-F5344CB8AC3E}">
        <p14:creationId xmlns:p14="http://schemas.microsoft.com/office/powerpoint/2010/main" val="3145360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562414" y="404664"/>
            <a:ext cx="7992888" cy="3631763"/>
          </a:xfrm>
          <a:prstGeom prst="rect">
            <a:avLst/>
          </a:prstGeom>
        </p:spPr>
        <p:txBody>
          <a:bodyPr wrap="square">
            <a:spAutoFit/>
          </a:bodyPr>
          <a:lstStyle/>
          <a:p>
            <a:r>
              <a:rPr lang="cs-CZ" sz="3000" dirty="0" smtClean="0">
                <a:latin typeface="Garamond" pitchFamily="18" charset="0"/>
              </a:rPr>
              <a:t>Způsobová (neboli modální) slovesa jsou pomocná slovesa, která určují tzv. způsob hlavního významového slovesa, které za modálními následuje. Obvykle vyjadřují povinnost, nutnost, schopnost, možnost, příkaz, zákaz apod. Mezi základní modální slovesa patří např. </a:t>
            </a:r>
            <a:r>
              <a:rPr lang="cs-CZ" sz="4000" b="1" dirty="0" err="1" smtClean="0">
                <a:latin typeface="Garamond" pitchFamily="18" charset="0"/>
              </a:rPr>
              <a:t>must</a:t>
            </a:r>
            <a:r>
              <a:rPr lang="cs-CZ" sz="4000" b="1" dirty="0" smtClean="0">
                <a:latin typeface="Garamond" pitchFamily="18" charset="0"/>
              </a:rPr>
              <a:t>, </a:t>
            </a:r>
            <a:r>
              <a:rPr lang="cs-CZ" sz="4000" b="1" dirty="0" err="1" smtClean="0">
                <a:latin typeface="Garamond" pitchFamily="18" charset="0"/>
              </a:rPr>
              <a:t>can</a:t>
            </a:r>
            <a:r>
              <a:rPr lang="cs-CZ" sz="4000" b="1" dirty="0" smtClean="0">
                <a:latin typeface="Garamond" pitchFamily="18" charset="0"/>
              </a:rPr>
              <a:t>, </a:t>
            </a:r>
            <a:r>
              <a:rPr lang="cs-CZ" sz="4000" b="1" dirty="0" err="1" smtClean="0">
                <a:latin typeface="Garamond" pitchFamily="18" charset="0"/>
              </a:rPr>
              <a:t>should</a:t>
            </a:r>
            <a:r>
              <a:rPr lang="cs-CZ" sz="4000" b="1" dirty="0" smtClean="0">
                <a:latin typeface="Garamond" pitchFamily="18" charset="0"/>
              </a:rPr>
              <a:t>, </a:t>
            </a:r>
            <a:r>
              <a:rPr lang="cs-CZ" sz="4000" b="1" dirty="0" err="1" smtClean="0">
                <a:latin typeface="Garamond" pitchFamily="18" charset="0"/>
              </a:rPr>
              <a:t>may</a:t>
            </a:r>
            <a:r>
              <a:rPr lang="cs-CZ" sz="4000" b="1" dirty="0" smtClean="0">
                <a:latin typeface="Garamond" pitchFamily="18" charset="0"/>
              </a:rPr>
              <a:t>, </a:t>
            </a:r>
            <a:r>
              <a:rPr lang="cs-CZ" sz="4000" b="1" dirty="0" err="1" smtClean="0">
                <a:latin typeface="Garamond" pitchFamily="18" charset="0"/>
              </a:rPr>
              <a:t>ought</a:t>
            </a:r>
            <a:r>
              <a:rPr lang="cs-CZ" sz="4000" b="1" dirty="0" smtClean="0">
                <a:latin typeface="Garamond" pitchFamily="18" charset="0"/>
              </a:rPr>
              <a:t> to.</a:t>
            </a:r>
            <a:r>
              <a:rPr lang="cs-CZ" sz="4000" dirty="0" smtClean="0">
                <a:latin typeface="Garamond" pitchFamily="18" charset="0"/>
              </a:rPr>
              <a:t> </a:t>
            </a:r>
            <a:endParaRPr lang="cs-CZ" sz="4000" dirty="0">
              <a:latin typeface="Garamond" pitchFamily="18"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5234" y="3771861"/>
            <a:ext cx="2468236" cy="2468236"/>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sp>
        <p:nvSpPr>
          <p:cNvPr id="6" name="Šipka doprava 5"/>
          <p:cNvSpPr/>
          <p:nvPr/>
        </p:nvSpPr>
        <p:spPr>
          <a:xfrm rot="20872692">
            <a:off x="708302" y="4821912"/>
            <a:ext cx="4882085" cy="1296144"/>
          </a:xfrm>
          <a:prstGeom prst="rightArrow">
            <a:avLst/>
          </a:prstGeom>
          <a:ln w="38100"/>
        </p:spPr>
        <p:style>
          <a:lnRef idx="1">
            <a:schemeClr val="dk1"/>
          </a:lnRef>
          <a:fillRef idx="2">
            <a:schemeClr val="dk1"/>
          </a:fillRef>
          <a:effectRef idx="1">
            <a:schemeClr val="dk1"/>
          </a:effectRef>
          <a:fontRef idx="minor">
            <a:schemeClr val="dk1"/>
          </a:fontRef>
        </p:style>
        <p:txBody>
          <a:bodyPr rtlCol="0" anchor="ctr"/>
          <a:lstStyle/>
          <a:p>
            <a:pPr algn="ctr"/>
            <a:r>
              <a:rPr lang="cs-CZ" sz="2200" b="1" dirty="0" smtClean="0">
                <a:latin typeface="Garamond" pitchFamily="18" charset="0"/>
              </a:rPr>
              <a:t>YOU </a:t>
            </a:r>
            <a:r>
              <a:rPr lang="cs-CZ" sz="2200" b="1" u="sng" dirty="0" smtClean="0">
                <a:solidFill>
                  <a:srgbClr val="CC0000"/>
                </a:solidFill>
                <a:effectLst>
                  <a:outerShdw blurRad="38100" dist="38100" dir="2700000" algn="tl">
                    <a:srgbClr val="000000">
                      <a:alpha val="43137"/>
                    </a:srgbClr>
                  </a:outerShdw>
                </a:effectLst>
                <a:latin typeface="Garamond" pitchFamily="18" charset="0"/>
              </a:rPr>
              <a:t>MUST NOT </a:t>
            </a:r>
            <a:r>
              <a:rPr lang="cs-CZ" sz="2200" b="1" dirty="0" smtClean="0">
                <a:latin typeface="Garamond" pitchFamily="18" charset="0"/>
              </a:rPr>
              <a:t>SMOKE HERE!</a:t>
            </a:r>
            <a:endParaRPr lang="cs-CZ" sz="2200" b="1" dirty="0">
              <a:latin typeface="Garamond" pitchFamily="18" charset="0"/>
            </a:endParaRPr>
          </a:p>
        </p:txBody>
      </p:sp>
    </p:spTree>
    <p:extLst>
      <p:ext uri="{BB962C8B-B14F-4D97-AF65-F5344CB8AC3E}">
        <p14:creationId xmlns:p14="http://schemas.microsoft.com/office/powerpoint/2010/main" val="8356266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 presetClass="entr" presetSubtype="32" fill="hold" nodeType="clickEffect">
                                  <p:stCondLst>
                                    <p:cond delay="0"/>
                                  </p:stCondLst>
                                  <p:childTnLst>
                                    <p:set>
                                      <p:cBhvr>
                                        <p:cTn id="13" dur="1" fill="hold">
                                          <p:stCondLst>
                                            <p:cond delay="0"/>
                                          </p:stCondLst>
                                        </p:cTn>
                                        <p:tgtEl>
                                          <p:spTgt spid="1026"/>
                                        </p:tgtEl>
                                        <p:attrNameLst>
                                          <p:attrName>style.visibility</p:attrName>
                                        </p:attrNameLst>
                                      </p:cBhvr>
                                      <p:to>
                                        <p:strVal val="visible"/>
                                      </p:to>
                                    </p:set>
                                    <p:animEffect transition="in" filter="box(out)">
                                      <p:cBhvr>
                                        <p:cTn id="14" dur="2000"/>
                                        <p:tgtEl>
                                          <p:spTgt spid="1026"/>
                                        </p:tgtEl>
                                      </p:cBhvr>
                                    </p:animEffect>
                                  </p:childTnLst>
                                </p:cTn>
                              </p:par>
                            </p:childTnLst>
                          </p:cTn>
                        </p:par>
                        <p:par>
                          <p:cTn id="15" fill="hold">
                            <p:stCondLst>
                              <p:cond delay="2000"/>
                            </p:stCondLst>
                            <p:childTnLst>
                              <p:par>
                                <p:cTn id="16" presetID="4" presetClass="entr" presetSubtype="32" fill="hold" grpId="0" nodeType="after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ox(out)">
                                      <p:cBhvr>
                                        <p:cTn id="18"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404664"/>
            <a:ext cx="8229600" cy="3816424"/>
          </a:xfrm>
        </p:spPr>
        <p:txBody>
          <a:bodyPr>
            <a:normAutofit fontScale="25000" lnSpcReduction="20000"/>
          </a:bodyPr>
          <a:lstStyle/>
          <a:p>
            <a:pPr marL="0" indent="0" algn="ctr">
              <a:buNone/>
            </a:pPr>
            <a:r>
              <a:rPr lang="cs-CZ" sz="10400" b="1" dirty="0" smtClean="0">
                <a:latin typeface="Garamond" pitchFamily="18" charset="0"/>
              </a:rPr>
              <a:t>Základní gramatické vlastnosti modálních sloves</a:t>
            </a:r>
          </a:p>
          <a:p>
            <a:pPr marL="0" indent="0" algn="ctr">
              <a:buNone/>
            </a:pPr>
            <a:endParaRPr lang="cs-CZ" sz="6300" b="1" dirty="0" smtClean="0">
              <a:latin typeface="Garamond" pitchFamily="18" charset="0"/>
            </a:endParaRPr>
          </a:p>
          <a:p>
            <a:pPr marL="1371600" indent="-1371600">
              <a:buFont typeface="+mj-lt"/>
              <a:buAutoNum type="arabicParenR"/>
            </a:pPr>
            <a:r>
              <a:rPr lang="cs-CZ" sz="9200" b="1" u="sng" dirty="0" smtClean="0">
                <a:latin typeface="Garamond" pitchFamily="18" charset="0"/>
              </a:rPr>
              <a:t>Stejný tvar ve všech osobách</a:t>
            </a:r>
          </a:p>
          <a:p>
            <a:pPr marL="1371600" indent="-1371600">
              <a:buFont typeface="+mj-lt"/>
              <a:buAutoNum type="arabicParenR"/>
            </a:pPr>
            <a:endParaRPr lang="cs-CZ" sz="8400" b="1" u="sng" dirty="0" smtClean="0">
              <a:latin typeface="Garamond" pitchFamily="18" charset="0"/>
            </a:endParaRPr>
          </a:p>
          <a:p>
            <a:pPr marL="0" indent="0">
              <a:buNone/>
            </a:pPr>
            <a:r>
              <a:rPr lang="cs-CZ" sz="8800" dirty="0" smtClean="0">
                <a:latin typeface="Garamond" pitchFamily="18" charset="0"/>
              </a:rPr>
              <a:t>Modální slovesa se </a:t>
            </a:r>
            <a:r>
              <a:rPr lang="cs-CZ" sz="8800" u="sng" dirty="0" smtClean="0">
                <a:latin typeface="Garamond" pitchFamily="18" charset="0"/>
              </a:rPr>
              <a:t>nečasují</a:t>
            </a:r>
            <a:r>
              <a:rPr lang="cs-CZ" sz="8800" dirty="0" smtClean="0">
                <a:latin typeface="Garamond" pitchFamily="18" charset="0"/>
              </a:rPr>
              <a:t>, ve všech osobách </a:t>
            </a:r>
            <a:r>
              <a:rPr lang="cs-CZ" sz="8800" u="sng" dirty="0" smtClean="0">
                <a:latin typeface="Garamond" pitchFamily="18" charset="0"/>
              </a:rPr>
              <a:t>mají stejný tvar</a:t>
            </a:r>
            <a:r>
              <a:rPr lang="cs-CZ" sz="8800" dirty="0" smtClean="0">
                <a:latin typeface="Garamond" pitchFamily="18" charset="0"/>
              </a:rPr>
              <a:t>.</a:t>
            </a:r>
          </a:p>
          <a:p>
            <a:pPr marL="0" indent="0">
              <a:buNone/>
            </a:pPr>
            <a:endParaRPr lang="cs-CZ" sz="8800" dirty="0" smtClean="0">
              <a:latin typeface="Garamond" pitchFamily="18" charset="0"/>
            </a:endParaRPr>
          </a:p>
          <a:p>
            <a:pPr marL="0" indent="0">
              <a:lnSpc>
                <a:spcPct val="120000"/>
              </a:lnSpc>
              <a:spcBef>
                <a:spcPts val="0"/>
              </a:spcBef>
              <a:buNone/>
            </a:pPr>
            <a:r>
              <a:rPr lang="cs-CZ" sz="8800" dirty="0" smtClean="0">
                <a:latin typeface="Garamond" pitchFamily="18" charset="0"/>
              </a:rPr>
              <a:t>I </a:t>
            </a:r>
            <a:r>
              <a:rPr lang="cs-CZ" sz="8800" b="1" dirty="0" err="1" smtClean="0">
                <a:latin typeface="Garamond" pitchFamily="18" charset="0"/>
              </a:rPr>
              <a:t>must</a:t>
            </a:r>
            <a:r>
              <a:rPr lang="cs-CZ" sz="8800" dirty="0" smtClean="0">
                <a:latin typeface="Garamond" pitchFamily="18" charset="0"/>
              </a:rPr>
              <a:t> go.		</a:t>
            </a:r>
            <a:r>
              <a:rPr lang="cs-CZ" sz="8800" dirty="0" err="1" smtClean="0">
                <a:latin typeface="Garamond" pitchFamily="18" charset="0"/>
              </a:rPr>
              <a:t>We</a:t>
            </a:r>
            <a:r>
              <a:rPr lang="cs-CZ" sz="8800" dirty="0" smtClean="0">
                <a:latin typeface="Garamond" pitchFamily="18" charset="0"/>
              </a:rPr>
              <a:t> </a:t>
            </a:r>
            <a:r>
              <a:rPr lang="cs-CZ" sz="8800" b="1" dirty="0" err="1" smtClean="0">
                <a:latin typeface="Garamond" pitchFamily="18" charset="0"/>
              </a:rPr>
              <a:t>must</a:t>
            </a:r>
            <a:r>
              <a:rPr lang="cs-CZ" sz="8800" b="1" dirty="0" smtClean="0">
                <a:latin typeface="Garamond" pitchFamily="18" charset="0"/>
              </a:rPr>
              <a:t> </a:t>
            </a:r>
            <a:r>
              <a:rPr lang="cs-CZ" sz="8800" dirty="0" smtClean="0">
                <a:latin typeface="Garamond" pitchFamily="18" charset="0"/>
              </a:rPr>
              <a:t>go.</a:t>
            </a:r>
            <a:br>
              <a:rPr lang="cs-CZ" sz="8800" dirty="0" smtClean="0">
                <a:latin typeface="Garamond" pitchFamily="18" charset="0"/>
              </a:rPr>
            </a:br>
            <a:r>
              <a:rPr lang="cs-CZ" sz="8800" dirty="0" err="1" smtClean="0">
                <a:latin typeface="Garamond" pitchFamily="18" charset="0"/>
              </a:rPr>
              <a:t>You</a:t>
            </a:r>
            <a:r>
              <a:rPr lang="cs-CZ" sz="8800" dirty="0" smtClean="0">
                <a:latin typeface="Garamond" pitchFamily="18" charset="0"/>
              </a:rPr>
              <a:t> </a:t>
            </a:r>
            <a:r>
              <a:rPr lang="cs-CZ" sz="8800" b="1" dirty="0" err="1" smtClean="0">
                <a:latin typeface="Garamond" pitchFamily="18" charset="0"/>
              </a:rPr>
              <a:t>must</a:t>
            </a:r>
            <a:r>
              <a:rPr lang="cs-CZ" sz="8800" b="1" dirty="0" smtClean="0">
                <a:latin typeface="Garamond" pitchFamily="18" charset="0"/>
              </a:rPr>
              <a:t> </a:t>
            </a:r>
            <a:r>
              <a:rPr lang="cs-CZ" sz="8800" dirty="0" smtClean="0">
                <a:latin typeface="Garamond" pitchFamily="18" charset="0"/>
              </a:rPr>
              <a:t>go.		</a:t>
            </a:r>
            <a:r>
              <a:rPr lang="cs-CZ" sz="8800" dirty="0" err="1" smtClean="0">
                <a:latin typeface="Garamond" pitchFamily="18" charset="0"/>
              </a:rPr>
              <a:t>You</a:t>
            </a:r>
            <a:r>
              <a:rPr lang="cs-CZ" sz="8800" dirty="0" smtClean="0">
                <a:latin typeface="Garamond" pitchFamily="18" charset="0"/>
              </a:rPr>
              <a:t> </a:t>
            </a:r>
            <a:r>
              <a:rPr lang="cs-CZ" sz="8800" b="1" dirty="0" err="1" smtClean="0">
                <a:latin typeface="Garamond" pitchFamily="18" charset="0"/>
              </a:rPr>
              <a:t>must</a:t>
            </a:r>
            <a:r>
              <a:rPr lang="cs-CZ" sz="8800" b="1" dirty="0" smtClean="0">
                <a:latin typeface="Garamond" pitchFamily="18" charset="0"/>
              </a:rPr>
              <a:t> </a:t>
            </a:r>
            <a:r>
              <a:rPr lang="cs-CZ" sz="8800" dirty="0" smtClean="0">
                <a:latin typeface="Garamond" pitchFamily="18" charset="0"/>
              </a:rPr>
              <a:t>go.</a:t>
            </a:r>
            <a:br>
              <a:rPr lang="cs-CZ" sz="8800" dirty="0" smtClean="0">
                <a:latin typeface="Garamond" pitchFamily="18" charset="0"/>
              </a:rPr>
            </a:br>
            <a:r>
              <a:rPr lang="cs-CZ" sz="8800" dirty="0" smtClean="0">
                <a:latin typeface="Garamond" pitchFamily="18" charset="0"/>
              </a:rPr>
              <a:t>He </a:t>
            </a:r>
            <a:r>
              <a:rPr lang="cs-CZ" sz="8800" b="1" dirty="0" err="1" smtClean="0">
                <a:latin typeface="Garamond" pitchFamily="18" charset="0"/>
              </a:rPr>
              <a:t>must</a:t>
            </a:r>
            <a:r>
              <a:rPr lang="cs-CZ" sz="8800" b="1" dirty="0" smtClean="0">
                <a:latin typeface="Garamond" pitchFamily="18" charset="0"/>
              </a:rPr>
              <a:t> </a:t>
            </a:r>
            <a:r>
              <a:rPr lang="cs-CZ" sz="8800" dirty="0" smtClean="0">
                <a:latin typeface="Garamond" pitchFamily="18" charset="0"/>
              </a:rPr>
              <a:t>go.		</a:t>
            </a:r>
            <a:r>
              <a:rPr lang="cs-CZ" sz="8800" dirty="0" err="1" smtClean="0">
                <a:latin typeface="Garamond" pitchFamily="18" charset="0"/>
              </a:rPr>
              <a:t>They</a:t>
            </a:r>
            <a:r>
              <a:rPr lang="cs-CZ" sz="8800" dirty="0" smtClean="0">
                <a:latin typeface="Garamond" pitchFamily="18" charset="0"/>
              </a:rPr>
              <a:t> </a:t>
            </a:r>
            <a:r>
              <a:rPr lang="cs-CZ" sz="8800" b="1" dirty="0" err="1" smtClean="0">
                <a:latin typeface="Garamond" pitchFamily="18" charset="0"/>
              </a:rPr>
              <a:t>must</a:t>
            </a:r>
            <a:r>
              <a:rPr lang="cs-CZ" sz="8800" b="1" dirty="0" smtClean="0">
                <a:latin typeface="Garamond" pitchFamily="18" charset="0"/>
              </a:rPr>
              <a:t> </a:t>
            </a:r>
            <a:r>
              <a:rPr lang="cs-CZ" sz="8800" dirty="0" smtClean="0">
                <a:latin typeface="Garamond" pitchFamily="18" charset="0"/>
              </a:rPr>
              <a:t>go.</a:t>
            </a:r>
          </a:p>
          <a:p>
            <a:pPr marL="0" indent="0">
              <a:lnSpc>
                <a:spcPct val="120000"/>
              </a:lnSpc>
              <a:spcBef>
                <a:spcPts val="0"/>
              </a:spcBef>
              <a:buNone/>
            </a:pPr>
            <a:r>
              <a:rPr lang="cs-CZ" sz="8800" dirty="0" err="1" smtClean="0">
                <a:latin typeface="Garamond" pitchFamily="18" charset="0"/>
              </a:rPr>
              <a:t>She</a:t>
            </a:r>
            <a:r>
              <a:rPr lang="cs-CZ" sz="8800" dirty="0" smtClean="0">
                <a:latin typeface="Garamond" pitchFamily="18" charset="0"/>
              </a:rPr>
              <a:t> </a:t>
            </a:r>
            <a:r>
              <a:rPr lang="cs-CZ" sz="8800" b="1" dirty="0" err="1" smtClean="0">
                <a:latin typeface="Garamond" pitchFamily="18" charset="0"/>
              </a:rPr>
              <a:t>must</a:t>
            </a:r>
            <a:r>
              <a:rPr lang="cs-CZ" sz="8800" b="1" dirty="0" smtClean="0">
                <a:latin typeface="Garamond" pitchFamily="18" charset="0"/>
              </a:rPr>
              <a:t> </a:t>
            </a:r>
            <a:r>
              <a:rPr lang="cs-CZ" sz="8800" dirty="0" smtClean="0">
                <a:latin typeface="Garamond" pitchFamily="18" charset="0"/>
              </a:rPr>
              <a:t>go.</a:t>
            </a:r>
          </a:p>
          <a:p>
            <a:pPr marL="0" indent="0">
              <a:lnSpc>
                <a:spcPct val="120000"/>
              </a:lnSpc>
              <a:spcBef>
                <a:spcPts val="0"/>
              </a:spcBef>
              <a:buNone/>
            </a:pPr>
            <a:r>
              <a:rPr lang="cs-CZ" sz="8800" dirty="0" err="1" smtClean="0">
                <a:latin typeface="Garamond" pitchFamily="18" charset="0"/>
              </a:rPr>
              <a:t>It</a:t>
            </a:r>
            <a:r>
              <a:rPr lang="cs-CZ" sz="8800" dirty="0" smtClean="0">
                <a:latin typeface="Garamond" pitchFamily="18" charset="0"/>
              </a:rPr>
              <a:t> </a:t>
            </a:r>
            <a:r>
              <a:rPr lang="cs-CZ" sz="8800" b="1" dirty="0" err="1" smtClean="0">
                <a:latin typeface="Garamond" pitchFamily="18" charset="0"/>
              </a:rPr>
              <a:t>must</a:t>
            </a:r>
            <a:r>
              <a:rPr lang="cs-CZ" sz="8800" dirty="0" smtClean="0">
                <a:latin typeface="Garamond" pitchFamily="18" charset="0"/>
              </a:rPr>
              <a:t> go.</a:t>
            </a:r>
          </a:p>
          <a:p>
            <a:pPr marL="0" indent="0">
              <a:lnSpc>
                <a:spcPct val="120000"/>
              </a:lnSpc>
              <a:spcBef>
                <a:spcPts val="0"/>
              </a:spcBef>
              <a:buNone/>
            </a:pPr>
            <a:endParaRPr lang="cs-CZ" sz="8000" b="1" u="sng" dirty="0" smtClean="0">
              <a:latin typeface="Garamond" pitchFamily="18" charset="0"/>
            </a:endParaRPr>
          </a:p>
          <a:p>
            <a:pPr marL="0" indent="0">
              <a:buNone/>
            </a:pPr>
            <a:endParaRPr lang="cs-CZ" sz="8000" dirty="0" smtClean="0">
              <a:latin typeface="Garamond" pitchFamily="18" charset="0"/>
            </a:endParaRPr>
          </a:p>
          <a:p>
            <a:pPr marL="0" indent="0">
              <a:buNone/>
            </a:pPr>
            <a:endParaRPr lang="cs-CZ" dirty="0">
              <a:latin typeface="Garamond" pitchFamily="18"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5121696"/>
            <a:ext cx="1349969" cy="1349969"/>
          </a:xfrm>
          <a:prstGeom prst="rect">
            <a:avLst/>
          </a:prstGeom>
          <a:ln w="9525">
            <a:solidFill>
              <a:schemeClr val="tx1"/>
            </a:solidFill>
            <a:miter lim="800000"/>
            <a:headEnd/>
            <a:tailEnd/>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sp>
        <p:nvSpPr>
          <p:cNvPr id="4" name="Obdélník 3"/>
          <p:cNvSpPr/>
          <p:nvPr/>
        </p:nvSpPr>
        <p:spPr>
          <a:xfrm>
            <a:off x="467544" y="4075255"/>
            <a:ext cx="8064896" cy="2446824"/>
          </a:xfrm>
          <a:prstGeom prst="rect">
            <a:avLst/>
          </a:prstGeom>
        </p:spPr>
        <p:txBody>
          <a:bodyPr wrap="square">
            <a:spAutoFit/>
          </a:bodyPr>
          <a:lstStyle/>
          <a:p>
            <a:pPr marL="1371600" indent="-1371600">
              <a:buFont typeface="+mj-lt"/>
              <a:buAutoNum type="arabicParenR" startAt="2"/>
            </a:pPr>
            <a:r>
              <a:rPr lang="cs-CZ" sz="2300" b="1" u="sng" dirty="0" smtClean="0">
                <a:latin typeface="Garamond" pitchFamily="18" charset="0"/>
              </a:rPr>
              <a:t>Nemají některé tvary</a:t>
            </a:r>
          </a:p>
          <a:p>
            <a:pPr marL="1371600" indent="-1371600">
              <a:buFont typeface="+mj-lt"/>
              <a:buAutoNum type="arabicParenR" startAt="2"/>
            </a:pPr>
            <a:endParaRPr lang="cs-CZ" sz="2000" b="1" u="sng" dirty="0" smtClean="0">
              <a:latin typeface="Garamond" pitchFamily="18" charset="0"/>
            </a:endParaRPr>
          </a:p>
          <a:p>
            <a:r>
              <a:rPr lang="cs-CZ" sz="2200" dirty="0" smtClean="0">
                <a:latin typeface="Garamond" pitchFamily="18" charset="0"/>
              </a:rPr>
              <a:t>Za modálními slovesy ve větě </a:t>
            </a:r>
            <a:r>
              <a:rPr lang="cs-CZ" sz="2200" u="sng" dirty="0" smtClean="0">
                <a:latin typeface="Garamond" pitchFamily="18" charset="0"/>
              </a:rPr>
              <a:t>vždy</a:t>
            </a:r>
            <a:r>
              <a:rPr lang="cs-CZ" sz="2200" dirty="0" smtClean="0">
                <a:latin typeface="Garamond" pitchFamily="18" charset="0"/>
              </a:rPr>
              <a:t> následuje významové sloveso</a:t>
            </a:r>
            <a:br>
              <a:rPr lang="cs-CZ" sz="2200" dirty="0" smtClean="0">
                <a:latin typeface="Garamond" pitchFamily="18" charset="0"/>
              </a:rPr>
            </a:br>
            <a:r>
              <a:rPr lang="cs-CZ" sz="2200" u="sng" dirty="0" smtClean="0">
                <a:latin typeface="Garamond" pitchFamily="18" charset="0"/>
              </a:rPr>
              <a:t>v základním tvaru</a:t>
            </a:r>
            <a:r>
              <a:rPr lang="cs-CZ" sz="2200" dirty="0" smtClean="0">
                <a:latin typeface="Garamond" pitchFamily="18" charset="0"/>
              </a:rPr>
              <a:t> (bez to). </a:t>
            </a:r>
          </a:p>
          <a:p>
            <a:endParaRPr lang="cs-CZ" sz="2200" dirty="0" smtClean="0">
              <a:latin typeface="Garamond" pitchFamily="18" charset="0"/>
            </a:endParaRPr>
          </a:p>
          <a:p>
            <a:r>
              <a:rPr lang="cs-CZ" sz="2200" dirty="0" smtClean="0">
                <a:latin typeface="Garamond" pitchFamily="18" charset="0"/>
              </a:rPr>
              <a:t>I </a:t>
            </a:r>
            <a:r>
              <a:rPr lang="cs-CZ" sz="2200" dirty="0" err="1" smtClean="0">
                <a:latin typeface="Garamond" pitchFamily="18" charset="0"/>
              </a:rPr>
              <a:t>must</a:t>
            </a:r>
            <a:r>
              <a:rPr lang="cs-CZ" sz="2200" dirty="0" smtClean="0">
                <a:latin typeface="Garamond" pitchFamily="18" charset="0"/>
              </a:rPr>
              <a:t> </a:t>
            </a:r>
            <a:r>
              <a:rPr lang="cs-CZ" sz="2200" b="1" dirty="0" smtClean="0">
                <a:latin typeface="Garamond" pitchFamily="18" charset="0"/>
              </a:rPr>
              <a:t>go</a:t>
            </a:r>
            <a:r>
              <a:rPr lang="cs-CZ" sz="2200" dirty="0" smtClean="0">
                <a:latin typeface="Garamond" pitchFamily="18" charset="0"/>
              </a:rPr>
              <a:t>.</a:t>
            </a:r>
          </a:p>
          <a:p>
            <a:r>
              <a:rPr lang="cs-CZ" sz="2200" dirty="0" smtClean="0">
                <a:latin typeface="Garamond" pitchFamily="18" charset="0"/>
              </a:rPr>
              <a:t>He </a:t>
            </a:r>
            <a:r>
              <a:rPr lang="cs-CZ" sz="2200" dirty="0" err="1" smtClean="0">
                <a:latin typeface="Garamond" pitchFamily="18" charset="0"/>
              </a:rPr>
              <a:t>can</a:t>
            </a:r>
            <a:r>
              <a:rPr lang="cs-CZ" sz="2200" dirty="0" smtClean="0">
                <a:latin typeface="Garamond" pitchFamily="18" charset="0"/>
              </a:rPr>
              <a:t> </a:t>
            </a:r>
            <a:r>
              <a:rPr lang="cs-CZ" sz="2200" b="1" dirty="0" err="1" smtClean="0">
                <a:latin typeface="Garamond" pitchFamily="18" charset="0"/>
              </a:rPr>
              <a:t>sleep</a:t>
            </a:r>
            <a:r>
              <a:rPr lang="cs-CZ" sz="2200" dirty="0" smtClean="0">
                <a:latin typeface="Garamond" pitchFamily="18" charset="0"/>
              </a:rPr>
              <a:t>.		John </a:t>
            </a:r>
            <a:r>
              <a:rPr lang="cs-CZ" sz="2200" dirty="0" err="1" smtClean="0">
                <a:latin typeface="Garamond" pitchFamily="18" charset="0"/>
              </a:rPr>
              <a:t>can´t</a:t>
            </a:r>
            <a:r>
              <a:rPr lang="cs-CZ" sz="2200" dirty="0" smtClean="0">
                <a:latin typeface="Garamond" pitchFamily="18" charset="0"/>
              </a:rPr>
              <a:t> </a:t>
            </a:r>
            <a:r>
              <a:rPr lang="cs-CZ" sz="2200" b="1" dirty="0" err="1" smtClean="0">
                <a:latin typeface="Garamond" pitchFamily="18" charset="0"/>
              </a:rPr>
              <a:t>swim</a:t>
            </a:r>
            <a:r>
              <a:rPr lang="cs-CZ" dirty="0" smtClean="0">
                <a:latin typeface="Garamond" pitchFamily="18" charset="0"/>
              </a:rPr>
              <a:t>.</a:t>
            </a:r>
          </a:p>
        </p:txBody>
      </p:sp>
    </p:spTree>
    <p:extLst>
      <p:ext uri="{BB962C8B-B14F-4D97-AF65-F5344CB8AC3E}">
        <p14:creationId xmlns:p14="http://schemas.microsoft.com/office/powerpoint/2010/main" val="9414846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out)">
                                      <p:cBhvr>
                                        <p:cTn id="12" dur="2000"/>
                                        <p:tgtEl>
                                          <p:spTgt spid="4"/>
                                        </p:tgtEl>
                                      </p:cBhvr>
                                    </p:animEffect>
                                  </p:childTnLst>
                                </p:cTn>
                              </p:par>
                            </p:childTnLst>
                          </p:cTn>
                        </p:par>
                        <p:par>
                          <p:cTn id="13" fill="hold">
                            <p:stCondLst>
                              <p:cond delay="2000"/>
                            </p:stCondLst>
                            <p:childTnLst>
                              <p:par>
                                <p:cTn id="14" presetID="31" presetClass="entr" presetSubtype="0" fill="hold" nodeType="afterEffect">
                                  <p:stCondLst>
                                    <p:cond delay="0"/>
                                  </p:stCondLst>
                                  <p:childTnLst>
                                    <p:set>
                                      <p:cBhvr>
                                        <p:cTn id="15" dur="1" fill="hold">
                                          <p:stCondLst>
                                            <p:cond delay="0"/>
                                          </p:stCondLst>
                                        </p:cTn>
                                        <p:tgtEl>
                                          <p:spTgt spid="2050"/>
                                        </p:tgtEl>
                                        <p:attrNameLst>
                                          <p:attrName>style.visibility</p:attrName>
                                        </p:attrNameLst>
                                      </p:cBhvr>
                                      <p:to>
                                        <p:strVal val="visible"/>
                                      </p:to>
                                    </p:set>
                                    <p:anim calcmode="lin" valueType="num">
                                      <p:cBhvr>
                                        <p:cTn id="16" dur="1000" fill="hold"/>
                                        <p:tgtEl>
                                          <p:spTgt spid="2050"/>
                                        </p:tgtEl>
                                        <p:attrNameLst>
                                          <p:attrName>ppt_w</p:attrName>
                                        </p:attrNameLst>
                                      </p:cBhvr>
                                      <p:tavLst>
                                        <p:tav tm="0">
                                          <p:val>
                                            <p:fltVal val="0"/>
                                          </p:val>
                                        </p:tav>
                                        <p:tav tm="100000">
                                          <p:val>
                                            <p:strVal val="#ppt_w"/>
                                          </p:val>
                                        </p:tav>
                                      </p:tavLst>
                                    </p:anim>
                                    <p:anim calcmode="lin" valueType="num">
                                      <p:cBhvr>
                                        <p:cTn id="17" dur="1000" fill="hold"/>
                                        <p:tgtEl>
                                          <p:spTgt spid="2050"/>
                                        </p:tgtEl>
                                        <p:attrNameLst>
                                          <p:attrName>ppt_h</p:attrName>
                                        </p:attrNameLst>
                                      </p:cBhvr>
                                      <p:tavLst>
                                        <p:tav tm="0">
                                          <p:val>
                                            <p:fltVal val="0"/>
                                          </p:val>
                                        </p:tav>
                                        <p:tav tm="100000">
                                          <p:val>
                                            <p:strVal val="#ppt_h"/>
                                          </p:val>
                                        </p:tav>
                                      </p:tavLst>
                                    </p:anim>
                                    <p:anim calcmode="lin" valueType="num">
                                      <p:cBhvr>
                                        <p:cTn id="18" dur="1000" fill="hold"/>
                                        <p:tgtEl>
                                          <p:spTgt spid="2050"/>
                                        </p:tgtEl>
                                        <p:attrNameLst>
                                          <p:attrName>style.rotation</p:attrName>
                                        </p:attrNameLst>
                                      </p:cBhvr>
                                      <p:tavLst>
                                        <p:tav tm="0">
                                          <p:val>
                                            <p:fltVal val="90"/>
                                          </p:val>
                                        </p:tav>
                                        <p:tav tm="100000">
                                          <p:val>
                                            <p:fltVal val="0"/>
                                          </p:val>
                                        </p:tav>
                                      </p:tavLst>
                                    </p:anim>
                                    <p:animEffect transition="in" filter="fade">
                                      <p:cBhvr>
                                        <p:cTn id="19"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620688"/>
            <a:ext cx="8229600" cy="4525963"/>
          </a:xfrm>
        </p:spPr>
        <p:txBody>
          <a:bodyPr>
            <a:normAutofit/>
          </a:bodyPr>
          <a:lstStyle/>
          <a:p>
            <a:pPr marL="514350" indent="-514350">
              <a:buFont typeface="+mj-lt"/>
              <a:buAutoNum type="arabicParenR" startAt="3"/>
            </a:pPr>
            <a:r>
              <a:rPr lang="cs-CZ" sz="2400" b="1" dirty="0" smtClean="0">
                <a:latin typeface="Garamond" pitchFamily="18" charset="0"/>
              </a:rPr>
              <a:t>       </a:t>
            </a:r>
            <a:r>
              <a:rPr lang="cs-CZ" sz="2400" b="1" u="sng" dirty="0" smtClean="0">
                <a:latin typeface="Garamond" pitchFamily="18" charset="0"/>
              </a:rPr>
              <a:t>Některé tvary neexistují</a:t>
            </a:r>
            <a:r>
              <a:rPr lang="cs-CZ" sz="2300" dirty="0" smtClean="0">
                <a:latin typeface="Garamond" pitchFamily="18" charset="0"/>
              </a:rPr>
              <a:t/>
            </a:r>
            <a:br>
              <a:rPr lang="cs-CZ" sz="2300" dirty="0" smtClean="0">
                <a:latin typeface="Garamond" pitchFamily="18" charset="0"/>
              </a:rPr>
            </a:br>
            <a:endParaRPr lang="cs-CZ" sz="2300" dirty="0" smtClean="0">
              <a:latin typeface="Garamond" pitchFamily="18" charset="0"/>
            </a:endParaRPr>
          </a:p>
          <a:p>
            <a:pPr marL="0" indent="0">
              <a:buNone/>
            </a:pPr>
            <a:r>
              <a:rPr lang="cs-CZ" sz="2300" dirty="0" smtClean="0">
                <a:latin typeface="Garamond" pitchFamily="18" charset="0"/>
              </a:rPr>
              <a:t>Modální slovesa mají mnohdy </a:t>
            </a:r>
            <a:r>
              <a:rPr lang="cs-CZ" sz="2300" u="sng" dirty="0" smtClean="0">
                <a:latin typeface="Garamond" pitchFamily="18" charset="0"/>
              </a:rPr>
              <a:t>pouze tvar přítomného času</a:t>
            </a:r>
            <a:r>
              <a:rPr lang="cs-CZ" sz="2300" dirty="0" smtClean="0">
                <a:latin typeface="Garamond" pitchFamily="18" charset="0"/>
              </a:rPr>
              <a:t>, </a:t>
            </a:r>
            <a:br>
              <a:rPr lang="cs-CZ" sz="2300" dirty="0" smtClean="0">
                <a:latin typeface="Garamond" pitchFamily="18" charset="0"/>
              </a:rPr>
            </a:br>
            <a:r>
              <a:rPr lang="cs-CZ" sz="2300" dirty="0" smtClean="0">
                <a:latin typeface="Garamond" pitchFamily="18" charset="0"/>
              </a:rPr>
              <a:t>v některých případech i minulého.</a:t>
            </a:r>
          </a:p>
          <a:p>
            <a:pPr marL="0" indent="0">
              <a:buNone/>
            </a:pPr>
            <a:r>
              <a:rPr lang="cs-CZ" sz="2500" b="1" u="sng" dirty="0" smtClean="0">
                <a:latin typeface="Garamond" pitchFamily="18" charset="0"/>
              </a:rPr>
              <a:t>Nemají</a:t>
            </a:r>
            <a:r>
              <a:rPr lang="cs-CZ" sz="2300" dirty="0" smtClean="0">
                <a:latin typeface="Garamond" pitchFamily="18" charset="0"/>
              </a:rPr>
              <a:t> však tvar infinitivní (</a:t>
            </a:r>
            <a:r>
              <a:rPr lang="cs-CZ" sz="2300" b="1" dirty="0" smtClean="0">
                <a:latin typeface="Garamond" pitchFamily="18" charset="0"/>
              </a:rPr>
              <a:t>to </a:t>
            </a:r>
            <a:r>
              <a:rPr lang="cs-CZ" sz="2300" b="1" dirty="0" err="1" smtClean="0">
                <a:latin typeface="Garamond" pitchFamily="18" charset="0"/>
              </a:rPr>
              <a:t>must</a:t>
            </a:r>
            <a:r>
              <a:rPr lang="cs-CZ" sz="2300" dirty="0" smtClean="0">
                <a:latin typeface="Garamond" pitchFamily="18" charset="0"/>
              </a:rPr>
              <a:t>), přítomné příčestí (</a:t>
            </a:r>
            <a:r>
              <a:rPr lang="cs-CZ" sz="2300" b="1" dirty="0" err="1" smtClean="0">
                <a:latin typeface="Garamond" pitchFamily="18" charset="0"/>
              </a:rPr>
              <a:t>musting</a:t>
            </a:r>
            <a:r>
              <a:rPr lang="cs-CZ" sz="2300" dirty="0" smtClean="0">
                <a:latin typeface="Garamond" pitchFamily="18" charset="0"/>
              </a:rPr>
              <a:t>), minulé příčestí (</a:t>
            </a:r>
            <a:r>
              <a:rPr lang="cs-CZ" sz="2300" b="1" dirty="0" err="1" smtClean="0">
                <a:latin typeface="Garamond" pitchFamily="18" charset="0"/>
              </a:rPr>
              <a:t>musted</a:t>
            </a:r>
            <a:r>
              <a:rPr lang="cs-CZ" sz="2300" dirty="0" smtClean="0">
                <a:latin typeface="Garamond" pitchFamily="18" charset="0"/>
              </a:rPr>
              <a:t>), ani tvar budoucího času (</a:t>
            </a:r>
            <a:r>
              <a:rPr lang="cs-CZ" sz="2300" b="1" dirty="0" err="1" smtClean="0">
                <a:latin typeface="Garamond" pitchFamily="18" charset="0"/>
              </a:rPr>
              <a:t>will</a:t>
            </a:r>
            <a:r>
              <a:rPr lang="cs-CZ" sz="2300" b="1" dirty="0" smtClean="0">
                <a:latin typeface="Garamond" pitchFamily="18" charset="0"/>
              </a:rPr>
              <a:t> </a:t>
            </a:r>
            <a:r>
              <a:rPr lang="cs-CZ" sz="2300" b="1" dirty="0" err="1" smtClean="0">
                <a:latin typeface="Garamond" pitchFamily="18" charset="0"/>
              </a:rPr>
              <a:t>must</a:t>
            </a:r>
            <a:r>
              <a:rPr lang="cs-CZ" sz="2300" dirty="0" smtClean="0">
                <a:latin typeface="Garamond" pitchFamily="18" charset="0"/>
              </a:rPr>
              <a:t>). </a:t>
            </a:r>
          </a:p>
          <a:p>
            <a:endParaRPr lang="cs-CZ" sz="2200" dirty="0"/>
          </a:p>
        </p:txBody>
      </p:sp>
    </p:spTree>
    <p:extLst>
      <p:ext uri="{BB962C8B-B14F-4D97-AF65-F5344CB8AC3E}">
        <p14:creationId xmlns:p14="http://schemas.microsoft.com/office/powerpoint/2010/main" val="40184347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normAutofit fontScale="90000"/>
          </a:bodyPr>
          <a:lstStyle/>
          <a:p>
            <a:r>
              <a:rPr lang="cs-CZ" b="1" dirty="0" smtClean="0">
                <a:latin typeface="Garamond" pitchFamily="18" charset="0"/>
              </a:rPr>
              <a:t>CAN (</a:t>
            </a:r>
            <a:r>
              <a:rPr lang="cs-CZ" b="1" dirty="0" smtClean="0">
                <a:solidFill>
                  <a:schemeClr val="bg1"/>
                </a:solidFill>
                <a:latin typeface="Garamond" pitchFamily="18" charset="0"/>
              </a:rPr>
              <a:t>umět</a:t>
            </a:r>
            <a:r>
              <a:rPr lang="cs-CZ" b="1" dirty="0" smtClean="0">
                <a:latin typeface="Garamond" pitchFamily="18" charset="0"/>
              </a:rPr>
              <a:t>, moci, smět)</a:t>
            </a:r>
            <a:br>
              <a:rPr lang="cs-CZ" b="1" dirty="0" smtClean="0">
                <a:latin typeface="Garamond" pitchFamily="18" charset="0"/>
              </a:rPr>
            </a:br>
            <a:r>
              <a:rPr lang="cs-CZ" sz="3900" i="1" dirty="0" smtClean="0">
                <a:latin typeface="Garamond" pitchFamily="18" charset="0"/>
              </a:rPr>
              <a:t>= </a:t>
            </a:r>
            <a:r>
              <a:rPr lang="cs-CZ" sz="3900" i="1" dirty="0" err="1" smtClean="0">
                <a:latin typeface="Garamond" pitchFamily="18" charset="0"/>
              </a:rPr>
              <a:t>be</a:t>
            </a:r>
            <a:r>
              <a:rPr lang="cs-CZ" sz="3900" i="1" dirty="0" smtClean="0">
                <a:latin typeface="Garamond" pitchFamily="18" charset="0"/>
              </a:rPr>
              <a:t> </a:t>
            </a:r>
            <a:r>
              <a:rPr lang="cs-CZ" sz="3900" i="1" dirty="0" err="1" smtClean="0">
                <a:latin typeface="Garamond" pitchFamily="18" charset="0"/>
              </a:rPr>
              <a:t>able</a:t>
            </a:r>
            <a:r>
              <a:rPr lang="cs-CZ" sz="3900" i="1" dirty="0" smtClean="0">
                <a:latin typeface="Garamond" pitchFamily="18" charset="0"/>
              </a:rPr>
              <a:t> to (opisný tvar)</a:t>
            </a:r>
            <a:endParaRPr lang="cs-CZ" sz="3900" i="1" dirty="0">
              <a:latin typeface="Garamond" pitchFamily="18" charset="0"/>
            </a:endParaRPr>
          </a:p>
        </p:txBody>
      </p:sp>
      <p:sp>
        <p:nvSpPr>
          <p:cNvPr id="9" name="Obdélník 8"/>
          <p:cNvSpPr/>
          <p:nvPr/>
        </p:nvSpPr>
        <p:spPr>
          <a:xfrm>
            <a:off x="667335" y="1484784"/>
            <a:ext cx="7992888" cy="5324535"/>
          </a:xfrm>
          <a:prstGeom prst="rect">
            <a:avLst/>
          </a:prstGeom>
        </p:spPr>
        <p:txBody>
          <a:bodyPr wrap="square">
            <a:spAutoFit/>
          </a:bodyPr>
          <a:lstStyle/>
          <a:p>
            <a:pPr marL="342900" indent="-342900">
              <a:buAutoNum type="arabicParenR"/>
            </a:pPr>
            <a:r>
              <a:rPr lang="cs-CZ" sz="2000" b="1" u="sng" dirty="0" smtClean="0">
                <a:latin typeface="Garamond" pitchFamily="18" charset="0"/>
              </a:rPr>
              <a:t>Schopnost (něco umět/neumět)</a:t>
            </a:r>
          </a:p>
          <a:p>
            <a:pPr marL="342900" indent="-342900">
              <a:buAutoNum type="arabicParenR"/>
            </a:pPr>
            <a:endParaRPr lang="cs-CZ" sz="2000" b="1" u="sng" dirty="0">
              <a:latin typeface="Garamond" pitchFamily="18" charset="0"/>
            </a:endParaRPr>
          </a:p>
          <a:p>
            <a:r>
              <a:rPr lang="cs-CZ" sz="2000" dirty="0" smtClean="0">
                <a:latin typeface="Garamond" pitchFamily="18" charset="0"/>
              </a:rPr>
              <a:t>Jane </a:t>
            </a:r>
            <a:r>
              <a:rPr lang="cs-CZ" sz="2000" b="1" dirty="0" smtClean="0">
                <a:solidFill>
                  <a:schemeClr val="accent4">
                    <a:lumMod val="50000"/>
                  </a:schemeClr>
                </a:solidFill>
                <a:latin typeface="Garamond" pitchFamily="18" charset="0"/>
              </a:rPr>
              <a:t>CAN</a:t>
            </a:r>
            <a:r>
              <a:rPr lang="cs-CZ" sz="2000" dirty="0" smtClean="0">
                <a:latin typeface="Garamond" pitchFamily="18" charset="0"/>
              </a:rPr>
              <a:t> </a:t>
            </a:r>
            <a:r>
              <a:rPr lang="cs-CZ" sz="2000" dirty="0" smtClean="0">
                <a:latin typeface="Garamond" pitchFamily="18" charset="0"/>
              </a:rPr>
              <a:t>play </a:t>
            </a:r>
            <a:r>
              <a:rPr lang="cs-CZ" sz="2000" dirty="0" err="1" smtClean="0">
                <a:latin typeface="Garamond" pitchFamily="18" charset="0"/>
              </a:rPr>
              <a:t>the</a:t>
            </a:r>
            <a:r>
              <a:rPr lang="cs-CZ" sz="2000" dirty="0" smtClean="0">
                <a:latin typeface="Garamond" pitchFamily="18" charset="0"/>
              </a:rPr>
              <a:t> </a:t>
            </a:r>
            <a:r>
              <a:rPr lang="cs-CZ" sz="2000" dirty="0" err="1" smtClean="0">
                <a:latin typeface="Garamond" pitchFamily="18" charset="0"/>
              </a:rPr>
              <a:t>violin</a:t>
            </a:r>
            <a:r>
              <a:rPr lang="cs-CZ" sz="2000" dirty="0" smtClean="0">
                <a:latin typeface="Garamond" pitchFamily="18" charset="0"/>
              </a:rPr>
              <a:t>.</a:t>
            </a:r>
            <a:endParaRPr lang="cs-CZ" sz="2000" dirty="0" smtClean="0">
              <a:latin typeface="Garamond" pitchFamily="18" charset="0"/>
            </a:endParaRPr>
          </a:p>
          <a:p>
            <a:r>
              <a:rPr lang="cs-CZ" sz="2000" i="1" dirty="0" smtClean="0">
                <a:latin typeface="Garamond" pitchFamily="18" charset="0"/>
              </a:rPr>
              <a:t>(Jane </a:t>
            </a:r>
            <a:r>
              <a:rPr lang="cs-CZ" sz="2000" b="1" i="1" dirty="0" smtClean="0">
                <a:latin typeface="Garamond" pitchFamily="18" charset="0"/>
              </a:rPr>
              <a:t>umí </a:t>
            </a:r>
            <a:r>
              <a:rPr lang="cs-CZ" sz="2000" i="1" dirty="0" smtClean="0">
                <a:latin typeface="Garamond" pitchFamily="18" charset="0"/>
              </a:rPr>
              <a:t>hrát na housle.)</a:t>
            </a:r>
          </a:p>
          <a:p>
            <a:endParaRPr lang="cs-CZ" sz="2000" i="1" dirty="0" smtClean="0">
              <a:latin typeface="Garamond" pitchFamily="18" charset="0"/>
            </a:endParaRPr>
          </a:p>
          <a:p>
            <a:endParaRPr lang="cs-CZ" sz="2000" i="1" dirty="0">
              <a:latin typeface="Garamond" pitchFamily="18" charset="0"/>
            </a:endParaRPr>
          </a:p>
          <a:p>
            <a:r>
              <a:rPr lang="cs-CZ" sz="2000" b="1" dirty="0" smtClean="0">
                <a:solidFill>
                  <a:schemeClr val="accent4">
                    <a:lumMod val="50000"/>
                  </a:schemeClr>
                </a:solidFill>
                <a:latin typeface="Garamond" pitchFamily="18" charset="0"/>
              </a:rPr>
              <a:t>CAN</a:t>
            </a:r>
            <a:r>
              <a:rPr lang="cs-CZ" sz="2000" b="1" dirty="0" smtClean="0">
                <a:latin typeface="Garamond" pitchFamily="18" charset="0"/>
              </a:rPr>
              <a:t> </a:t>
            </a:r>
            <a:r>
              <a:rPr lang="cs-CZ" sz="2000" dirty="0" err="1" smtClean="0">
                <a:latin typeface="Garamond" pitchFamily="18" charset="0"/>
              </a:rPr>
              <a:t>you</a:t>
            </a:r>
            <a:r>
              <a:rPr lang="cs-CZ" sz="2000" dirty="0" smtClean="0">
                <a:latin typeface="Garamond" pitchFamily="18" charset="0"/>
              </a:rPr>
              <a:t> </a:t>
            </a:r>
            <a:r>
              <a:rPr lang="cs-CZ" sz="2000" dirty="0" err="1" smtClean="0">
                <a:latin typeface="Garamond" pitchFamily="18" charset="0"/>
              </a:rPr>
              <a:t>speak</a:t>
            </a:r>
            <a:r>
              <a:rPr lang="cs-CZ" sz="2000" dirty="0" smtClean="0">
                <a:latin typeface="Garamond" pitchFamily="18" charset="0"/>
              </a:rPr>
              <a:t> </a:t>
            </a:r>
            <a:r>
              <a:rPr lang="cs-CZ" sz="2000" dirty="0" err="1" smtClean="0">
                <a:latin typeface="Garamond" pitchFamily="18" charset="0"/>
              </a:rPr>
              <a:t>Spanish</a:t>
            </a:r>
            <a:r>
              <a:rPr lang="cs-CZ" sz="2000" dirty="0" smtClean="0">
                <a:latin typeface="Garamond" pitchFamily="18" charset="0"/>
              </a:rPr>
              <a:t>?</a:t>
            </a:r>
          </a:p>
          <a:p>
            <a:r>
              <a:rPr lang="cs-CZ" sz="2000" i="1" dirty="0" smtClean="0">
                <a:latin typeface="Garamond" pitchFamily="18" charset="0"/>
              </a:rPr>
              <a:t>(</a:t>
            </a:r>
            <a:r>
              <a:rPr lang="cs-CZ" sz="2000" b="1" i="1" dirty="0" smtClean="0">
                <a:latin typeface="Garamond" pitchFamily="18" charset="0"/>
              </a:rPr>
              <a:t>Umíš</a:t>
            </a:r>
            <a:r>
              <a:rPr lang="cs-CZ" sz="2000" i="1" dirty="0" smtClean="0">
                <a:latin typeface="Garamond" pitchFamily="18" charset="0"/>
              </a:rPr>
              <a:t> (mluvit) španělsky?)</a:t>
            </a:r>
          </a:p>
          <a:p>
            <a:endParaRPr lang="cs-CZ" sz="2000" i="1" dirty="0" smtClean="0">
              <a:latin typeface="Garamond" pitchFamily="18" charset="0"/>
            </a:endParaRPr>
          </a:p>
          <a:p>
            <a:endParaRPr lang="cs-CZ" sz="2000" i="1" dirty="0">
              <a:latin typeface="Garamond" pitchFamily="18" charset="0"/>
            </a:endParaRPr>
          </a:p>
          <a:p>
            <a:r>
              <a:rPr lang="cs-CZ" sz="2000" dirty="0" smtClean="0">
                <a:latin typeface="Garamond" pitchFamily="18" charset="0"/>
              </a:rPr>
              <a:t>I </a:t>
            </a:r>
            <a:r>
              <a:rPr lang="cs-CZ" sz="2000" b="1" dirty="0" smtClean="0">
                <a:solidFill>
                  <a:schemeClr val="accent4">
                    <a:lumMod val="50000"/>
                  </a:schemeClr>
                </a:solidFill>
                <a:latin typeface="Garamond" pitchFamily="18" charset="0"/>
              </a:rPr>
              <a:t>CAN´T</a:t>
            </a:r>
            <a:r>
              <a:rPr lang="cs-CZ" sz="2000" dirty="0" smtClean="0">
                <a:latin typeface="Garamond" pitchFamily="18" charset="0"/>
              </a:rPr>
              <a:t> drive a car.</a:t>
            </a:r>
          </a:p>
          <a:p>
            <a:r>
              <a:rPr lang="cs-CZ" sz="2000" i="1" dirty="0" smtClean="0">
                <a:latin typeface="Garamond" pitchFamily="18" charset="0"/>
              </a:rPr>
              <a:t>(</a:t>
            </a:r>
            <a:r>
              <a:rPr lang="cs-CZ" sz="2000" b="1" i="1" dirty="0" smtClean="0">
                <a:latin typeface="Garamond" pitchFamily="18" charset="0"/>
              </a:rPr>
              <a:t>Neumím</a:t>
            </a:r>
            <a:r>
              <a:rPr lang="cs-CZ" sz="2000" i="1" dirty="0" smtClean="0">
                <a:latin typeface="Garamond" pitchFamily="18" charset="0"/>
              </a:rPr>
              <a:t> řídit auto.)</a:t>
            </a:r>
          </a:p>
          <a:p>
            <a:endParaRPr lang="cs-CZ" sz="2000" i="1" dirty="0" smtClean="0">
              <a:latin typeface="Garamond" pitchFamily="18" charset="0"/>
            </a:endParaRPr>
          </a:p>
          <a:p>
            <a:endParaRPr lang="cs-CZ" sz="2000" i="1" dirty="0">
              <a:latin typeface="Garamond" pitchFamily="18" charset="0"/>
            </a:endParaRPr>
          </a:p>
          <a:p>
            <a:r>
              <a:rPr lang="cs-CZ" sz="2000" dirty="0" smtClean="0">
                <a:latin typeface="Garamond" pitchFamily="18" charset="0"/>
              </a:rPr>
              <a:t>I </a:t>
            </a:r>
            <a:r>
              <a:rPr lang="cs-CZ" sz="2000" dirty="0" err="1" smtClean="0">
                <a:latin typeface="Garamond" pitchFamily="18" charset="0"/>
              </a:rPr>
              <a:t>want</a:t>
            </a:r>
            <a:r>
              <a:rPr lang="cs-CZ" sz="2000" dirty="0" smtClean="0">
                <a:latin typeface="Garamond" pitchFamily="18" charset="0"/>
              </a:rPr>
              <a:t> to</a:t>
            </a:r>
            <a:r>
              <a:rPr lang="cs-CZ" sz="2000" b="1" dirty="0" smtClean="0">
                <a:latin typeface="Garamond" pitchFamily="18" charset="0"/>
              </a:rPr>
              <a:t> </a:t>
            </a:r>
            <a:r>
              <a:rPr lang="cs-CZ" sz="2000" b="1" dirty="0" smtClean="0">
                <a:solidFill>
                  <a:schemeClr val="accent4">
                    <a:lumMod val="50000"/>
                  </a:schemeClr>
                </a:solidFill>
                <a:latin typeface="Garamond" pitchFamily="18" charset="0"/>
              </a:rPr>
              <a:t>BE ABLE TO</a:t>
            </a:r>
            <a:r>
              <a:rPr lang="cs-CZ" sz="2000" dirty="0" smtClean="0">
                <a:solidFill>
                  <a:schemeClr val="accent4">
                    <a:lumMod val="50000"/>
                  </a:schemeClr>
                </a:solidFill>
                <a:latin typeface="Garamond" pitchFamily="18" charset="0"/>
              </a:rPr>
              <a:t> </a:t>
            </a:r>
            <a:r>
              <a:rPr lang="cs-CZ" sz="2000" dirty="0" err="1" smtClean="0">
                <a:latin typeface="Garamond" pitchFamily="18" charset="0"/>
              </a:rPr>
              <a:t>sing</a:t>
            </a:r>
            <a:r>
              <a:rPr lang="cs-CZ" sz="2000" dirty="0" smtClean="0">
                <a:latin typeface="Garamond" pitchFamily="18" charset="0"/>
              </a:rPr>
              <a:t>.</a:t>
            </a:r>
          </a:p>
          <a:p>
            <a:r>
              <a:rPr lang="cs-CZ" sz="2000" i="1" dirty="0" smtClean="0">
                <a:latin typeface="Garamond" pitchFamily="18" charset="0"/>
              </a:rPr>
              <a:t>(Chci </a:t>
            </a:r>
            <a:r>
              <a:rPr lang="cs-CZ" sz="2000" b="1" i="1" dirty="0" smtClean="0">
                <a:latin typeface="Garamond" pitchFamily="18" charset="0"/>
              </a:rPr>
              <a:t>umět</a:t>
            </a:r>
            <a:r>
              <a:rPr lang="cs-CZ" sz="2000" i="1" dirty="0" smtClean="0">
                <a:latin typeface="Garamond" pitchFamily="18" charset="0"/>
              </a:rPr>
              <a:t> zpívat.)  - pro infinitiv používáme opisný tvar</a:t>
            </a:r>
            <a:endParaRPr lang="cs-CZ" sz="2000" i="1" dirty="0">
              <a:latin typeface="Garamond" pitchFamily="18" charset="0"/>
            </a:endParaRPr>
          </a:p>
          <a:p>
            <a:endParaRPr lang="cs-CZ" sz="2000" i="1" dirty="0" smtClean="0">
              <a:latin typeface="Garamond" pitchFamily="18" charset="0"/>
            </a:endParaRPr>
          </a:p>
        </p:txBody>
      </p:sp>
      <p:pic>
        <p:nvPicPr>
          <p:cNvPr id="308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53332" y="1705356"/>
            <a:ext cx="1656000" cy="1656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Lst>
        </p:spPr>
      </p:pic>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3779" y="2708920"/>
            <a:ext cx="1656000" cy="1656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2"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07779" y="4005064"/>
            <a:ext cx="1656000" cy="1656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557519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wipe(up)">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wipe(up)">
                                      <p:cBhvr>
                                        <p:cTn id="12" dur="500"/>
                                        <p:tgtEl>
                                          <p:spTgt spid="9">
                                            <p:txEl>
                                              <p:pRg st="2" end="2"/>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080"/>
                                        </p:tgtEl>
                                        <p:attrNameLst>
                                          <p:attrName>style.visibility</p:attrName>
                                        </p:attrNameLst>
                                      </p:cBhvr>
                                      <p:to>
                                        <p:strVal val="visible"/>
                                      </p:to>
                                    </p:set>
                                    <p:animEffect transition="in" filter="randombar(horizontal)">
                                      <p:cBhvr>
                                        <p:cTn id="15" dur="500"/>
                                        <p:tgtEl>
                                          <p:spTgt spid="3080"/>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9">
                                            <p:txEl>
                                              <p:pRg st="3" end="3"/>
                                            </p:txEl>
                                          </p:spTgt>
                                        </p:tgtEl>
                                        <p:attrNameLst>
                                          <p:attrName>style.visibility</p:attrName>
                                        </p:attrNameLst>
                                      </p:cBhvr>
                                      <p:to>
                                        <p:strVal val="visible"/>
                                      </p:to>
                                    </p:set>
                                    <p:animEffect transition="in" filter="wipe(up)">
                                      <p:cBhvr>
                                        <p:cTn id="20" dur="500"/>
                                        <p:tgtEl>
                                          <p:spTgt spid="9">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grpId="0" nodeType="clickEffect">
                                  <p:stCondLst>
                                    <p:cond delay="0"/>
                                  </p:stCondLst>
                                  <p:childTnLst>
                                    <p:set>
                                      <p:cBhvr>
                                        <p:cTn id="24" dur="1" fill="hold">
                                          <p:stCondLst>
                                            <p:cond delay="0"/>
                                          </p:stCondLst>
                                        </p:cTn>
                                        <p:tgtEl>
                                          <p:spTgt spid="9">
                                            <p:txEl>
                                              <p:pRg st="6" end="6"/>
                                            </p:txEl>
                                          </p:spTgt>
                                        </p:tgtEl>
                                        <p:attrNameLst>
                                          <p:attrName>style.visibility</p:attrName>
                                        </p:attrNameLst>
                                      </p:cBhvr>
                                      <p:to>
                                        <p:strVal val="visible"/>
                                      </p:to>
                                    </p:set>
                                    <p:animEffect transition="in" filter="wipe(up)">
                                      <p:cBhvr>
                                        <p:cTn id="25" dur="500"/>
                                        <p:tgtEl>
                                          <p:spTgt spid="9">
                                            <p:txEl>
                                              <p:pRg st="6" end="6"/>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081"/>
                                        </p:tgtEl>
                                        <p:attrNameLst>
                                          <p:attrName>style.visibility</p:attrName>
                                        </p:attrNameLst>
                                      </p:cBhvr>
                                      <p:to>
                                        <p:strVal val="visible"/>
                                      </p:to>
                                    </p:set>
                                    <p:animEffect transition="in" filter="randombar(horizontal)">
                                      <p:cBhvr>
                                        <p:cTn id="28" dur="500"/>
                                        <p:tgtEl>
                                          <p:spTgt spid="3081"/>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grpId="0" nodeType="clickEffect">
                                  <p:stCondLst>
                                    <p:cond delay="0"/>
                                  </p:stCondLst>
                                  <p:childTnLst>
                                    <p:set>
                                      <p:cBhvr>
                                        <p:cTn id="32" dur="1" fill="hold">
                                          <p:stCondLst>
                                            <p:cond delay="0"/>
                                          </p:stCondLst>
                                        </p:cTn>
                                        <p:tgtEl>
                                          <p:spTgt spid="9">
                                            <p:txEl>
                                              <p:pRg st="7" end="7"/>
                                            </p:txEl>
                                          </p:spTgt>
                                        </p:tgtEl>
                                        <p:attrNameLst>
                                          <p:attrName>style.visibility</p:attrName>
                                        </p:attrNameLst>
                                      </p:cBhvr>
                                      <p:to>
                                        <p:strVal val="visible"/>
                                      </p:to>
                                    </p:set>
                                    <p:animEffect transition="in" filter="wipe(up)">
                                      <p:cBhvr>
                                        <p:cTn id="33" dur="500"/>
                                        <p:tgtEl>
                                          <p:spTgt spid="9">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grpId="0" nodeType="clickEffect">
                                  <p:stCondLst>
                                    <p:cond delay="0"/>
                                  </p:stCondLst>
                                  <p:childTnLst>
                                    <p:set>
                                      <p:cBhvr>
                                        <p:cTn id="37" dur="1" fill="hold">
                                          <p:stCondLst>
                                            <p:cond delay="0"/>
                                          </p:stCondLst>
                                        </p:cTn>
                                        <p:tgtEl>
                                          <p:spTgt spid="9">
                                            <p:txEl>
                                              <p:pRg st="10" end="10"/>
                                            </p:txEl>
                                          </p:spTgt>
                                        </p:tgtEl>
                                        <p:attrNameLst>
                                          <p:attrName>style.visibility</p:attrName>
                                        </p:attrNameLst>
                                      </p:cBhvr>
                                      <p:to>
                                        <p:strVal val="visible"/>
                                      </p:to>
                                    </p:set>
                                    <p:animEffect transition="in" filter="wipe(up)">
                                      <p:cBhvr>
                                        <p:cTn id="38" dur="500"/>
                                        <p:tgtEl>
                                          <p:spTgt spid="9">
                                            <p:txEl>
                                              <p:pRg st="10" end="10"/>
                                            </p:txEl>
                                          </p:spTgt>
                                        </p:tgtEl>
                                      </p:cBhvr>
                                    </p:animEffect>
                                  </p:childTnLst>
                                </p:cTn>
                              </p:par>
                              <p:par>
                                <p:cTn id="39" presetID="14" presetClass="entr" presetSubtype="10" fill="hold" nodeType="withEffect">
                                  <p:stCondLst>
                                    <p:cond delay="0"/>
                                  </p:stCondLst>
                                  <p:childTnLst>
                                    <p:set>
                                      <p:cBhvr>
                                        <p:cTn id="40" dur="1" fill="hold">
                                          <p:stCondLst>
                                            <p:cond delay="0"/>
                                          </p:stCondLst>
                                        </p:cTn>
                                        <p:tgtEl>
                                          <p:spTgt spid="3082"/>
                                        </p:tgtEl>
                                        <p:attrNameLst>
                                          <p:attrName>style.visibility</p:attrName>
                                        </p:attrNameLst>
                                      </p:cBhvr>
                                      <p:to>
                                        <p:strVal val="visible"/>
                                      </p:to>
                                    </p:set>
                                    <p:animEffect transition="in" filter="randombar(horizontal)">
                                      <p:cBhvr>
                                        <p:cTn id="41" dur="500"/>
                                        <p:tgtEl>
                                          <p:spTgt spid="3082"/>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1" fill="hold" grpId="0" nodeType="clickEffect">
                                  <p:stCondLst>
                                    <p:cond delay="0"/>
                                  </p:stCondLst>
                                  <p:childTnLst>
                                    <p:set>
                                      <p:cBhvr>
                                        <p:cTn id="45" dur="1" fill="hold">
                                          <p:stCondLst>
                                            <p:cond delay="0"/>
                                          </p:stCondLst>
                                        </p:cTn>
                                        <p:tgtEl>
                                          <p:spTgt spid="9">
                                            <p:txEl>
                                              <p:pRg st="11" end="11"/>
                                            </p:txEl>
                                          </p:spTgt>
                                        </p:tgtEl>
                                        <p:attrNameLst>
                                          <p:attrName>style.visibility</p:attrName>
                                        </p:attrNameLst>
                                      </p:cBhvr>
                                      <p:to>
                                        <p:strVal val="visible"/>
                                      </p:to>
                                    </p:set>
                                    <p:animEffect transition="in" filter="wipe(up)">
                                      <p:cBhvr>
                                        <p:cTn id="46" dur="500"/>
                                        <p:tgtEl>
                                          <p:spTgt spid="9">
                                            <p:txEl>
                                              <p:pRg st="11" end="11"/>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1" fill="hold" grpId="0" nodeType="clickEffect">
                                  <p:stCondLst>
                                    <p:cond delay="0"/>
                                  </p:stCondLst>
                                  <p:childTnLst>
                                    <p:set>
                                      <p:cBhvr>
                                        <p:cTn id="50" dur="1" fill="hold">
                                          <p:stCondLst>
                                            <p:cond delay="0"/>
                                          </p:stCondLst>
                                        </p:cTn>
                                        <p:tgtEl>
                                          <p:spTgt spid="9">
                                            <p:txEl>
                                              <p:pRg st="14" end="14"/>
                                            </p:txEl>
                                          </p:spTgt>
                                        </p:tgtEl>
                                        <p:attrNameLst>
                                          <p:attrName>style.visibility</p:attrName>
                                        </p:attrNameLst>
                                      </p:cBhvr>
                                      <p:to>
                                        <p:strVal val="visible"/>
                                      </p:to>
                                    </p:set>
                                    <p:animEffect transition="in" filter="wipe(up)">
                                      <p:cBhvr>
                                        <p:cTn id="51" dur="500"/>
                                        <p:tgtEl>
                                          <p:spTgt spid="9">
                                            <p:txEl>
                                              <p:pRg st="14" end="14"/>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1" fill="hold" grpId="0" nodeType="clickEffect">
                                  <p:stCondLst>
                                    <p:cond delay="0"/>
                                  </p:stCondLst>
                                  <p:childTnLst>
                                    <p:set>
                                      <p:cBhvr>
                                        <p:cTn id="55" dur="1" fill="hold">
                                          <p:stCondLst>
                                            <p:cond delay="0"/>
                                          </p:stCondLst>
                                        </p:cTn>
                                        <p:tgtEl>
                                          <p:spTgt spid="9">
                                            <p:txEl>
                                              <p:pRg st="15" end="15"/>
                                            </p:txEl>
                                          </p:spTgt>
                                        </p:tgtEl>
                                        <p:attrNameLst>
                                          <p:attrName>style.visibility</p:attrName>
                                        </p:attrNameLst>
                                      </p:cBhvr>
                                      <p:to>
                                        <p:strVal val="visible"/>
                                      </p:to>
                                    </p:set>
                                    <p:animEffect transition="in" filter="wipe(up)">
                                      <p:cBhvr>
                                        <p:cTn id="56" dur="500"/>
                                        <p:tgtEl>
                                          <p:spTgt spid="9">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normAutofit fontScale="90000"/>
          </a:bodyPr>
          <a:lstStyle/>
          <a:p>
            <a:r>
              <a:rPr lang="cs-CZ" b="1" dirty="0" smtClean="0">
                <a:latin typeface="Garamond" pitchFamily="18" charset="0"/>
              </a:rPr>
              <a:t>CAN (umět, </a:t>
            </a:r>
            <a:r>
              <a:rPr lang="cs-CZ" b="1" dirty="0" smtClean="0">
                <a:solidFill>
                  <a:schemeClr val="bg1"/>
                </a:solidFill>
                <a:latin typeface="Garamond" pitchFamily="18" charset="0"/>
              </a:rPr>
              <a:t>moci</a:t>
            </a:r>
            <a:r>
              <a:rPr lang="cs-CZ" b="1" dirty="0" smtClean="0">
                <a:latin typeface="Garamond" pitchFamily="18" charset="0"/>
              </a:rPr>
              <a:t>, smět)</a:t>
            </a:r>
            <a:br>
              <a:rPr lang="cs-CZ" b="1" dirty="0" smtClean="0">
                <a:latin typeface="Garamond" pitchFamily="18" charset="0"/>
              </a:rPr>
            </a:br>
            <a:r>
              <a:rPr lang="cs-CZ" sz="3900" i="1" dirty="0" smtClean="0">
                <a:latin typeface="Garamond" pitchFamily="18" charset="0"/>
              </a:rPr>
              <a:t>= </a:t>
            </a:r>
            <a:r>
              <a:rPr lang="cs-CZ" sz="3900" i="1" dirty="0" err="1" smtClean="0">
                <a:latin typeface="Garamond" pitchFamily="18" charset="0"/>
              </a:rPr>
              <a:t>be</a:t>
            </a:r>
            <a:r>
              <a:rPr lang="cs-CZ" sz="3900" i="1" dirty="0" smtClean="0">
                <a:latin typeface="Garamond" pitchFamily="18" charset="0"/>
              </a:rPr>
              <a:t> </a:t>
            </a:r>
            <a:r>
              <a:rPr lang="cs-CZ" sz="3900" i="1" dirty="0" err="1" smtClean="0">
                <a:latin typeface="Garamond" pitchFamily="18" charset="0"/>
              </a:rPr>
              <a:t>able</a:t>
            </a:r>
            <a:r>
              <a:rPr lang="cs-CZ" sz="3900" i="1" dirty="0" smtClean="0">
                <a:latin typeface="Garamond" pitchFamily="18" charset="0"/>
              </a:rPr>
              <a:t> to (opisný tvar)</a:t>
            </a:r>
            <a:endParaRPr lang="cs-CZ" sz="3900" i="1" dirty="0">
              <a:latin typeface="Garamond" pitchFamily="18" charset="0"/>
            </a:endParaRPr>
          </a:p>
        </p:txBody>
      </p:sp>
      <p:sp>
        <p:nvSpPr>
          <p:cNvPr id="9" name="Obdélník 8"/>
          <p:cNvSpPr/>
          <p:nvPr/>
        </p:nvSpPr>
        <p:spPr>
          <a:xfrm>
            <a:off x="667335" y="1484784"/>
            <a:ext cx="7992888" cy="5847755"/>
          </a:xfrm>
          <a:prstGeom prst="rect">
            <a:avLst/>
          </a:prstGeom>
        </p:spPr>
        <p:txBody>
          <a:bodyPr wrap="square">
            <a:spAutoFit/>
          </a:bodyPr>
          <a:lstStyle/>
          <a:p>
            <a:pPr marL="342900" indent="-342900">
              <a:buFont typeface="+mj-lt"/>
              <a:buAutoNum type="arabicParenR" startAt="2"/>
            </a:pPr>
            <a:r>
              <a:rPr lang="cs-CZ" sz="2200" b="1" u="sng" dirty="0" smtClean="0">
                <a:latin typeface="Garamond" pitchFamily="18" charset="0"/>
              </a:rPr>
              <a:t>Možnost (něco moci/nemoci, mít/nemít možnost)</a:t>
            </a:r>
          </a:p>
          <a:p>
            <a:endParaRPr lang="cs-CZ" sz="2200" b="1" u="sng" dirty="0">
              <a:latin typeface="Garamond" pitchFamily="18" charset="0"/>
            </a:endParaRPr>
          </a:p>
          <a:p>
            <a:r>
              <a:rPr lang="cs-CZ" sz="2200" dirty="0" smtClean="0">
                <a:latin typeface="Garamond" pitchFamily="18" charset="0"/>
              </a:rPr>
              <a:t>Jane </a:t>
            </a:r>
            <a:r>
              <a:rPr lang="cs-CZ" sz="2200" b="1" dirty="0" smtClean="0">
                <a:solidFill>
                  <a:schemeClr val="accent4">
                    <a:lumMod val="50000"/>
                  </a:schemeClr>
                </a:solidFill>
                <a:latin typeface="Garamond" pitchFamily="18" charset="0"/>
              </a:rPr>
              <a:t>CAN</a:t>
            </a:r>
            <a:r>
              <a:rPr lang="cs-CZ" sz="2200" dirty="0" smtClean="0">
                <a:latin typeface="Garamond" pitchFamily="18" charset="0"/>
              </a:rPr>
              <a:t> </a:t>
            </a:r>
            <a:r>
              <a:rPr lang="cs-CZ" sz="2200" dirty="0" err="1" smtClean="0">
                <a:latin typeface="Garamond" pitchFamily="18" charset="0"/>
              </a:rPr>
              <a:t>come</a:t>
            </a:r>
            <a:r>
              <a:rPr lang="cs-CZ" sz="2200" dirty="0" smtClean="0">
                <a:latin typeface="Garamond" pitchFamily="18" charset="0"/>
              </a:rPr>
              <a:t> </a:t>
            </a:r>
            <a:r>
              <a:rPr lang="cs-CZ" sz="2200" dirty="0" err="1" smtClean="0">
                <a:latin typeface="Garamond" pitchFamily="18" charset="0"/>
              </a:rPr>
              <a:t>at</a:t>
            </a:r>
            <a:r>
              <a:rPr lang="cs-CZ" sz="2200" dirty="0" smtClean="0">
                <a:latin typeface="Garamond" pitchFamily="18" charset="0"/>
              </a:rPr>
              <a:t> 10 </a:t>
            </a:r>
            <a:r>
              <a:rPr lang="cs-CZ" sz="2200" dirty="0" err="1" smtClean="0">
                <a:latin typeface="Garamond" pitchFamily="18" charset="0"/>
              </a:rPr>
              <a:t>o´clock</a:t>
            </a:r>
            <a:r>
              <a:rPr lang="cs-CZ" sz="2200" dirty="0" smtClean="0">
                <a:latin typeface="Garamond" pitchFamily="18" charset="0"/>
              </a:rPr>
              <a:t>.</a:t>
            </a:r>
          </a:p>
          <a:p>
            <a:r>
              <a:rPr lang="cs-CZ" sz="2200" i="1" dirty="0" smtClean="0">
                <a:latin typeface="Garamond" pitchFamily="18" charset="0"/>
              </a:rPr>
              <a:t>(Jane </a:t>
            </a:r>
            <a:r>
              <a:rPr lang="cs-CZ" sz="2200" b="1" i="1" dirty="0" smtClean="0">
                <a:latin typeface="Garamond" pitchFamily="18" charset="0"/>
              </a:rPr>
              <a:t>může </a:t>
            </a:r>
            <a:r>
              <a:rPr lang="cs-CZ" sz="2200" i="1" dirty="0" smtClean="0">
                <a:latin typeface="Garamond" pitchFamily="18" charset="0"/>
              </a:rPr>
              <a:t>přijít v 10 hodin.)</a:t>
            </a:r>
          </a:p>
          <a:p>
            <a:endParaRPr lang="cs-CZ" sz="2200" i="1" dirty="0" smtClean="0">
              <a:latin typeface="Garamond" pitchFamily="18" charset="0"/>
            </a:endParaRPr>
          </a:p>
          <a:p>
            <a:endParaRPr lang="cs-CZ" sz="2200" i="1" dirty="0" smtClean="0">
              <a:latin typeface="Garamond" pitchFamily="18" charset="0"/>
            </a:endParaRPr>
          </a:p>
          <a:p>
            <a:endParaRPr lang="cs-CZ" sz="2200" i="1" dirty="0">
              <a:latin typeface="Garamond" pitchFamily="18" charset="0"/>
            </a:endParaRPr>
          </a:p>
          <a:p>
            <a:r>
              <a:rPr lang="cs-CZ" sz="2200" b="1" dirty="0" smtClean="0">
                <a:solidFill>
                  <a:schemeClr val="accent4">
                    <a:lumMod val="50000"/>
                  </a:schemeClr>
                </a:solidFill>
                <a:latin typeface="Garamond" pitchFamily="18" charset="0"/>
              </a:rPr>
              <a:t>CAN</a:t>
            </a:r>
            <a:r>
              <a:rPr lang="cs-CZ" sz="2200" b="1" dirty="0" smtClean="0">
                <a:latin typeface="Garamond" pitchFamily="18" charset="0"/>
              </a:rPr>
              <a:t> </a:t>
            </a:r>
            <a:r>
              <a:rPr lang="cs-CZ" sz="2200" dirty="0" err="1" smtClean="0">
                <a:latin typeface="Garamond" pitchFamily="18" charset="0"/>
              </a:rPr>
              <a:t>you</a:t>
            </a:r>
            <a:r>
              <a:rPr lang="cs-CZ" sz="2200" dirty="0" smtClean="0">
                <a:latin typeface="Garamond" pitchFamily="18" charset="0"/>
              </a:rPr>
              <a:t> </a:t>
            </a:r>
            <a:r>
              <a:rPr lang="cs-CZ" sz="2200" dirty="0" err="1" smtClean="0">
                <a:latin typeface="Garamond" pitchFamily="18" charset="0"/>
              </a:rPr>
              <a:t>help</a:t>
            </a:r>
            <a:r>
              <a:rPr lang="cs-CZ" sz="2200" dirty="0" smtClean="0">
                <a:latin typeface="Garamond" pitchFamily="18" charset="0"/>
              </a:rPr>
              <a:t> </a:t>
            </a:r>
            <a:r>
              <a:rPr lang="cs-CZ" sz="2200" dirty="0" err="1" smtClean="0">
                <a:latin typeface="Garamond" pitchFamily="18" charset="0"/>
              </a:rPr>
              <a:t>me</a:t>
            </a:r>
            <a:r>
              <a:rPr lang="cs-CZ" sz="2200" dirty="0" smtClean="0">
                <a:latin typeface="Garamond" pitchFamily="18" charset="0"/>
              </a:rPr>
              <a:t>?</a:t>
            </a:r>
          </a:p>
          <a:p>
            <a:r>
              <a:rPr lang="cs-CZ" sz="2200" i="1" dirty="0" smtClean="0">
                <a:latin typeface="Garamond" pitchFamily="18" charset="0"/>
              </a:rPr>
              <a:t>(</a:t>
            </a:r>
            <a:r>
              <a:rPr lang="cs-CZ" sz="2200" b="1" i="1" dirty="0" smtClean="0">
                <a:latin typeface="Garamond" pitchFamily="18" charset="0"/>
              </a:rPr>
              <a:t>Můžeš </a:t>
            </a:r>
            <a:r>
              <a:rPr lang="cs-CZ" sz="2200" i="1" dirty="0" smtClean="0">
                <a:latin typeface="Garamond" pitchFamily="18" charset="0"/>
              </a:rPr>
              <a:t>mi pomoct?)</a:t>
            </a:r>
          </a:p>
          <a:p>
            <a:endParaRPr lang="cs-CZ" sz="2200" i="1" dirty="0" smtClean="0">
              <a:latin typeface="Garamond" pitchFamily="18" charset="0"/>
            </a:endParaRPr>
          </a:p>
          <a:p>
            <a:endParaRPr lang="cs-CZ" sz="2200" i="1" dirty="0" smtClean="0">
              <a:latin typeface="Garamond" pitchFamily="18" charset="0"/>
            </a:endParaRPr>
          </a:p>
          <a:p>
            <a:endParaRPr lang="cs-CZ" sz="2200" i="1" dirty="0">
              <a:latin typeface="Garamond" pitchFamily="18" charset="0"/>
            </a:endParaRPr>
          </a:p>
          <a:p>
            <a:r>
              <a:rPr lang="cs-CZ" sz="2200" dirty="0" smtClean="0">
                <a:latin typeface="Garamond" pitchFamily="18" charset="0"/>
              </a:rPr>
              <a:t>I </a:t>
            </a:r>
            <a:r>
              <a:rPr lang="cs-CZ" sz="2200" b="1" dirty="0" smtClean="0">
                <a:solidFill>
                  <a:schemeClr val="accent4">
                    <a:lumMod val="50000"/>
                  </a:schemeClr>
                </a:solidFill>
                <a:latin typeface="Garamond" pitchFamily="18" charset="0"/>
              </a:rPr>
              <a:t>CAN´T</a:t>
            </a:r>
            <a:r>
              <a:rPr lang="cs-CZ" sz="2200" dirty="0" smtClean="0">
                <a:latin typeface="Garamond" pitchFamily="18" charset="0"/>
              </a:rPr>
              <a:t> </a:t>
            </a:r>
            <a:r>
              <a:rPr lang="cs-CZ" sz="2200" dirty="0" err="1" smtClean="0">
                <a:latin typeface="Garamond" pitchFamily="18" charset="0"/>
              </a:rPr>
              <a:t>sleep</a:t>
            </a:r>
            <a:r>
              <a:rPr lang="cs-CZ" sz="2200" dirty="0" smtClean="0">
                <a:latin typeface="Garamond" pitchFamily="18" charset="0"/>
              </a:rPr>
              <a:t>, </a:t>
            </a:r>
            <a:r>
              <a:rPr lang="cs-CZ" sz="2200" dirty="0" err="1" smtClean="0">
                <a:latin typeface="Garamond" pitchFamily="18" charset="0"/>
              </a:rPr>
              <a:t>there</a:t>
            </a:r>
            <a:r>
              <a:rPr lang="cs-CZ" sz="2200" dirty="0" smtClean="0">
                <a:latin typeface="Garamond" pitchFamily="18" charset="0"/>
              </a:rPr>
              <a:t> </a:t>
            </a:r>
            <a:r>
              <a:rPr lang="cs-CZ" sz="2200" dirty="0" err="1" smtClean="0">
                <a:latin typeface="Garamond" pitchFamily="18" charset="0"/>
              </a:rPr>
              <a:t>is</a:t>
            </a:r>
            <a:r>
              <a:rPr lang="cs-CZ" sz="2200" dirty="0" smtClean="0">
                <a:latin typeface="Garamond" pitchFamily="18" charset="0"/>
              </a:rPr>
              <a:t> a party </a:t>
            </a:r>
            <a:r>
              <a:rPr lang="cs-CZ" sz="2200" dirty="0" err="1" smtClean="0">
                <a:latin typeface="Garamond" pitchFamily="18" charset="0"/>
              </a:rPr>
              <a:t>somewhere</a:t>
            </a:r>
            <a:r>
              <a:rPr lang="cs-CZ" sz="2200" dirty="0" smtClean="0">
                <a:latin typeface="Garamond" pitchFamily="18" charset="0"/>
              </a:rPr>
              <a:t> in </a:t>
            </a:r>
            <a:r>
              <a:rPr lang="cs-CZ" sz="2200" dirty="0" err="1" smtClean="0">
                <a:latin typeface="Garamond" pitchFamily="18" charset="0"/>
              </a:rPr>
              <a:t>our</a:t>
            </a:r>
            <a:r>
              <a:rPr lang="cs-CZ" sz="2200" dirty="0" smtClean="0">
                <a:latin typeface="Garamond" pitchFamily="18" charset="0"/>
              </a:rPr>
              <a:t> house.</a:t>
            </a:r>
          </a:p>
          <a:p>
            <a:r>
              <a:rPr lang="cs-CZ" sz="2200" i="1" dirty="0" smtClean="0">
                <a:latin typeface="Garamond" pitchFamily="18" charset="0"/>
              </a:rPr>
              <a:t>(</a:t>
            </a:r>
            <a:r>
              <a:rPr lang="cs-CZ" sz="2200" b="1" i="1" dirty="0" smtClean="0">
                <a:latin typeface="Garamond" pitchFamily="18" charset="0"/>
              </a:rPr>
              <a:t>Nemůžu </a:t>
            </a:r>
            <a:r>
              <a:rPr lang="cs-CZ" sz="2200" i="1" dirty="0" smtClean="0">
                <a:latin typeface="Garamond" pitchFamily="18" charset="0"/>
              </a:rPr>
              <a:t>spát, někde v našem domě mají party.)</a:t>
            </a:r>
          </a:p>
          <a:p>
            <a:endParaRPr lang="cs-CZ" sz="2200" i="1" dirty="0" smtClean="0">
              <a:latin typeface="Garamond" pitchFamily="18" charset="0"/>
            </a:endParaRPr>
          </a:p>
          <a:p>
            <a:endParaRPr lang="cs-CZ" sz="2200" i="1" dirty="0">
              <a:latin typeface="Garamond" pitchFamily="18" charset="0"/>
            </a:endParaRPr>
          </a:p>
          <a:p>
            <a:endParaRPr lang="cs-CZ" sz="2200" dirty="0">
              <a:latin typeface="Garamond" pitchFamily="18" charset="0"/>
            </a:endParaRPr>
          </a:p>
        </p:txBody>
      </p:sp>
      <p:pic>
        <p:nvPicPr>
          <p:cNvPr id="3080" name="Picture 8"/>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08868" y="1736765"/>
            <a:ext cx="1764000" cy="1764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Lst>
        </p:spPr>
      </p:pic>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03848" y="3526661"/>
            <a:ext cx="1764000" cy="1764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2" name="Picture 10"/>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900268" y="4887944"/>
            <a:ext cx="1764000" cy="1764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773098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wipe(up)">
                                      <p:cBhvr>
                                        <p:cTn id="7" dur="500"/>
                                        <p:tgtEl>
                                          <p:spTgt spid="9">
                                            <p:txEl>
                                              <p:pRg st="2" end="2"/>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080"/>
                                        </p:tgtEl>
                                        <p:attrNameLst>
                                          <p:attrName>style.visibility</p:attrName>
                                        </p:attrNameLst>
                                      </p:cBhvr>
                                      <p:to>
                                        <p:strVal val="visible"/>
                                      </p:to>
                                    </p:set>
                                    <p:animEffect transition="in" filter="randombar(horizontal)">
                                      <p:cBhvr>
                                        <p:cTn id="10" dur="500"/>
                                        <p:tgtEl>
                                          <p:spTgt spid="3080"/>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animEffect transition="in" filter="wipe(up)">
                                      <p:cBhvr>
                                        <p:cTn id="15" dur="500"/>
                                        <p:tgtEl>
                                          <p:spTgt spid="9">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9">
                                            <p:txEl>
                                              <p:pRg st="7" end="7"/>
                                            </p:txEl>
                                          </p:spTgt>
                                        </p:tgtEl>
                                        <p:attrNameLst>
                                          <p:attrName>style.visibility</p:attrName>
                                        </p:attrNameLst>
                                      </p:cBhvr>
                                      <p:to>
                                        <p:strVal val="visible"/>
                                      </p:to>
                                    </p:set>
                                    <p:animEffect transition="in" filter="wipe(up)">
                                      <p:cBhvr>
                                        <p:cTn id="20" dur="500"/>
                                        <p:tgtEl>
                                          <p:spTgt spid="9">
                                            <p:txEl>
                                              <p:pRg st="7" end="7"/>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081"/>
                                        </p:tgtEl>
                                        <p:attrNameLst>
                                          <p:attrName>style.visibility</p:attrName>
                                        </p:attrNameLst>
                                      </p:cBhvr>
                                      <p:to>
                                        <p:strVal val="visible"/>
                                      </p:to>
                                    </p:set>
                                    <p:animEffect transition="in" filter="randombar(horizontal)">
                                      <p:cBhvr>
                                        <p:cTn id="23" dur="500"/>
                                        <p:tgtEl>
                                          <p:spTgt spid="3081"/>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1" fill="hold" grpId="0" nodeType="clickEffect">
                                  <p:stCondLst>
                                    <p:cond delay="0"/>
                                  </p:stCondLst>
                                  <p:childTnLst>
                                    <p:set>
                                      <p:cBhvr>
                                        <p:cTn id="27" dur="1" fill="hold">
                                          <p:stCondLst>
                                            <p:cond delay="0"/>
                                          </p:stCondLst>
                                        </p:cTn>
                                        <p:tgtEl>
                                          <p:spTgt spid="9">
                                            <p:txEl>
                                              <p:pRg st="8" end="8"/>
                                            </p:txEl>
                                          </p:spTgt>
                                        </p:tgtEl>
                                        <p:attrNameLst>
                                          <p:attrName>style.visibility</p:attrName>
                                        </p:attrNameLst>
                                      </p:cBhvr>
                                      <p:to>
                                        <p:strVal val="visible"/>
                                      </p:to>
                                    </p:set>
                                    <p:animEffect transition="in" filter="wipe(up)">
                                      <p:cBhvr>
                                        <p:cTn id="28" dur="500"/>
                                        <p:tgtEl>
                                          <p:spTgt spid="9">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grpId="0" nodeType="clickEffect">
                                  <p:stCondLst>
                                    <p:cond delay="0"/>
                                  </p:stCondLst>
                                  <p:childTnLst>
                                    <p:set>
                                      <p:cBhvr>
                                        <p:cTn id="32" dur="1" fill="hold">
                                          <p:stCondLst>
                                            <p:cond delay="0"/>
                                          </p:stCondLst>
                                        </p:cTn>
                                        <p:tgtEl>
                                          <p:spTgt spid="9">
                                            <p:txEl>
                                              <p:pRg st="12" end="12"/>
                                            </p:txEl>
                                          </p:spTgt>
                                        </p:tgtEl>
                                        <p:attrNameLst>
                                          <p:attrName>style.visibility</p:attrName>
                                        </p:attrNameLst>
                                      </p:cBhvr>
                                      <p:to>
                                        <p:strVal val="visible"/>
                                      </p:to>
                                    </p:set>
                                    <p:animEffect transition="in" filter="wipe(up)">
                                      <p:cBhvr>
                                        <p:cTn id="33" dur="500"/>
                                        <p:tgtEl>
                                          <p:spTgt spid="9">
                                            <p:txEl>
                                              <p:pRg st="12" end="12"/>
                                            </p:txEl>
                                          </p:spTgt>
                                        </p:tgtEl>
                                      </p:cBhvr>
                                    </p:animEffect>
                                  </p:childTnLst>
                                </p:cTn>
                              </p:par>
                              <p:par>
                                <p:cTn id="34" presetID="14" presetClass="entr" presetSubtype="10" fill="hold" nodeType="withEffect">
                                  <p:stCondLst>
                                    <p:cond delay="0"/>
                                  </p:stCondLst>
                                  <p:childTnLst>
                                    <p:set>
                                      <p:cBhvr>
                                        <p:cTn id="35" dur="1" fill="hold">
                                          <p:stCondLst>
                                            <p:cond delay="0"/>
                                          </p:stCondLst>
                                        </p:cTn>
                                        <p:tgtEl>
                                          <p:spTgt spid="3082"/>
                                        </p:tgtEl>
                                        <p:attrNameLst>
                                          <p:attrName>style.visibility</p:attrName>
                                        </p:attrNameLst>
                                      </p:cBhvr>
                                      <p:to>
                                        <p:strVal val="visible"/>
                                      </p:to>
                                    </p:set>
                                    <p:animEffect transition="in" filter="randombar(horizontal)">
                                      <p:cBhvr>
                                        <p:cTn id="36" dur="500"/>
                                        <p:tgtEl>
                                          <p:spTgt spid="3082"/>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1" fill="hold" grpId="0" nodeType="clickEffect">
                                  <p:stCondLst>
                                    <p:cond delay="0"/>
                                  </p:stCondLst>
                                  <p:childTnLst>
                                    <p:set>
                                      <p:cBhvr>
                                        <p:cTn id="40" dur="1" fill="hold">
                                          <p:stCondLst>
                                            <p:cond delay="0"/>
                                          </p:stCondLst>
                                        </p:cTn>
                                        <p:tgtEl>
                                          <p:spTgt spid="9">
                                            <p:txEl>
                                              <p:pRg st="13" end="13"/>
                                            </p:txEl>
                                          </p:spTgt>
                                        </p:tgtEl>
                                        <p:attrNameLst>
                                          <p:attrName>style.visibility</p:attrName>
                                        </p:attrNameLst>
                                      </p:cBhvr>
                                      <p:to>
                                        <p:strVal val="visible"/>
                                      </p:to>
                                    </p:set>
                                    <p:animEffect transition="in" filter="wipe(up)">
                                      <p:cBhvr>
                                        <p:cTn id="41" dur="500"/>
                                        <p:tgtEl>
                                          <p:spTgt spid="9">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normAutofit fontScale="90000"/>
          </a:bodyPr>
          <a:lstStyle/>
          <a:p>
            <a:r>
              <a:rPr lang="cs-CZ" b="1" dirty="0" smtClean="0">
                <a:latin typeface="Garamond" pitchFamily="18" charset="0"/>
              </a:rPr>
              <a:t>CAN (umět, moci, </a:t>
            </a:r>
            <a:r>
              <a:rPr lang="cs-CZ" b="1" dirty="0" smtClean="0">
                <a:solidFill>
                  <a:schemeClr val="bg1"/>
                </a:solidFill>
                <a:latin typeface="Garamond" pitchFamily="18" charset="0"/>
              </a:rPr>
              <a:t>smět</a:t>
            </a:r>
            <a:r>
              <a:rPr lang="cs-CZ" b="1" dirty="0" smtClean="0">
                <a:latin typeface="Garamond" pitchFamily="18" charset="0"/>
              </a:rPr>
              <a:t>)</a:t>
            </a:r>
            <a:br>
              <a:rPr lang="cs-CZ" b="1" dirty="0" smtClean="0">
                <a:latin typeface="Garamond" pitchFamily="18" charset="0"/>
              </a:rPr>
            </a:br>
            <a:r>
              <a:rPr lang="cs-CZ" sz="3900" i="1" dirty="0" smtClean="0">
                <a:latin typeface="Garamond" pitchFamily="18" charset="0"/>
              </a:rPr>
              <a:t>= </a:t>
            </a:r>
            <a:r>
              <a:rPr lang="cs-CZ" sz="3900" i="1" dirty="0" err="1" smtClean="0">
                <a:latin typeface="Garamond" pitchFamily="18" charset="0"/>
              </a:rPr>
              <a:t>be</a:t>
            </a:r>
            <a:r>
              <a:rPr lang="cs-CZ" sz="3900" i="1" dirty="0" smtClean="0">
                <a:latin typeface="Garamond" pitchFamily="18" charset="0"/>
              </a:rPr>
              <a:t> </a:t>
            </a:r>
            <a:r>
              <a:rPr lang="cs-CZ" sz="3900" i="1" dirty="0" err="1" smtClean="0">
                <a:latin typeface="Garamond" pitchFamily="18" charset="0"/>
              </a:rPr>
              <a:t>able</a:t>
            </a:r>
            <a:r>
              <a:rPr lang="cs-CZ" sz="3900" i="1" dirty="0" smtClean="0">
                <a:latin typeface="Garamond" pitchFamily="18" charset="0"/>
              </a:rPr>
              <a:t> to (opisný tvar)</a:t>
            </a:r>
            <a:endParaRPr lang="cs-CZ" sz="3900" i="1" dirty="0">
              <a:latin typeface="Garamond" pitchFamily="18" charset="0"/>
            </a:endParaRPr>
          </a:p>
        </p:txBody>
      </p:sp>
      <p:sp>
        <p:nvSpPr>
          <p:cNvPr id="9" name="Obdélník 8"/>
          <p:cNvSpPr/>
          <p:nvPr/>
        </p:nvSpPr>
        <p:spPr>
          <a:xfrm>
            <a:off x="667335" y="1484784"/>
            <a:ext cx="7992888" cy="6186309"/>
          </a:xfrm>
          <a:prstGeom prst="rect">
            <a:avLst/>
          </a:prstGeom>
        </p:spPr>
        <p:txBody>
          <a:bodyPr wrap="square">
            <a:spAutoFit/>
          </a:bodyPr>
          <a:lstStyle/>
          <a:p>
            <a:pPr marL="342900" indent="-342900">
              <a:buFont typeface="+mj-lt"/>
              <a:buAutoNum type="arabicParenR" startAt="3"/>
            </a:pPr>
            <a:r>
              <a:rPr lang="cs-CZ" sz="2200" b="1" u="sng" dirty="0" smtClean="0">
                <a:latin typeface="Garamond" pitchFamily="18" charset="0"/>
              </a:rPr>
              <a:t>Svolení (mít/nemít něco povoleno)</a:t>
            </a:r>
            <a:br>
              <a:rPr lang="cs-CZ" sz="2200" b="1" u="sng" dirty="0" smtClean="0">
                <a:latin typeface="Garamond" pitchFamily="18" charset="0"/>
              </a:rPr>
            </a:br>
            <a:endParaRPr lang="cs-CZ" sz="2200" b="1" u="sng" dirty="0" smtClean="0">
              <a:latin typeface="Garamond" pitchFamily="18" charset="0"/>
            </a:endParaRPr>
          </a:p>
          <a:p>
            <a:endParaRPr lang="cs-CZ" sz="2200" b="1" u="sng" dirty="0">
              <a:latin typeface="Garamond" pitchFamily="18" charset="0"/>
            </a:endParaRPr>
          </a:p>
          <a:p>
            <a:r>
              <a:rPr lang="cs-CZ" sz="2200" dirty="0" smtClean="0">
                <a:latin typeface="Garamond" pitchFamily="18" charset="0"/>
              </a:rPr>
              <a:t>Jane </a:t>
            </a:r>
            <a:r>
              <a:rPr lang="cs-CZ" sz="2200" b="1" dirty="0" smtClean="0">
                <a:solidFill>
                  <a:schemeClr val="accent4">
                    <a:lumMod val="50000"/>
                  </a:schemeClr>
                </a:solidFill>
                <a:latin typeface="Garamond" pitchFamily="18" charset="0"/>
              </a:rPr>
              <a:t>CAN</a:t>
            </a:r>
            <a:r>
              <a:rPr lang="cs-CZ" sz="2200" dirty="0" smtClean="0">
                <a:latin typeface="Garamond" pitchFamily="18" charset="0"/>
              </a:rPr>
              <a:t> go to </a:t>
            </a:r>
            <a:r>
              <a:rPr lang="cs-CZ" sz="2200" dirty="0" err="1" smtClean="0">
                <a:latin typeface="Garamond" pitchFamily="18" charset="0"/>
              </a:rPr>
              <a:t>the</a:t>
            </a:r>
            <a:r>
              <a:rPr lang="cs-CZ" sz="2200" dirty="0" smtClean="0">
                <a:latin typeface="Garamond" pitchFamily="18" charset="0"/>
              </a:rPr>
              <a:t> </a:t>
            </a:r>
            <a:r>
              <a:rPr lang="cs-CZ" sz="2200" dirty="0" err="1" smtClean="0">
                <a:latin typeface="Garamond" pitchFamily="18" charset="0"/>
              </a:rPr>
              <a:t>cinema</a:t>
            </a:r>
            <a:r>
              <a:rPr lang="cs-CZ" sz="2200" dirty="0" smtClean="0">
                <a:latin typeface="Garamond" pitchFamily="18" charset="0"/>
              </a:rPr>
              <a:t>.</a:t>
            </a:r>
          </a:p>
          <a:p>
            <a:r>
              <a:rPr lang="cs-CZ" sz="2200" i="1" dirty="0" smtClean="0">
                <a:latin typeface="Garamond" pitchFamily="18" charset="0"/>
              </a:rPr>
              <a:t>(Jane </a:t>
            </a:r>
            <a:r>
              <a:rPr lang="cs-CZ" sz="2200" b="1" i="1" dirty="0" smtClean="0">
                <a:latin typeface="Garamond" pitchFamily="18" charset="0"/>
              </a:rPr>
              <a:t>může (má svolení) </a:t>
            </a:r>
            <a:r>
              <a:rPr lang="cs-CZ" sz="2200" i="1" dirty="0" smtClean="0">
                <a:latin typeface="Garamond" pitchFamily="18" charset="0"/>
              </a:rPr>
              <a:t>jít do kina.)</a:t>
            </a:r>
          </a:p>
          <a:p>
            <a:endParaRPr lang="cs-CZ" sz="2200" i="1" dirty="0" smtClean="0">
              <a:latin typeface="Garamond" pitchFamily="18" charset="0"/>
            </a:endParaRPr>
          </a:p>
          <a:p>
            <a:endParaRPr lang="cs-CZ" sz="2200" i="1" dirty="0" smtClean="0">
              <a:latin typeface="Garamond" pitchFamily="18" charset="0"/>
            </a:endParaRPr>
          </a:p>
          <a:p>
            <a:endParaRPr lang="cs-CZ" sz="2200" i="1" dirty="0">
              <a:latin typeface="Garamond" pitchFamily="18" charset="0"/>
            </a:endParaRPr>
          </a:p>
          <a:p>
            <a:r>
              <a:rPr lang="cs-CZ" sz="2200" b="1" dirty="0" smtClean="0">
                <a:solidFill>
                  <a:schemeClr val="accent4">
                    <a:lumMod val="50000"/>
                  </a:schemeClr>
                </a:solidFill>
                <a:latin typeface="Garamond" pitchFamily="18" charset="0"/>
              </a:rPr>
              <a:t>CAN</a:t>
            </a:r>
            <a:r>
              <a:rPr lang="cs-CZ" sz="2200" b="1" dirty="0" smtClean="0">
                <a:latin typeface="Garamond" pitchFamily="18" charset="0"/>
              </a:rPr>
              <a:t> </a:t>
            </a:r>
            <a:r>
              <a:rPr lang="cs-CZ" sz="2200" dirty="0" err="1" smtClean="0">
                <a:latin typeface="Garamond" pitchFamily="18" charset="0"/>
              </a:rPr>
              <a:t>you</a:t>
            </a:r>
            <a:r>
              <a:rPr lang="cs-CZ" sz="2200" dirty="0" smtClean="0">
                <a:latin typeface="Garamond" pitchFamily="18" charset="0"/>
              </a:rPr>
              <a:t> </a:t>
            </a:r>
            <a:r>
              <a:rPr lang="cs-CZ" sz="2200" dirty="0" err="1" smtClean="0">
                <a:latin typeface="Garamond" pitchFamily="18" charset="0"/>
              </a:rPr>
              <a:t>buy</a:t>
            </a:r>
            <a:r>
              <a:rPr lang="cs-CZ" sz="2200" dirty="0" smtClean="0">
                <a:latin typeface="Garamond" pitchFamily="18" charset="0"/>
              </a:rPr>
              <a:t> </a:t>
            </a:r>
            <a:r>
              <a:rPr lang="cs-CZ" sz="2200" dirty="0" err="1" smtClean="0">
                <a:latin typeface="Garamond" pitchFamily="18" charset="0"/>
              </a:rPr>
              <a:t>the</a:t>
            </a:r>
            <a:r>
              <a:rPr lang="cs-CZ" sz="2200" dirty="0" smtClean="0">
                <a:latin typeface="Garamond" pitchFamily="18" charset="0"/>
              </a:rPr>
              <a:t> </a:t>
            </a:r>
            <a:r>
              <a:rPr lang="cs-CZ" sz="2200" dirty="0" err="1" smtClean="0">
                <a:latin typeface="Garamond" pitchFamily="18" charset="0"/>
              </a:rPr>
              <a:t>expensive</a:t>
            </a:r>
            <a:r>
              <a:rPr lang="cs-CZ" sz="2200" dirty="0" smtClean="0">
                <a:latin typeface="Garamond" pitchFamily="18" charset="0"/>
              </a:rPr>
              <a:t> </a:t>
            </a:r>
            <a:r>
              <a:rPr lang="cs-CZ" sz="2200" dirty="0" err="1" smtClean="0">
                <a:latin typeface="Garamond" pitchFamily="18" charset="0"/>
              </a:rPr>
              <a:t>shoes</a:t>
            </a:r>
            <a:r>
              <a:rPr lang="cs-CZ" sz="2200" dirty="0" smtClean="0">
                <a:latin typeface="Garamond" pitchFamily="18" charset="0"/>
              </a:rPr>
              <a:t>?</a:t>
            </a:r>
          </a:p>
          <a:p>
            <a:r>
              <a:rPr lang="cs-CZ" sz="2200" i="1" dirty="0" smtClean="0">
                <a:latin typeface="Garamond" pitchFamily="18" charset="0"/>
              </a:rPr>
              <a:t>(</a:t>
            </a:r>
            <a:r>
              <a:rPr lang="cs-CZ" sz="2200" b="1" i="1" dirty="0" smtClean="0">
                <a:latin typeface="Garamond" pitchFamily="18" charset="0"/>
              </a:rPr>
              <a:t>Můžeš </a:t>
            </a:r>
            <a:r>
              <a:rPr lang="cs-CZ" sz="2200" i="1" dirty="0" smtClean="0">
                <a:latin typeface="Garamond" pitchFamily="18" charset="0"/>
              </a:rPr>
              <a:t>si koupit ty drahé boty?)</a:t>
            </a:r>
          </a:p>
          <a:p>
            <a:endParaRPr lang="cs-CZ" sz="2200" i="1" dirty="0" smtClean="0">
              <a:latin typeface="Garamond" pitchFamily="18" charset="0"/>
            </a:endParaRPr>
          </a:p>
          <a:p>
            <a:endParaRPr lang="cs-CZ" sz="2200" i="1" dirty="0" smtClean="0">
              <a:latin typeface="Garamond" pitchFamily="18" charset="0"/>
            </a:endParaRPr>
          </a:p>
          <a:p>
            <a:endParaRPr lang="cs-CZ" sz="2200" i="1" dirty="0">
              <a:latin typeface="Garamond" pitchFamily="18" charset="0"/>
            </a:endParaRPr>
          </a:p>
          <a:p>
            <a:r>
              <a:rPr lang="cs-CZ" sz="2200" dirty="0" smtClean="0">
                <a:latin typeface="Garamond" pitchFamily="18" charset="0"/>
              </a:rPr>
              <a:t>I </a:t>
            </a:r>
            <a:r>
              <a:rPr lang="cs-CZ" sz="2200" b="1" dirty="0" smtClean="0">
                <a:solidFill>
                  <a:schemeClr val="accent4">
                    <a:lumMod val="50000"/>
                  </a:schemeClr>
                </a:solidFill>
                <a:latin typeface="Garamond" pitchFamily="18" charset="0"/>
              </a:rPr>
              <a:t>CAN´T</a:t>
            </a:r>
            <a:r>
              <a:rPr lang="cs-CZ" sz="2200" dirty="0" smtClean="0">
                <a:latin typeface="Garamond" pitchFamily="18" charset="0"/>
              </a:rPr>
              <a:t> </a:t>
            </a:r>
            <a:r>
              <a:rPr lang="cs-CZ" sz="2200" dirty="0" err="1" smtClean="0">
                <a:latin typeface="Garamond" pitchFamily="18" charset="0"/>
              </a:rPr>
              <a:t>wear</a:t>
            </a:r>
            <a:r>
              <a:rPr lang="cs-CZ" sz="2200" dirty="0" smtClean="0">
                <a:latin typeface="Garamond" pitchFamily="18" charset="0"/>
              </a:rPr>
              <a:t> </a:t>
            </a:r>
            <a:r>
              <a:rPr lang="cs-CZ" sz="2200" dirty="0" err="1" smtClean="0">
                <a:latin typeface="Garamond" pitchFamily="18" charset="0"/>
              </a:rPr>
              <a:t>mum´s</a:t>
            </a:r>
            <a:r>
              <a:rPr lang="cs-CZ" sz="2200" dirty="0" smtClean="0">
                <a:latin typeface="Garamond" pitchFamily="18" charset="0"/>
              </a:rPr>
              <a:t> </a:t>
            </a:r>
            <a:r>
              <a:rPr lang="cs-CZ" sz="2200" dirty="0" err="1" smtClean="0">
                <a:latin typeface="Garamond" pitchFamily="18" charset="0"/>
              </a:rPr>
              <a:t>dress</a:t>
            </a:r>
            <a:r>
              <a:rPr lang="cs-CZ" sz="2200" dirty="0" smtClean="0">
                <a:latin typeface="Garamond" pitchFamily="18" charset="0"/>
              </a:rPr>
              <a:t>.</a:t>
            </a:r>
          </a:p>
          <a:p>
            <a:r>
              <a:rPr lang="cs-CZ" sz="2200" i="1" dirty="0" smtClean="0">
                <a:latin typeface="Garamond" pitchFamily="18" charset="0"/>
              </a:rPr>
              <a:t>(</a:t>
            </a:r>
            <a:r>
              <a:rPr lang="cs-CZ" sz="2200" b="1" i="1" dirty="0" smtClean="0">
                <a:latin typeface="Garamond" pitchFamily="18" charset="0"/>
              </a:rPr>
              <a:t>Nemůžu </a:t>
            </a:r>
            <a:r>
              <a:rPr lang="cs-CZ" sz="2200" i="1" dirty="0" smtClean="0">
                <a:latin typeface="Garamond" pitchFamily="18" charset="0"/>
              </a:rPr>
              <a:t>si oblékat máminy šaty.)</a:t>
            </a:r>
          </a:p>
          <a:p>
            <a:endParaRPr lang="cs-CZ" sz="2200" i="1" dirty="0" smtClean="0">
              <a:latin typeface="Garamond" pitchFamily="18" charset="0"/>
            </a:endParaRPr>
          </a:p>
          <a:p>
            <a:endParaRPr lang="cs-CZ" sz="2200" i="1" dirty="0">
              <a:latin typeface="Garamond" pitchFamily="18" charset="0"/>
            </a:endParaRPr>
          </a:p>
          <a:p>
            <a:endParaRPr lang="cs-CZ" sz="2200" dirty="0">
              <a:latin typeface="Garamond" pitchFamily="18" charset="0"/>
            </a:endParaRPr>
          </a:p>
        </p:txBody>
      </p:sp>
      <p:pic>
        <p:nvPicPr>
          <p:cNvPr id="3080" name="Picture 8"/>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68144" y="1628800"/>
            <a:ext cx="1728000" cy="1728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Lst>
        </p:spPr>
      </p:pic>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08104" y="3247779"/>
            <a:ext cx="1728000" cy="1728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2" name="Picture 10"/>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50923" y="4820123"/>
            <a:ext cx="1728000" cy="1728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61216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wipe(up)">
                                      <p:cBhvr>
                                        <p:cTn id="7" dur="500"/>
                                        <p:tgtEl>
                                          <p:spTgt spid="9">
                                            <p:txEl>
                                              <p:pRg st="2" end="2"/>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080"/>
                                        </p:tgtEl>
                                        <p:attrNameLst>
                                          <p:attrName>style.visibility</p:attrName>
                                        </p:attrNameLst>
                                      </p:cBhvr>
                                      <p:to>
                                        <p:strVal val="visible"/>
                                      </p:to>
                                    </p:set>
                                    <p:animEffect transition="in" filter="randombar(horizontal)">
                                      <p:cBhvr>
                                        <p:cTn id="10" dur="500"/>
                                        <p:tgtEl>
                                          <p:spTgt spid="3080"/>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animEffect transition="in" filter="wipe(up)">
                                      <p:cBhvr>
                                        <p:cTn id="15" dur="500"/>
                                        <p:tgtEl>
                                          <p:spTgt spid="9">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9">
                                            <p:txEl>
                                              <p:pRg st="7" end="7"/>
                                            </p:txEl>
                                          </p:spTgt>
                                        </p:tgtEl>
                                        <p:attrNameLst>
                                          <p:attrName>style.visibility</p:attrName>
                                        </p:attrNameLst>
                                      </p:cBhvr>
                                      <p:to>
                                        <p:strVal val="visible"/>
                                      </p:to>
                                    </p:set>
                                    <p:animEffect transition="in" filter="wipe(up)">
                                      <p:cBhvr>
                                        <p:cTn id="20" dur="500"/>
                                        <p:tgtEl>
                                          <p:spTgt spid="9">
                                            <p:txEl>
                                              <p:pRg st="7" end="7"/>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grpId="0" nodeType="clickEffect">
                                  <p:stCondLst>
                                    <p:cond delay="0"/>
                                  </p:stCondLst>
                                  <p:childTnLst>
                                    <p:set>
                                      <p:cBhvr>
                                        <p:cTn id="24" dur="1" fill="hold">
                                          <p:stCondLst>
                                            <p:cond delay="0"/>
                                          </p:stCondLst>
                                        </p:cTn>
                                        <p:tgtEl>
                                          <p:spTgt spid="9">
                                            <p:txEl>
                                              <p:pRg st="8" end="8"/>
                                            </p:txEl>
                                          </p:spTgt>
                                        </p:tgtEl>
                                        <p:attrNameLst>
                                          <p:attrName>style.visibility</p:attrName>
                                        </p:attrNameLst>
                                      </p:cBhvr>
                                      <p:to>
                                        <p:strVal val="visible"/>
                                      </p:to>
                                    </p:set>
                                    <p:animEffect transition="in" filter="wipe(up)">
                                      <p:cBhvr>
                                        <p:cTn id="25" dur="500"/>
                                        <p:tgtEl>
                                          <p:spTgt spid="9">
                                            <p:txEl>
                                              <p:pRg st="8" end="8"/>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081"/>
                                        </p:tgtEl>
                                        <p:attrNameLst>
                                          <p:attrName>style.visibility</p:attrName>
                                        </p:attrNameLst>
                                      </p:cBhvr>
                                      <p:to>
                                        <p:strVal val="visible"/>
                                      </p:to>
                                    </p:set>
                                    <p:animEffect transition="in" filter="randombar(horizontal)">
                                      <p:cBhvr>
                                        <p:cTn id="28" dur="500"/>
                                        <p:tgtEl>
                                          <p:spTgt spid="3081"/>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grpId="0" nodeType="clickEffect">
                                  <p:stCondLst>
                                    <p:cond delay="0"/>
                                  </p:stCondLst>
                                  <p:childTnLst>
                                    <p:set>
                                      <p:cBhvr>
                                        <p:cTn id="32" dur="1" fill="hold">
                                          <p:stCondLst>
                                            <p:cond delay="0"/>
                                          </p:stCondLst>
                                        </p:cTn>
                                        <p:tgtEl>
                                          <p:spTgt spid="9">
                                            <p:txEl>
                                              <p:pRg st="12" end="12"/>
                                            </p:txEl>
                                          </p:spTgt>
                                        </p:tgtEl>
                                        <p:attrNameLst>
                                          <p:attrName>style.visibility</p:attrName>
                                        </p:attrNameLst>
                                      </p:cBhvr>
                                      <p:to>
                                        <p:strVal val="visible"/>
                                      </p:to>
                                    </p:set>
                                    <p:animEffect transition="in" filter="wipe(up)">
                                      <p:cBhvr>
                                        <p:cTn id="33" dur="500"/>
                                        <p:tgtEl>
                                          <p:spTgt spid="9">
                                            <p:txEl>
                                              <p:pRg st="12" end="12"/>
                                            </p:txEl>
                                          </p:spTgt>
                                        </p:tgtEl>
                                      </p:cBhvr>
                                    </p:animEffect>
                                  </p:childTnLst>
                                </p:cTn>
                              </p:par>
                              <p:par>
                                <p:cTn id="34" presetID="14" presetClass="entr" presetSubtype="10" fill="hold" nodeType="withEffect">
                                  <p:stCondLst>
                                    <p:cond delay="0"/>
                                  </p:stCondLst>
                                  <p:childTnLst>
                                    <p:set>
                                      <p:cBhvr>
                                        <p:cTn id="35" dur="1" fill="hold">
                                          <p:stCondLst>
                                            <p:cond delay="0"/>
                                          </p:stCondLst>
                                        </p:cTn>
                                        <p:tgtEl>
                                          <p:spTgt spid="3082"/>
                                        </p:tgtEl>
                                        <p:attrNameLst>
                                          <p:attrName>style.visibility</p:attrName>
                                        </p:attrNameLst>
                                      </p:cBhvr>
                                      <p:to>
                                        <p:strVal val="visible"/>
                                      </p:to>
                                    </p:set>
                                    <p:animEffect transition="in" filter="randombar(horizontal)">
                                      <p:cBhvr>
                                        <p:cTn id="36" dur="500"/>
                                        <p:tgtEl>
                                          <p:spTgt spid="3082"/>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1" fill="hold" grpId="0" nodeType="clickEffect">
                                  <p:stCondLst>
                                    <p:cond delay="0"/>
                                  </p:stCondLst>
                                  <p:childTnLst>
                                    <p:set>
                                      <p:cBhvr>
                                        <p:cTn id="40" dur="1" fill="hold">
                                          <p:stCondLst>
                                            <p:cond delay="0"/>
                                          </p:stCondLst>
                                        </p:cTn>
                                        <p:tgtEl>
                                          <p:spTgt spid="9">
                                            <p:txEl>
                                              <p:pRg st="13" end="13"/>
                                            </p:txEl>
                                          </p:spTgt>
                                        </p:tgtEl>
                                        <p:attrNameLst>
                                          <p:attrName>style.visibility</p:attrName>
                                        </p:attrNameLst>
                                      </p:cBhvr>
                                      <p:to>
                                        <p:strVal val="visible"/>
                                      </p:to>
                                    </p:set>
                                    <p:animEffect transition="in" filter="wipe(up)">
                                      <p:cBhvr>
                                        <p:cTn id="41" dur="500"/>
                                        <p:tgtEl>
                                          <p:spTgt spid="9">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normAutofit fontScale="90000"/>
          </a:bodyPr>
          <a:lstStyle/>
          <a:p>
            <a:r>
              <a:rPr lang="cs-CZ" b="1" dirty="0" smtClean="0">
                <a:latin typeface="Garamond" pitchFamily="18" charset="0"/>
              </a:rPr>
              <a:t>MUST = muset (</a:t>
            </a:r>
            <a:r>
              <a:rPr lang="cs-CZ" b="1" dirty="0" smtClean="0">
                <a:solidFill>
                  <a:schemeClr val="bg1"/>
                </a:solidFill>
                <a:latin typeface="Garamond" pitchFamily="18" charset="0"/>
              </a:rPr>
              <a:t>příkaz</a:t>
            </a:r>
            <a:r>
              <a:rPr lang="cs-CZ" b="1" dirty="0" smtClean="0">
                <a:latin typeface="Garamond" pitchFamily="18" charset="0"/>
              </a:rPr>
              <a:t>,</a:t>
            </a:r>
            <a:br>
              <a:rPr lang="cs-CZ" b="1" dirty="0" smtClean="0">
                <a:latin typeface="Garamond" pitchFamily="18" charset="0"/>
              </a:rPr>
            </a:br>
            <a:r>
              <a:rPr lang="cs-CZ" b="1" dirty="0" smtClean="0">
                <a:latin typeface="Garamond" pitchFamily="18" charset="0"/>
              </a:rPr>
              <a:t> důrazná rada)</a:t>
            </a:r>
            <a:endParaRPr lang="cs-CZ" sz="3900" i="1" dirty="0">
              <a:latin typeface="Garamond" pitchFamily="18" charset="0"/>
            </a:endParaRPr>
          </a:p>
        </p:txBody>
      </p:sp>
      <p:sp>
        <p:nvSpPr>
          <p:cNvPr id="9" name="Obdélník 8"/>
          <p:cNvSpPr/>
          <p:nvPr/>
        </p:nvSpPr>
        <p:spPr>
          <a:xfrm>
            <a:off x="667335" y="1484784"/>
            <a:ext cx="7992888" cy="6186309"/>
          </a:xfrm>
          <a:prstGeom prst="rect">
            <a:avLst/>
          </a:prstGeom>
        </p:spPr>
        <p:txBody>
          <a:bodyPr wrap="square">
            <a:spAutoFit/>
          </a:bodyPr>
          <a:lstStyle/>
          <a:p>
            <a:pPr marL="342900" indent="-342900">
              <a:buFont typeface="+mj-lt"/>
              <a:buAutoNum type="arabicParenR"/>
            </a:pPr>
            <a:r>
              <a:rPr lang="cs-CZ" sz="2200" b="1" u="sng" dirty="0" smtClean="0">
                <a:latin typeface="Garamond" pitchFamily="18" charset="0"/>
              </a:rPr>
              <a:t>Muset (něco přikazovat/zakazovat)</a:t>
            </a:r>
            <a:br>
              <a:rPr lang="cs-CZ" sz="2200" b="1" u="sng" dirty="0" smtClean="0">
                <a:latin typeface="Garamond" pitchFamily="18" charset="0"/>
              </a:rPr>
            </a:br>
            <a:endParaRPr lang="cs-CZ" sz="2200" b="1" u="sng" dirty="0" smtClean="0">
              <a:latin typeface="Garamond" pitchFamily="18" charset="0"/>
            </a:endParaRPr>
          </a:p>
          <a:p>
            <a:endParaRPr lang="cs-CZ" sz="2200" b="1" u="sng" dirty="0">
              <a:latin typeface="Garamond" pitchFamily="18" charset="0"/>
            </a:endParaRPr>
          </a:p>
          <a:p>
            <a:r>
              <a:rPr lang="cs-CZ" sz="2200" dirty="0" smtClean="0">
                <a:latin typeface="Garamond" pitchFamily="18" charset="0"/>
              </a:rPr>
              <a:t>Jane </a:t>
            </a:r>
            <a:r>
              <a:rPr lang="cs-CZ" sz="2200" b="1" dirty="0" smtClean="0">
                <a:solidFill>
                  <a:schemeClr val="accent4">
                    <a:lumMod val="50000"/>
                  </a:schemeClr>
                </a:solidFill>
                <a:latin typeface="Garamond" pitchFamily="18" charset="0"/>
              </a:rPr>
              <a:t>MUST</a:t>
            </a:r>
            <a:r>
              <a:rPr lang="cs-CZ" sz="2200" dirty="0" smtClean="0">
                <a:latin typeface="Garamond" pitchFamily="18" charset="0"/>
              </a:rPr>
              <a:t> </a:t>
            </a:r>
            <a:r>
              <a:rPr lang="cs-CZ" sz="2200" dirty="0" err="1" smtClean="0">
                <a:latin typeface="Garamond" pitchFamily="18" charset="0"/>
              </a:rPr>
              <a:t>be</a:t>
            </a:r>
            <a:r>
              <a:rPr lang="cs-CZ" sz="2200" dirty="0" smtClean="0">
                <a:latin typeface="Garamond" pitchFamily="18" charset="0"/>
              </a:rPr>
              <a:t> </a:t>
            </a:r>
            <a:r>
              <a:rPr lang="cs-CZ" sz="2200" dirty="0" err="1" smtClean="0">
                <a:latin typeface="Garamond" pitchFamily="18" charset="0"/>
              </a:rPr>
              <a:t>quiet</a:t>
            </a:r>
            <a:r>
              <a:rPr lang="cs-CZ" sz="2200" dirty="0" smtClean="0">
                <a:latin typeface="Garamond" pitchFamily="18" charset="0"/>
              </a:rPr>
              <a:t>.</a:t>
            </a:r>
          </a:p>
          <a:p>
            <a:r>
              <a:rPr lang="cs-CZ" sz="2200" i="1" dirty="0" smtClean="0">
                <a:latin typeface="Garamond" pitchFamily="18" charset="0"/>
              </a:rPr>
              <a:t>(Jane </a:t>
            </a:r>
            <a:r>
              <a:rPr lang="cs-CZ" sz="2200" b="1" i="1" dirty="0" smtClean="0">
                <a:latin typeface="Garamond" pitchFamily="18" charset="0"/>
              </a:rPr>
              <a:t>musí </a:t>
            </a:r>
            <a:r>
              <a:rPr lang="cs-CZ" sz="2200" i="1" dirty="0" smtClean="0">
                <a:latin typeface="Garamond" pitchFamily="18" charset="0"/>
              </a:rPr>
              <a:t>být tiše.)</a:t>
            </a:r>
          </a:p>
          <a:p>
            <a:endParaRPr lang="cs-CZ" sz="2200" i="1" dirty="0" smtClean="0">
              <a:latin typeface="Garamond" pitchFamily="18" charset="0"/>
            </a:endParaRPr>
          </a:p>
          <a:p>
            <a:endParaRPr lang="cs-CZ" sz="2200" i="1" dirty="0" smtClean="0">
              <a:latin typeface="Garamond" pitchFamily="18" charset="0"/>
            </a:endParaRPr>
          </a:p>
          <a:p>
            <a:endParaRPr lang="cs-CZ" sz="2200" i="1" dirty="0">
              <a:latin typeface="Garamond" pitchFamily="18" charset="0"/>
            </a:endParaRPr>
          </a:p>
          <a:p>
            <a:r>
              <a:rPr lang="cs-CZ" sz="2200" b="1" dirty="0" smtClean="0">
                <a:solidFill>
                  <a:schemeClr val="accent4">
                    <a:lumMod val="50000"/>
                  </a:schemeClr>
                </a:solidFill>
                <a:latin typeface="Garamond" pitchFamily="18" charset="0"/>
              </a:rPr>
              <a:t>MUST</a:t>
            </a:r>
            <a:r>
              <a:rPr lang="cs-CZ" sz="2200" b="1" dirty="0" smtClean="0">
                <a:latin typeface="Garamond" pitchFamily="18" charset="0"/>
              </a:rPr>
              <a:t> </a:t>
            </a:r>
            <a:r>
              <a:rPr lang="cs-CZ" sz="2200" dirty="0" err="1" smtClean="0">
                <a:latin typeface="Garamond" pitchFamily="18" charset="0"/>
              </a:rPr>
              <a:t>you</a:t>
            </a:r>
            <a:r>
              <a:rPr lang="cs-CZ" sz="2200" dirty="0" smtClean="0">
                <a:latin typeface="Garamond" pitchFamily="18" charset="0"/>
              </a:rPr>
              <a:t> </a:t>
            </a:r>
            <a:r>
              <a:rPr lang="cs-CZ" sz="2200" dirty="0" err="1" smtClean="0">
                <a:latin typeface="Garamond" pitchFamily="18" charset="0"/>
              </a:rPr>
              <a:t>leave</a:t>
            </a:r>
            <a:r>
              <a:rPr lang="cs-CZ" sz="2200" dirty="0" smtClean="0">
                <a:latin typeface="Garamond" pitchFamily="18" charset="0"/>
              </a:rPr>
              <a:t>?</a:t>
            </a:r>
          </a:p>
          <a:p>
            <a:r>
              <a:rPr lang="cs-CZ" sz="2200" i="1" dirty="0" smtClean="0">
                <a:latin typeface="Garamond" pitchFamily="18" charset="0"/>
              </a:rPr>
              <a:t>(</a:t>
            </a:r>
            <a:r>
              <a:rPr lang="cs-CZ" sz="2200" b="1" i="1" dirty="0" smtClean="0">
                <a:latin typeface="Garamond" pitchFamily="18" charset="0"/>
              </a:rPr>
              <a:t>Musíš </a:t>
            </a:r>
            <a:r>
              <a:rPr lang="cs-CZ" sz="2200" i="1" dirty="0" smtClean="0">
                <a:latin typeface="Garamond" pitchFamily="18" charset="0"/>
              </a:rPr>
              <a:t>odejít?)</a:t>
            </a:r>
          </a:p>
          <a:p>
            <a:endParaRPr lang="cs-CZ" sz="2200" i="1" dirty="0" smtClean="0">
              <a:latin typeface="Garamond" pitchFamily="18" charset="0"/>
            </a:endParaRPr>
          </a:p>
          <a:p>
            <a:endParaRPr lang="cs-CZ" sz="2200" i="1" dirty="0" smtClean="0">
              <a:latin typeface="Garamond" pitchFamily="18" charset="0"/>
            </a:endParaRPr>
          </a:p>
          <a:p>
            <a:endParaRPr lang="cs-CZ" sz="2200" i="1" dirty="0">
              <a:latin typeface="Garamond" pitchFamily="18" charset="0"/>
            </a:endParaRPr>
          </a:p>
          <a:p>
            <a:r>
              <a:rPr lang="cs-CZ" sz="2200" dirty="0" err="1" smtClean="0">
                <a:latin typeface="Garamond" pitchFamily="18" charset="0"/>
              </a:rPr>
              <a:t>You</a:t>
            </a:r>
            <a:r>
              <a:rPr lang="cs-CZ" sz="2200" dirty="0" smtClean="0">
                <a:latin typeface="Garamond" pitchFamily="18" charset="0"/>
              </a:rPr>
              <a:t> </a:t>
            </a:r>
            <a:r>
              <a:rPr lang="cs-CZ" sz="2200" b="1" dirty="0" smtClean="0">
                <a:solidFill>
                  <a:schemeClr val="accent4">
                    <a:lumMod val="50000"/>
                  </a:schemeClr>
                </a:solidFill>
                <a:latin typeface="Garamond" pitchFamily="18" charset="0"/>
              </a:rPr>
              <a:t>MUSTN´T</a:t>
            </a:r>
            <a:r>
              <a:rPr lang="cs-CZ" sz="2200" dirty="0" smtClean="0">
                <a:latin typeface="Garamond" pitchFamily="18" charset="0"/>
              </a:rPr>
              <a:t> </a:t>
            </a:r>
            <a:r>
              <a:rPr lang="cs-CZ" sz="2200" dirty="0" err="1" smtClean="0">
                <a:latin typeface="Garamond" pitchFamily="18" charset="0"/>
              </a:rPr>
              <a:t>turn</a:t>
            </a:r>
            <a:r>
              <a:rPr lang="cs-CZ" sz="2200" dirty="0" smtClean="0">
                <a:latin typeface="Garamond" pitchFamily="18" charset="0"/>
              </a:rPr>
              <a:t> </a:t>
            </a:r>
            <a:r>
              <a:rPr lang="cs-CZ" sz="2200" dirty="0" err="1" smtClean="0">
                <a:latin typeface="Garamond" pitchFamily="18" charset="0"/>
              </a:rPr>
              <a:t>left</a:t>
            </a:r>
            <a:r>
              <a:rPr lang="cs-CZ" sz="2200" dirty="0" smtClean="0">
                <a:latin typeface="Garamond" pitchFamily="18" charset="0"/>
              </a:rPr>
              <a:t> </a:t>
            </a:r>
            <a:r>
              <a:rPr lang="cs-CZ" sz="2200" dirty="0" err="1" smtClean="0">
                <a:latin typeface="Garamond" pitchFamily="18" charset="0"/>
              </a:rPr>
              <a:t>here</a:t>
            </a:r>
            <a:r>
              <a:rPr lang="cs-CZ" sz="2200" dirty="0" smtClean="0">
                <a:latin typeface="Garamond" pitchFamily="18" charset="0"/>
              </a:rPr>
              <a:t>!</a:t>
            </a:r>
          </a:p>
          <a:p>
            <a:r>
              <a:rPr lang="cs-CZ" sz="2200" i="1" dirty="0" smtClean="0">
                <a:latin typeface="Garamond" pitchFamily="18" charset="0"/>
              </a:rPr>
              <a:t>(Tady </a:t>
            </a:r>
            <a:r>
              <a:rPr lang="cs-CZ" sz="2200" b="1" i="1" dirty="0" smtClean="0">
                <a:latin typeface="Garamond" pitchFamily="18" charset="0"/>
              </a:rPr>
              <a:t>nesmíš </a:t>
            </a:r>
            <a:r>
              <a:rPr lang="cs-CZ" sz="2200" i="1" dirty="0" smtClean="0">
                <a:latin typeface="Garamond" pitchFamily="18" charset="0"/>
              </a:rPr>
              <a:t>zabočit doleva!)</a:t>
            </a:r>
          </a:p>
          <a:p>
            <a:endParaRPr lang="cs-CZ" sz="2200" i="1" dirty="0" smtClean="0">
              <a:latin typeface="Garamond" pitchFamily="18" charset="0"/>
            </a:endParaRPr>
          </a:p>
          <a:p>
            <a:endParaRPr lang="cs-CZ" sz="2200" i="1" dirty="0">
              <a:latin typeface="Garamond" pitchFamily="18" charset="0"/>
            </a:endParaRPr>
          </a:p>
          <a:p>
            <a:endParaRPr lang="cs-CZ" sz="2200" dirty="0">
              <a:latin typeface="Garamond" pitchFamily="18" charset="0"/>
            </a:endParaRPr>
          </a:p>
        </p:txBody>
      </p:sp>
      <p:pic>
        <p:nvPicPr>
          <p:cNvPr id="3080" name="Picture 8"/>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63779" y="2134968"/>
            <a:ext cx="1800000" cy="1800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Lst>
        </p:spPr>
      </p:pic>
      <p:pic>
        <p:nvPicPr>
          <p:cNvPr id="3081" name="Picture 9"/>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87824" y="3604859"/>
            <a:ext cx="1800000" cy="1800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2" name="Picture 10"/>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23343" y="4832471"/>
            <a:ext cx="1800000" cy="1800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96330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wipe(up)">
                                      <p:cBhvr>
                                        <p:cTn id="7" dur="500"/>
                                        <p:tgtEl>
                                          <p:spTgt spid="9">
                                            <p:txEl>
                                              <p:pRg st="2" end="2"/>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080"/>
                                        </p:tgtEl>
                                        <p:attrNameLst>
                                          <p:attrName>style.visibility</p:attrName>
                                        </p:attrNameLst>
                                      </p:cBhvr>
                                      <p:to>
                                        <p:strVal val="visible"/>
                                      </p:to>
                                    </p:set>
                                    <p:animEffect transition="in" filter="randombar(horizontal)">
                                      <p:cBhvr>
                                        <p:cTn id="10" dur="500"/>
                                        <p:tgtEl>
                                          <p:spTgt spid="3080"/>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animEffect transition="in" filter="wipe(up)">
                                      <p:cBhvr>
                                        <p:cTn id="15" dur="500"/>
                                        <p:tgtEl>
                                          <p:spTgt spid="9">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9">
                                            <p:txEl>
                                              <p:pRg st="7" end="7"/>
                                            </p:txEl>
                                          </p:spTgt>
                                        </p:tgtEl>
                                        <p:attrNameLst>
                                          <p:attrName>style.visibility</p:attrName>
                                        </p:attrNameLst>
                                      </p:cBhvr>
                                      <p:to>
                                        <p:strVal val="visible"/>
                                      </p:to>
                                    </p:set>
                                    <p:animEffect transition="in" filter="wipe(up)">
                                      <p:cBhvr>
                                        <p:cTn id="20" dur="500"/>
                                        <p:tgtEl>
                                          <p:spTgt spid="9">
                                            <p:txEl>
                                              <p:pRg st="7" end="7"/>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grpId="0" nodeType="clickEffect">
                                  <p:stCondLst>
                                    <p:cond delay="0"/>
                                  </p:stCondLst>
                                  <p:childTnLst>
                                    <p:set>
                                      <p:cBhvr>
                                        <p:cTn id="24" dur="1" fill="hold">
                                          <p:stCondLst>
                                            <p:cond delay="0"/>
                                          </p:stCondLst>
                                        </p:cTn>
                                        <p:tgtEl>
                                          <p:spTgt spid="9">
                                            <p:txEl>
                                              <p:pRg st="8" end="8"/>
                                            </p:txEl>
                                          </p:spTgt>
                                        </p:tgtEl>
                                        <p:attrNameLst>
                                          <p:attrName>style.visibility</p:attrName>
                                        </p:attrNameLst>
                                      </p:cBhvr>
                                      <p:to>
                                        <p:strVal val="visible"/>
                                      </p:to>
                                    </p:set>
                                    <p:animEffect transition="in" filter="wipe(up)">
                                      <p:cBhvr>
                                        <p:cTn id="25" dur="500"/>
                                        <p:tgtEl>
                                          <p:spTgt spid="9">
                                            <p:txEl>
                                              <p:pRg st="8" end="8"/>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081"/>
                                        </p:tgtEl>
                                        <p:attrNameLst>
                                          <p:attrName>style.visibility</p:attrName>
                                        </p:attrNameLst>
                                      </p:cBhvr>
                                      <p:to>
                                        <p:strVal val="visible"/>
                                      </p:to>
                                    </p:set>
                                    <p:animEffect transition="in" filter="randombar(horizontal)">
                                      <p:cBhvr>
                                        <p:cTn id="28" dur="500"/>
                                        <p:tgtEl>
                                          <p:spTgt spid="3081"/>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grpId="0" nodeType="clickEffect">
                                  <p:stCondLst>
                                    <p:cond delay="0"/>
                                  </p:stCondLst>
                                  <p:childTnLst>
                                    <p:set>
                                      <p:cBhvr>
                                        <p:cTn id="32" dur="1" fill="hold">
                                          <p:stCondLst>
                                            <p:cond delay="0"/>
                                          </p:stCondLst>
                                        </p:cTn>
                                        <p:tgtEl>
                                          <p:spTgt spid="9">
                                            <p:txEl>
                                              <p:pRg st="12" end="12"/>
                                            </p:txEl>
                                          </p:spTgt>
                                        </p:tgtEl>
                                        <p:attrNameLst>
                                          <p:attrName>style.visibility</p:attrName>
                                        </p:attrNameLst>
                                      </p:cBhvr>
                                      <p:to>
                                        <p:strVal val="visible"/>
                                      </p:to>
                                    </p:set>
                                    <p:animEffect transition="in" filter="wipe(up)">
                                      <p:cBhvr>
                                        <p:cTn id="33" dur="500"/>
                                        <p:tgtEl>
                                          <p:spTgt spid="9">
                                            <p:txEl>
                                              <p:pRg st="12" end="12"/>
                                            </p:txEl>
                                          </p:spTgt>
                                        </p:tgtEl>
                                      </p:cBhvr>
                                    </p:animEffect>
                                  </p:childTnLst>
                                </p:cTn>
                              </p:par>
                              <p:par>
                                <p:cTn id="34" presetID="14" presetClass="entr" presetSubtype="10" fill="hold" nodeType="withEffect">
                                  <p:stCondLst>
                                    <p:cond delay="0"/>
                                  </p:stCondLst>
                                  <p:childTnLst>
                                    <p:set>
                                      <p:cBhvr>
                                        <p:cTn id="35" dur="1" fill="hold">
                                          <p:stCondLst>
                                            <p:cond delay="0"/>
                                          </p:stCondLst>
                                        </p:cTn>
                                        <p:tgtEl>
                                          <p:spTgt spid="3082"/>
                                        </p:tgtEl>
                                        <p:attrNameLst>
                                          <p:attrName>style.visibility</p:attrName>
                                        </p:attrNameLst>
                                      </p:cBhvr>
                                      <p:to>
                                        <p:strVal val="visible"/>
                                      </p:to>
                                    </p:set>
                                    <p:animEffect transition="in" filter="randombar(horizontal)">
                                      <p:cBhvr>
                                        <p:cTn id="36" dur="500"/>
                                        <p:tgtEl>
                                          <p:spTgt spid="3082"/>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1" fill="hold" grpId="0" nodeType="clickEffect">
                                  <p:stCondLst>
                                    <p:cond delay="0"/>
                                  </p:stCondLst>
                                  <p:childTnLst>
                                    <p:set>
                                      <p:cBhvr>
                                        <p:cTn id="40" dur="1" fill="hold">
                                          <p:stCondLst>
                                            <p:cond delay="0"/>
                                          </p:stCondLst>
                                        </p:cTn>
                                        <p:tgtEl>
                                          <p:spTgt spid="9">
                                            <p:txEl>
                                              <p:pRg st="13" end="13"/>
                                            </p:txEl>
                                          </p:spTgt>
                                        </p:tgtEl>
                                        <p:attrNameLst>
                                          <p:attrName>style.visibility</p:attrName>
                                        </p:attrNameLst>
                                      </p:cBhvr>
                                      <p:to>
                                        <p:strVal val="visible"/>
                                      </p:to>
                                    </p:set>
                                    <p:animEffect transition="in" filter="wipe(up)">
                                      <p:cBhvr>
                                        <p:cTn id="41" dur="500"/>
                                        <p:tgtEl>
                                          <p:spTgt spid="9">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C9FCB"/>
            </a:gs>
            <a:gs pos="13000">
              <a:srgbClr val="F8B049"/>
            </a:gs>
            <a:gs pos="21001">
              <a:srgbClr val="F8B049"/>
            </a:gs>
            <a:gs pos="45000">
              <a:srgbClr val="FEE7F2"/>
            </a:gs>
            <a:gs pos="93000">
              <a:srgbClr val="F952A0"/>
            </a:gs>
            <a:gs pos="92000">
              <a:srgbClr val="C50849"/>
            </a:gs>
            <a:gs pos="91000">
              <a:srgbClr val="B43E85"/>
            </a:gs>
            <a:gs pos="100000">
              <a:srgbClr val="F8B049"/>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normAutofit fontScale="90000"/>
          </a:bodyPr>
          <a:lstStyle/>
          <a:p>
            <a:r>
              <a:rPr lang="cs-CZ" b="1" dirty="0" smtClean="0">
                <a:latin typeface="Garamond" pitchFamily="18" charset="0"/>
              </a:rPr>
              <a:t>MUST = muset (příkaz,</a:t>
            </a:r>
            <a:br>
              <a:rPr lang="cs-CZ" b="1" dirty="0" smtClean="0">
                <a:latin typeface="Garamond" pitchFamily="18" charset="0"/>
              </a:rPr>
            </a:br>
            <a:r>
              <a:rPr lang="cs-CZ" b="1" dirty="0" smtClean="0">
                <a:solidFill>
                  <a:schemeClr val="bg1"/>
                </a:solidFill>
                <a:latin typeface="Garamond" pitchFamily="18" charset="0"/>
              </a:rPr>
              <a:t>důrazná rada</a:t>
            </a:r>
            <a:r>
              <a:rPr lang="cs-CZ" b="1" dirty="0" smtClean="0">
                <a:latin typeface="Garamond" pitchFamily="18" charset="0"/>
              </a:rPr>
              <a:t>)</a:t>
            </a:r>
            <a:endParaRPr lang="cs-CZ" sz="3900" i="1" dirty="0">
              <a:latin typeface="Garamond" pitchFamily="18" charset="0"/>
            </a:endParaRPr>
          </a:p>
        </p:txBody>
      </p:sp>
      <p:sp>
        <p:nvSpPr>
          <p:cNvPr id="9" name="Obdélník 8"/>
          <p:cNvSpPr/>
          <p:nvPr/>
        </p:nvSpPr>
        <p:spPr>
          <a:xfrm>
            <a:off x="667335" y="1484784"/>
            <a:ext cx="7992888" cy="4493538"/>
          </a:xfrm>
          <a:prstGeom prst="rect">
            <a:avLst/>
          </a:prstGeom>
        </p:spPr>
        <p:txBody>
          <a:bodyPr wrap="square">
            <a:spAutoFit/>
          </a:bodyPr>
          <a:lstStyle/>
          <a:p>
            <a:pPr marL="342900" indent="-342900">
              <a:buFont typeface="+mj-lt"/>
              <a:buAutoNum type="arabicParenR"/>
            </a:pPr>
            <a:r>
              <a:rPr lang="cs-CZ" sz="2200" b="1" u="sng" dirty="0" smtClean="0">
                <a:latin typeface="Garamond" pitchFamily="18" charset="0"/>
              </a:rPr>
              <a:t>Muset (dávat důraznou radu)</a:t>
            </a:r>
            <a:br>
              <a:rPr lang="cs-CZ" sz="2200" b="1" u="sng" dirty="0" smtClean="0">
                <a:latin typeface="Garamond" pitchFamily="18" charset="0"/>
              </a:rPr>
            </a:br>
            <a:endParaRPr lang="cs-CZ" sz="2200" b="1" u="sng" dirty="0" smtClean="0">
              <a:latin typeface="Garamond" pitchFamily="18" charset="0"/>
            </a:endParaRPr>
          </a:p>
          <a:p>
            <a:endParaRPr lang="cs-CZ" sz="2200" b="1" u="sng" dirty="0">
              <a:latin typeface="Garamond" pitchFamily="18" charset="0"/>
            </a:endParaRPr>
          </a:p>
          <a:p>
            <a:r>
              <a:rPr lang="cs-CZ" sz="2200" dirty="0" smtClean="0">
                <a:latin typeface="Garamond" pitchFamily="18" charset="0"/>
              </a:rPr>
              <a:t>Jane </a:t>
            </a:r>
            <a:r>
              <a:rPr lang="cs-CZ" sz="2200" b="1" dirty="0" smtClean="0">
                <a:solidFill>
                  <a:schemeClr val="accent4">
                    <a:lumMod val="50000"/>
                  </a:schemeClr>
                </a:solidFill>
                <a:latin typeface="Garamond" pitchFamily="18" charset="0"/>
              </a:rPr>
              <a:t>MUST</a:t>
            </a:r>
            <a:r>
              <a:rPr lang="cs-CZ" sz="2200" dirty="0" smtClean="0">
                <a:latin typeface="Garamond" pitchFamily="18" charset="0"/>
              </a:rPr>
              <a:t> study hard </a:t>
            </a:r>
            <a:r>
              <a:rPr lang="cs-CZ" sz="2200" dirty="0" err="1" smtClean="0">
                <a:latin typeface="Garamond" pitchFamily="18" charset="0"/>
              </a:rPr>
              <a:t>if</a:t>
            </a:r>
            <a:r>
              <a:rPr lang="cs-CZ" sz="2200" dirty="0" smtClean="0">
                <a:latin typeface="Garamond" pitchFamily="18" charset="0"/>
              </a:rPr>
              <a:t> </a:t>
            </a:r>
            <a:r>
              <a:rPr lang="cs-CZ" sz="2200" dirty="0" err="1" smtClean="0">
                <a:latin typeface="Garamond" pitchFamily="18" charset="0"/>
              </a:rPr>
              <a:t>she</a:t>
            </a:r>
            <a:r>
              <a:rPr lang="cs-CZ" sz="2200" dirty="0" smtClean="0">
                <a:latin typeface="Garamond" pitchFamily="18" charset="0"/>
              </a:rPr>
              <a:t> </a:t>
            </a:r>
            <a:r>
              <a:rPr lang="cs-CZ" sz="2200" dirty="0" err="1" smtClean="0">
                <a:latin typeface="Garamond" pitchFamily="18" charset="0"/>
              </a:rPr>
              <a:t>wants</a:t>
            </a:r>
            <a:r>
              <a:rPr lang="cs-CZ" sz="2200" dirty="0" smtClean="0">
                <a:latin typeface="Garamond" pitchFamily="18" charset="0"/>
              </a:rPr>
              <a:t> to go to university.</a:t>
            </a:r>
          </a:p>
          <a:p>
            <a:r>
              <a:rPr lang="cs-CZ" sz="2200" i="1" dirty="0" smtClean="0">
                <a:latin typeface="Garamond" pitchFamily="18" charset="0"/>
              </a:rPr>
              <a:t>(Jane se </a:t>
            </a:r>
            <a:r>
              <a:rPr lang="cs-CZ" sz="2200" b="1" i="1" dirty="0" smtClean="0">
                <a:latin typeface="Garamond" pitchFamily="18" charset="0"/>
              </a:rPr>
              <a:t>musí </a:t>
            </a:r>
            <a:r>
              <a:rPr lang="cs-CZ" sz="2200" i="1" dirty="0" smtClean="0">
                <a:latin typeface="Garamond" pitchFamily="18" charset="0"/>
              </a:rPr>
              <a:t>hodně učit, jestli chce jít na univerzitu.)</a:t>
            </a:r>
          </a:p>
          <a:p>
            <a:endParaRPr lang="cs-CZ" sz="2200" i="1" dirty="0" smtClean="0">
              <a:latin typeface="Garamond" pitchFamily="18" charset="0"/>
            </a:endParaRPr>
          </a:p>
          <a:p>
            <a:endParaRPr lang="cs-CZ" sz="2200" i="1" dirty="0" smtClean="0">
              <a:latin typeface="Garamond" pitchFamily="18" charset="0"/>
            </a:endParaRPr>
          </a:p>
          <a:p>
            <a:endParaRPr lang="cs-CZ" sz="2200" i="1" dirty="0">
              <a:latin typeface="Garamond" pitchFamily="18" charset="0"/>
            </a:endParaRPr>
          </a:p>
          <a:p>
            <a:r>
              <a:rPr lang="cs-CZ" sz="2200" dirty="0" err="1" smtClean="0">
                <a:latin typeface="Garamond" pitchFamily="18" charset="0"/>
              </a:rPr>
              <a:t>You</a:t>
            </a:r>
            <a:r>
              <a:rPr lang="cs-CZ" sz="2200" dirty="0" smtClean="0">
                <a:latin typeface="Garamond" pitchFamily="18" charset="0"/>
              </a:rPr>
              <a:t> </a:t>
            </a:r>
            <a:r>
              <a:rPr lang="cs-CZ" sz="2200" b="1" dirty="0" smtClean="0">
                <a:solidFill>
                  <a:schemeClr val="accent4">
                    <a:lumMod val="50000"/>
                  </a:schemeClr>
                </a:solidFill>
                <a:latin typeface="Garamond" pitchFamily="18" charset="0"/>
              </a:rPr>
              <a:t>MUSTN´T</a:t>
            </a:r>
            <a:r>
              <a:rPr lang="cs-CZ" sz="2200" dirty="0" smtClean="0">
                <a:latin typeface="Garamond" pitchFamily="18" charset="0"/>
              </a:rPr>
              <a:t> </a:t>
            </a:r>
            <a:r>
              <a:rPr lang="cs-CZ" sz="2200" dirty="0" err="1" smtClean="0">
                <a:latin typeface="Garamond" pitchFamily="18" charset="0"/>
              </a:rPr>
              <a:t>wear</a:t>
            </a:r>
            <a:r>
              <a:rPr lang="cs-CZ" sz="2200" dirty="0" smtClean="0">
                <a:latin typeface="Garamond" pitchFamily="18" charset="0"/>
              </a:rPr>
              <a:t> </a:t>
            </a:r>
            <a:r>
              <a:rPr lang="cs-CZ" sz="2200" dirty="0" err="1" smtClean="0">
                <a:latin typeface="Garamond" pitchFamily="18" charset="0"/>
              </a:rPr>
              <a:t>this</a:t>
            </a:r>
            <a:r>
              <a:rPr lang="cs-CZ" sz="2200" dirty="0" smtClean="0">
                <a:latin typeface="Garamond" pitchFamily="18" charset="0"/>
              </a:rPr>
              <a:t> on </a:t>
            </a:r>
            <a:r>
              <a:rPr lang="cs-CZ" sz="2200" dirty="0" err="1" smtClean="0">
                <a:latin typeface="Garamond" pitchFamily="18" charset="0"/>
              </a:rPr>
              <a:t>the</a:t>
            </a:r>
            <a:r>
              <a:rPr lang="cs-CZ" sz="2200" dirty="0" smtClean="0">
                <a:latin typeface="Garamond" pitchFamily="18" charset="0"/>
              </a:rPr>
              <a:t> </a:t>
            </a:r>
            <a:r>
              <a:rPr lang="cs-CZ" sz="2200" dirty="0" err="1" smtClean="0">
                <a:latin typeface="Garamond" pitchFamily="18" charset="0"/>
              </a:rPr>
              <a:t>date</a:t>
            </a:r>
            <a:r>
              <a:rPr lang="cs-CZ" sz="2200" dirty="0" smtClean="0">
                <a:latin typeface="Garamond" pitchFamily="18" charset="0"/>
              </a:rPr>
              <a:t>!</a:t>
            </a:r>
          </a:p>
          <a:p>
            <a:r>
              <a:rPr lang="cs-CZ" sz="2200" i="1" dirty="0" smtClean="0">
                <a:latin typeface="Garamond" pitchFamily="18" charset="0"/>
              </a:rPr>
              <a:t>(Toto si </a:t>
            </a:r>
            <a:r>
              <a:rPr lang="cs-CZ" sz="2200" b="1" i="1" dirty="0" smtClean="0">
                <a:latin typeface="Garamond" pitchFamily="18" charset="0"/>
              </a:rPr>
              <a:t>nesmíš </a:t>
            </a:r>
            <a:r>
              <a:rPr lang="cs-CZ" sz="2200" i="1" dirty="0" smtClean="0">
                <a:latin typeface="Garamond" pitchFamily="18" charset="0"/>
              </a:rPr>
              <a:t>vzít na rande!)</a:t>
            </a:r>
          </a:p>
          <a:p>
            <a:endParaRPr lang="cs-CZ" sz="2200" i="1" dirty="0" smtClean="0">
              <a:latin typeface="Garamond" pitchFamily="18" charset="0"/>
            </a:endParaRPr>
          </a:p>
          <a:p>
            <a:endParaRPr lang="cs-CZ" sz="2200" i="1" dirty="0">
              <a:latin typeface="Garamond" pitchFamily="18" charset="0"/>
            </a:endParaRPr>
          </a:p>
          <a:p>
            <a:endParaRPr lang="cs-CZ" sz="2200" dirty="0">
              <a:latin typeface="Garamond" pitchFamily="18" charset="0"/>
            </a:endParaRPr>
          </a:p>
        </p:txBody>
      </p:sp>
      <p:pic>
        <p:nvPicPr>
          <p:cNvPr id="3080" name="Picture 8"/>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73841" y="1828461"/>
            <a:ext cx="1782043" cy="178204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Lst>
        </p:spPr>
      </p:pic>
      <p:pic>
        <p:nvPicPr>
          <p:cNvPr id="3082" name="Picture 10"/>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73918" y="3611604"/>
            <a:ext cx="1944056" cy="194405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813781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wipe(up)">
                                      <p:cBhvr>
                                        <p:cTn id="7" dur="500"/>
                                        <p:tgtEl>
                                          <p:spTgt spid="9">
                                            <p:txEl>
                                              <p:pRg st="2" end="2"/>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080"/>
                                        </p:tgtEl>
                                        <p:attrNameLst>
                                          <p:attrName>style.visibility</p:attrName>
                                        </p:attrNameLst>
                                      </p:cBhvr>
                                      <p:to>
                                        <p:strVal val="visible"/>
                                      </p:to>
                                    </p:set>
                                    <p:animEffect transition="in" filter="randombar(horizontal)">
                                      <p:cBhvr>
                                        <p:cTn id="10" dur="500"/>
                                        <p:tgtEl>
                                          <p:spTgt spid="3080"/>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1" fill="hold" grpId="0"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animEffect transition="in" filter="wipe(up)">
                                      <p:cBhvr>
                                        <p:cTn id="15" dur="500"/>
                                        <p:tgtEl>
                                          <p:spTgt spid="9">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9">
                                            <p:txEl>
                                              <p:pRg st="7" end="7"/>
                                            </p:txEl>
                                          </p:spTgt>
                                        </p:tgtEl>
                                        <p:attrNameLst>
                                          <p:attrName>style.visibility</p:attrName>
                                        </p:attrNameLst>
                                      </p:cBhvr>
                                      <p:to>
                                        <p:strVal val="visible"/>
                                      </p:to>
                                    </p:set>
                                    <p:animEffect transition="in" filter="wipe(up)">
                                      <p:cBhvr>
                                        <p:cTn id="20" dur="500"/>
                                        <p:tgtEl>
                                          <p:spTgt spid="9">
                                            <p:txEl>
                                              <p:pRg st="7" end="7"/>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082"/>
                                        </p:tgtEl>
                                        <p:attrNameLst>
                                          <p:attrName>style.visibility</p:attrName>
                                        </p:attrNameLst>
                                      </p:cBhvr>
                                      <p:to>
                                        <p:strVal val="visible"/>
                                      </p:to>
                                    </p:set>
                                    <p:animEffect transition="in" filter="randombar(horizontal)">
                                      <p:cBhvr>
                                        <p:cTn id="23" dur="500"/>
                                        <p:tgtEl>
                                          <p:spTgt spid="3082"/>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1" fill="hold" grpId="0" nodeType="clickEffect">
                                  <p:stCondLst>
                                    <p:cond delay="0"/>
                                  </p:stCondLst>
                                  <p:childTnLst>
                                    <p:set>
                                      <p:cBhvr>
                                        <p:cTn id="27" dur="1" fill="hold">
                                          <p:stCondLst>
                                            <p:cond delay="0"/>
                                          </p:stCondLst>
                                        </p:cTn>
                                        <p:tgtEl>
                                          <p:spTgt spid="9">
                                            <p:txEl>
                                              <p:pRg st="8" end="8"/>
                                            </p:txEl>
                                          </p:spTgt>
                                        </p:tgtEl>
                                        <p:attrNameLst>
                                          <p:attrName>style.visibility</p:attrName>
                                        </p:attrNameLst>
                                      </p:cBhvr>
                                      <p:to>
                                        <p:strVal val="visible"/>
                                      </p:to>
                                    </p:set>
                                    <p:animEffect transition="in" filter="wipe(up)">
                                      <p:cBhvr>
                                        <p:cTn id="28" dur="500"/>
                                        <p:tgtEl>
                                          <p:spTgt spid="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C9FCB"/>
            </a:gs>
            <a:gs pos="13000">
              <a:srgbClr val="F8B049"/>
            </a:gs>
            <a:gs pos="21001">
              <a:srgbClr val="F8B049"/>
            </a:gs>
            <a:gs pos="45000">
              <a:srgbClr val="FEE7F2"/>
            </a:gs>
            <a:gs pos="93000">
              <a:srgbClr val="F952A0"/>
            </a:gs>
            <a:gs pos="92000">
              <a:srgbClr val="C50849"/>
            </a:gs>
            <a:gs pos="91000">
              <a:srgbClr val="B43E85"/>
            </a:gs>
            <a:gs pos="100000">
              <a:srgbClr val="F8B049"/>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430623" y="460365"/>
            <a:ext cx="8229600" cy="994122"/>
          </a:xfrm>
        </p:spPr>
        <p:txBody>
          <a:bodyPr>
            <a:normAutofit fontScale="90000"/>
          </a:bodyPr>
          <a:lstStyle/>
          <a:p>
            <a:r>
              <a:rPr lang="cs-CZ" b="1" dirty="0" smtClean="0">
                <a:latin typeface="Garamond" pitchFamily="18" charset="0"/>
              </a:rPr>
              <a:t>SHOULD = povinnost (měl bych, neměl bych)</a:t>
            </a:r>
            <a:endParaRPr lang="cs-CZ" sz="3900" i="1" dirty="0">
              <a:latin typeface="Garamond" pitchFamily="18" charset="0"/>
            </a:endParaRPr>
          </a:p>
        </p:txBody>
      </p:sp>
      <p:sp>
        <p:nvSpPr>
          <p:cNvPr id="9" name="Obdélník 8"/>
          <p:cNvSpPr/>
          <p:nvPr/>
        </p:nvSpPr>
        <p:spPr>
          <a:xfrm>
            <a:off x="667335" y="1484784"/>
            <a:ext cx="7992888" cy="3785652"/>
          </a:xfrm>
          <a:prstGeom prst="rect">
            <a:avLst/>
          </a:prstGeom>
        </p:spPr>
        <p:txBody>
          <a:bodyPr wrap="square">
            <a:spAutoFit/>
          </a:bodyPr>
          <a:lstStyle/>
          <a:p>
            <a:endParaRPr lang="cs-CZ" sz="2000" b="1" u="sng" dirty="0" smtClean="0">
              <a:latin typeface="Garamond" pitchFamily="18" charset="0"/>
            </a:endParaRPr>
          </a:p>
          <a:p>
            <a:endParaRPr lang="cs-CZ" sz="2000" b="1" u="sng" dirty="0">
              <a:latin typeface="Garamond" pitchFamily="18" charset="0"/>
            </a:endParaRPr>
          </a:p>
          <a:p>
            <a:r>
              <a:rPr lang="cs-CZ" sz="2000" dirty="0" err="1" smtClean="0">
                <a:latin typeface="Garamond" pitchFamily="18" charset="0"/>
              </a:rPr>
              <a:t>You</a:t>
            </a:r>
            <a:r>
              <a:rPr lang="cs-CZ" sz="2000" dirty="0" smtClean="0">
                <a:latin typeface="Garamond" pitchFamily="18" charset="0"/>
              </a:rPr>
              <a:t> </a:t>
            </a:r>
            <a:r>
              <a:rPr lang="cs-CZ" sz="2000" b="1" dirty="0" smtClean="0">
                <a:solidFill>
                  <a:schemeClr val="accent4">
                    <a:lumMod val="50000"/>
                  </a:schemeClr>
                </a:solidFill>
                <a:latin typeface="Garamond" pitchFamily="18" charset="0"/>
              </a:rPr>
              <a:t>SHOULD </a:t>
            </a:r>
            <a:r>
              <a:rPr lang="cs-CZ" sz="2000" dirty="0" err="1" smtClean="0">
                <a:latin typeface="Garamond" pitchFamily="18" charset="0"/>
              </a:rPr>
              <a:t>stay</a:t>
            </a:r>
            <a:r>
              <a:rPr lang="cs-CZ" sz="2000" dirty="0" smtClean="0">
                <a:latin typeface="Garamond" pitchFamily="18" charset="0"/>
              </a:rPr>
              <a:t> </a:t>
            </a:r>
            <a:r>
              <a:rPr lang="cs-CZ" sz="2000" dirty="0" err="1" smtClean="0">
                <a:latin typeface="Garamond" pitchFamily="18" charset="0"/>
              </a:rPr>
              <a:t>here</a:t>
            </a:r>
            <a:r>
              <a:rPr lang="cs-CZ" sz="2000" dirty="0" smtClean="0">
                <a:latin typeface="Garamond" pitchFamily="18" charset="0"/>
              </a:rPr>
              <a:t>. </a:t>
            </a:r>
          </a:p>
          <a:p>
            <a:r>
              <a:rPr lang="cs-CZ" sz="2000" i="1" dirty="0" smtClean="0">
                <a:latin typeface="Garamond" pitchFamily="18" charset="0"/>
              </a:rPr>
              <a:t>(</a:t>
            </a:r>
            <a:r>
              <a:rPr lang="cs-CZ" sz="2000" b="1" i="1" dirty="0" smtClean="0">
                <a:latin typeface="Garamond" pitchFamily="18" charset="0"/>
              </a:rPr>
              <a:t>Měl bys </a:t>
            </a:r>
            <a:r>
              <a:rPr lang="cs-CZ" sz="2000" i="1" dirty="0" smtClean="0">
                <a:latin typeface="Garamond" pitchFamily="18" charset="0"/>
              </a:rPr>
              <a:t>tady zůstat.)</a:t>
            </a:r>
          </a:p>
          <a:p>
            <a:endParaRPr lang="cs-CZ" sz="2000" i="1" dirty="0" smtClean="0">
              <a:latin typeface="Garamond" pitchFamily="18" charset="0"/>
            </a:endParaRPr>
          </a:p>
          <a:p>
            <a:endParaRPr lang="cs-CZ" sz="2000" i="1" dirty="0" smtClean="0">
              <a:latin typeface="Garamond" pitchFamily="18" charset="0"/>
            </a:endParaRPr>
          </a:p>
          <a:p>
            <a:endParaRPr lang="cs-CZ" sz="2000" i="1" dirty="0">
              <a:latin typeface="Garamond" pitchFamily="18" charset="0"/>
            </a:endParaRPr>
          </a:p>
          <a:p>
            <a:r>
              <a:rPr lang="cs-CZ" sz="2000" dirty="0" err="1" smtClean="0">
                <a:latin typeface="Garamond" pitchFamily="18" charset="0"/>
              </a:rPr>
              <a:t>You</a:t>
            </a:r>
            <a:r>
              <a:rPr lang="cs-CZ" sz="2000" dirty="0" smtClean="0">
                <a:latin typeface="Garamond" pitchFamily="18" charset="0"/>
              </a:rPr>
              <a:t> </a:t>
            </a:r>
            <a:r>
              <a:rPr lang="cs-CZ" sz="2000" b="1" dirty="0" smtClean="0">
                <a:solidFill>
                  <a:schemeClr val="accent4">
                    <a:lumMod val="50000"/>
                  </a:schemeClr>
                </a:solidFill>
                <a:latin typeface="Garamond" pitchFamily="18" charset="0"/>
              </a:rPr>
              <a:t>SHOULDN´T </a:t>
            </a:r>
            <a:r>
              <a:rPr lang="cs-CZ" sz="2000" dirty="0" err="1" smtClean="0">
                <a:latin typeface="Garamond" pitchFamily="18" charset="0"/>
              </a:rPr>
              <a:t>sing</a:t>
            </a:r>
            <a:r>
              <a:rPr lang="cs-CZ" sz="2000" dirty="0" smtClean="0">
                <a:latin typeface="Garamond" pitchFamily="18" charset="0"/>
              </a:rPr>
              <a:t> so </a:t>
            </a:r>
            <a:r>
              <a:rPr lang="cs-CZ" sz="2000" dirty="0" err="1" smtClean="0">
                <a:latin typeface="Garamond" pitchFamily="18" charset="0"/>
              </a:rPr>
              <a:t>loudly</a:t>
            </a:r>
            <a:r>
              <a:rPr lang="cs-CZ" sz="2000" dirty="0" smtClean="0">
                <a:latin typeface="Garamond" pitchFamily="18" charset="0"/>
              </a:rPr>
              <a:t>.</a:t>
            </a:r>
          </a:p>
          <a:p>
            <a:r>
              <a:rPr lang="cs-CZ" sz="2000" i="1" dirty="0" smtClean="0">
                <a:latin typeface="Garamond" pitchFamily="18" charset="0"/>
              </a:rPr>
              <a:t>(</a:t>
            </a:r>
            <a:r>
              <a:rPr lang="cs-CZ" sz="2000" b="1" i="1" dirty="0" smtClean="0">
                <a:latin typeface="Garamond" pitchFamily="18" charset="0"/>
              </a:rPr>
              <a:t>Neměla bys</a:t>
            </a:r>
            <a:r>
              <a:rPr lang="cs-CZ" sz="2000" i="1" dirty="0" smtClean="0">
                <a:latin typeface="Garamond" pitchFamily="18" charset="0"/>
              </a:rPr>
              <a:t> zpívat tak hlasitě.)</a:t>
            </a:r>
          </a:p>
          <a:p>
            <a:endParaRPr lang="cs-CZ" sz="2000" i="1" dirty="0" smtClean="0">
              <a:latin typeface="Garamond" pitchFamily="18" charset="0"/>
            </a:endParaRPr>
          </a:p>
          <a:p>
            <a:endParaRPr lang="cs-CZ" sz="2000" i="1" dirty="0">
              <a:latin typeface="Garamond" pitchFamily="18" charset="0"/>
            </a:endParaRPr>
          </a:p>
          <a:p>
            <a:endParaRPr lang="cs-CZ" sz="2000" dirty="0">
              <a:latin typeface="Garamond" pitchFamily="18" charset="0"/>
            </a:endParaRPr>
          </a:p>
        </p:txBody>
      </p:sp>
      <p:pic>
        <p:nvPicPr>
          <p:cNvPr id="3082" name="Picture 10"/>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82570" y="2577547"/>
            <a:ext cx="2304256" cy="230425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27659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wipe(up)">
                                      <p:cBhvr>
                                        <p:cTn id="7" dur="500"/>
                                        <p:tgtEl>
                                          <p:spTgt spid="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9">
                                            <p:txEl>
                                              <p:pRg st="3" end="3"/>
                                            </p:txEl>
                                          </p:spTgt>
                                        </p:tgtEl>
                                        <p:attrNameLst>
                                          <p:attrName>style.visibility</p:attrName>
                                        </p:attrNameLst>
                                      </p:cBhvr>
                                      <p:to>
                                        <p:strVal val="visible"/>
                                      </p:to>
                                    </p:set>
                                    <p:animEffect transition="in" filter="wipe(up)">
                                      <p:cBhvr>
                                        <p:cTn id="12" dur="500"/>
                                        <p:tgtEl>
                                          <p:spTgt spid="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9">
                                            <p:txEl>
                                              <p:pRg st="7" end="7"/>
                                            </p:txEl>
                                          </p:spTgt>
                                        </p:tgtEl>
                                        <p:attrNameLst>
                                          <p:attrName>style.visibility</p:attrName>
                                        </p:attrNameLst>
                                      </p:cBhvr>
                                      <p:to>
                                        <p:strVal val="visible"/>
                                      </p:to>
                                    </p:set>
                                    <p:animEffect transition="in" filter="wipe(up)">
                                      <p:cBhvr>
                                        <p:cTn id="17" dur="500"/>
                                        <p:tgtEl>
                                          <p:spTgt spid="9">
                                            <p:txEl>
                                              <p:pRg st="7" end="7"/>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082"/>
                                        </p:tgtEl>
                                        <p:attrNameLst>
                                          <p:attrName>style.visibility</p:attrName>
                                        </p:attrNameLst>
                                      </p:cBhvr>
                                      <p:to>
                                        <p:strVal val="visible"/>
                                      </p:to>
                                    </p:set>
                                    <p:animEffect transition="in" filter="randombar(horizontal)">
                                      <p:cBhvr>
                                        <p:cTn id="20" dur="500"/>
                                        <p:tgtEl>
                                          <p:spTgt spid="3082"/>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grpId="0" nodeType="clickEffect">
                                  <p:stCondLst>
                                    <p:cond delay="0"/>
                                  </p:stCondLst>
                                  <p:childTnLst>
                                    <p:set>
                                      <p:cBhvr>
                                        <p:cTn id="24" dur="1" fill="hold">
                                          <p:stCondLst>
                                            <p:cond delay="0"/>
                                          </p:stCondLst>
                                        </p:cTn>
                                        <p:tgtEl>
                                          <p:spTgt spid="9">
                                            <p:txEl>
                                              <p:pRg st="8" end="8"/>
                                            </p:txEl>
                                          </p:spTgt>
                                        </p:tgtEl>
                                        <p:attrNameLst>
                                          <p:attrName>style.visibility</p:attrName>
                                        </p:attrNameLst>
                                      </p:cBhvr>
                                      <p:to>
                                        <p:strVal val="visible"/>
                                      </p:to>
                                    </p:set>
                                    <p:animEffect transition="in" filter="wipe(up)">
                                      <p:cBhvr>
                                        <p:cTn id="25" dur="500"/>
                                        <p:tgtEl>
                                          <p:spTgt spid="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normAutofit/>
          </a:bodyPr>
          <a:lstStyle/>
          <a:p>
            <a:pPr algn="l"/>
            <a:r>
              <a:rPr lang="cs-CZ" sz="3000" b="1" dirty="0" err="1" smtClean="0">
                <a:latin typeface="Garamond" pitchFamily="18" charset="0"/>
              </a:rPr>
              <a:t>Translate</a:t>
            </a:r>
            <a:r>
              <a:rPr lang="cs-CZ" sz="3000" b="1" dirty="0" smtClean="0">
                <a:latin typeface="Garamond" pitchFamily="18" charset="0"/>
              </a:rPr>
              <a:t> these </a:t>
            </a:r>
            <a:r>
              <a:rPr lang="cs-CZ" sz="3000" b="1" dirty="0" err="1" smtClean="0">
                <a:latin typeface="Garamond" pitchFamily="18" charset="0"/>
              </a:rPr>
              <a:t>sentences</a:t>
            </a:r>
            <a:r>
              <a:rPr lang="cs-CZ" sz="3000" b="1" dirty="0" smtClean="0">
                <a:latin typeface="Garamond" pitchFamily="18" charset="0"/>
              </a:rPr>
              <a:t>.</a:t>
            </a:r>
            <a:endParaRPr lang="cs-CZ" sz="3000" i="1" dirty="0">
              <a:latin typeface="Garamond" pitchFamily="18" charset="0"/>
            </a:endParaRPr>
          </a:p>
        </p:txBody>
      </p:sp>
      <p:sp>
        <p:nvSpPr>
          <p:cNvPr id="9" name="Obdélník 8"/>
          <p:cNvSpPr/>
          <p:nvPr/>
        </p:nvSpPr>
        <p:spPr>
          <a:xfrm>
            <a:off x="539552" y="1180368"/>
            <a:ext cx="7992888" cy="5170646"/>
          </a:xfrm>
          <a:prstGeom prst="rect">
            <a:avLst/>
          </a:prstGeom>
        </p:spPr>
        <p:txBody>
          <a:bodyPr wrap="square">
            <a:spAutoFit/>
          </a:bodyPr>
          <a:lstStyle/>
          <a:p>
            <a:r>
              <a:rPr lang="cs-CZ" sz="3000" dirty="0" smtClean="0">
                <a:latin typeface="Garamond" pitchFamily="18" charset="0"/>
              </a:rPr>
              <a:t>Měla bych se vrátit?</a:t>
            </a:r>
          </a:p>
          <a:p>
            <a:r>
              <a:rPr lang="cs-CZ" sz="3000" b="1" i="1" dirty="0" smtClean="0">
                <a:latin typeface="Garamond" pitchFamily="18" charset="0"/>
              </a:rPr>
              <a:t>		</a:t>
            </a:r>
            <a:r>
              <a:rPr lang="cs-CZ" sz="3000" b="1" i="1" dirty="0" err="1" smtClean="0">
                <a:latin typeface="Garamond" pitchFamily="18" charset="0"/>
              </a:rPr>
              <a:t>Should</a:t>
            </a:r>
            <a:r>
              <a:rPr lang="cs-CZ" sz="3000" b="1" i="1" dirty="0" smtClean="0">
                <a:latin typeface="Garamond" pitchFamily="18" charset="0"/>
              </a:rPr>
              <a:t> I </a:t>
            </a:r>
            <a:r>
              <a:rPr lang="cs-CZ" sz="3000" b="1" i="1" dirty="0" err="1" smtClean="0">
                <a:latin typeface="Garamond" pitchFamily="18" charset="0"/>
              </a:rPr>
              <a:t>come</a:t>
            </a:r>
            <a:r>
              <a:rPr lang="cs-CZ" sz="3000" b="1" i="1" dirty="0" smtClean="0">
                <a:latin typeface="Garamond" pitchFamily="18" charset="0"/>
              </a:rPr>
              <a:t> </a:t>
            </a:r>
            <a:r>
              <a:rPr lang="cs-CZ" sz="3000" b="1" i="1" dirty="0" err="1" smtClean="0">
                <a:latin typeface="Garamond" pitchFamily="18" charset="0"/>
              </a:rPr>
              <a:t>back</a:t>
            </a:r>
            <a:r>
              <a:rPr lang="cs-CZ" sz="3000" b="1" i="1" dirty="0" smtClean="0">
                <a:latin typeface="Garamond" pitchFamily="18" charset="0"/>
              </a:rPr>
              <a:t>?</a:t>
            </a:r>
          </a:p>
          <a:p>
            <a:endParaRPr lang="cs-CZ" sz="3000" i="1" dirty="0">
              <a:latin typeface="Garamond" pitchFamily="18" charset="0"/>
            </a:endParaRPr>
          </a:p>
          <a:p>
            <a:r>
              <a:rPr lang="cs-CZ" sz="3000" dirty="0" smtClean="0">
                <a:latin typeface="Garamond" pitchFamily="18" charset="0"/>
              </a:rPr>
              <a:t>Nesmíš si číst v hodině!</a:t>
            </a:r>
          </a:p>
          <a:p>
            <a:r>
              <a:rPr lang="cs-CZ" sz="3000" b="1" i="1" dirty="0" smtClean="0">
                <a:latin typeface="Garamond" pitchFamily="18" charset="0"/>
              </a:rPr>
              <a:t>		</a:t>
            </a:r>
            <a:r>
              <a:rPr lang="cs-CZ" sz="3000" b="1" i="1" dirty="0" err="1" smtClean="0">
                <a:latin typeface="Garamond" pitchFamily="18" charset="0"/>
              </a:rPr>
              <a:t>You</a:t>
            </a:r>
            <a:r>
              <a:rPr lang="cs-CZ" sz="3000" b="1" i="1" dirty="0" smtClean="0">
                <a:latin typeface="Garamond" pitchFamily="18" charset="0"/>
              </a:rPr>
              <a:t> </a:t>
            </a:r>
            <a:r>
              <a:rPr lang="cs-CZ" sz="3000" b="1" i="1" smtClean="0">
                <a:latin typeface="Garamond" pitchFamily="18" charset="0"/>
              </a:rPr>
              <a:t>mustn´t</a:t>
            </a:r>
            <a:r>
              <a:rPr lang="cs-CZ" sz="3000" b="1" i="1" dirty="0" smtClean="0">
                <a:latin typeface="Garamond" pitchFamily="18" charset="0"/>
              </a:rPr>
              <a:t> </a:t>
            </a:r>
            <a:r>
              <a:rPr lang="cs-CZ" sz="3000" b="1" i="1" dirty="0" err="1" smtClean="0">
                <a:latin typeface="Garamond" pitchFamily="18" charset="0"/>
              </a:rPr>
              <a:t>read</a:t>
            </a:r>
            <a:r>
              <a:rPr lang="cs-CZ" sz="3000" b="1" i="1" dirty="0" smtClean="0">
                <a:latin typeface="Garamond" pitchFamily="18" charset="0"/>
              </a:rPr>
              <a:t> in </a:t>
            </a:r>
            <a:r>
              <a:rPr lang="cs-CZ" sz="3000" b="1" i="1" dirty="0" err="1" smtClean="0">
                <a:latin typeface="Garamond" pitchFamily="18" charset="0"/>
              </a:rPr>
              <a:t>the</a:t>
            </a:r>
            <a:r>
              <a:rPr lang="cs-CZ" sz="3000" b="1" i="1" dirty="0" smtClean="0">
                <a:latin typeface="Garamond" pitchFamily="18" charset="0"/>
              </a:rPr>
              <a:t> </a:t>
            </a:r>
            <a:r>
              <a:rPr lang="cs-CZ" sz="3000" b="1" i="1" dirty="0" err="1" smtClean="0">
                <a:latin typeface="Garamond" pitchFamily="18" charset="0"/>
              </a:rPr>
              <a:t>lesson</a:t>
            </a:r>
            <a:r>
              <a:rPr lang="cs-CZ" sz="3000" b="1" i="1" dirty="0" smtClean="0">
                <a:latin typeface="Garamond" pitchFamily="18" charset="0"/>
              </a:rPr>
              <a:t>!</a:t>
            </a:r>
          </a:p>
          <a:p>
            <a:endParaRPr lang="cs-CZ" sz="3000" i="1" dirty="0">
              <a:latin typeface="Garamond" pitchFamily="18" charset="0"/>
            </a:endParaRPr>
          </a:p>
          <a:p>
            <a:r>
              <a:rPr lang="cs-CZ" sz="3000" dirty="0" smtClean="0">
                <a:latin typeface="Garamond" pitchFamily="18" charset="0"/>
              </a:rPr>
              <a:t>Může jít Tom s námi?</a:t>
            </a:r>
          </a:p>
          <a:p>
            <a:r>
              <a:rPr lang="cs-CZ" sz="3000" b="1" i="1" dirty="0" smtClean="0">
                <a:latin typeface="Garamond" pitchFamily="18" charset="0"/>
              </a:rPr>
              <a:t>		</a:t>
            </a:r>
            <a:r>
              <a:rPr lang="cs-CZ" sz="3000" b="1" i="1" dirty="0" err="1" smtClean="0">
                <a:latin typeface="Garamond" pitchFamily="18" charset="0"/>
              </a:rPr>
              <a:t>Can</a:t>
            </a:r>
            <a:r>
              <a:rPr lang="cs-CZ" sz="3000" b="1" i="1" dirty="0" smtClean="0">
                <a:latin typeface="Garamond" pitchFamily="18" charset="0"/>
              </a:rPr>
              <a:t> Tom go </a:t>
            </a:r>
            <a:r>
              <a:rPr lang="cs-CZ" sz="3000" b="1" i="1" dirty="0" err="1" smtClean="0">
                <a:latin typeface="Garamond" pitchFamily="18" charset="0"/>
              </a:rPr>
              <a:t>with</a:t>
            </a:r>
            <a:r>
              <a:rPr lang="cs-CZ" sz="3000" b="1" i="1" dirty="0" smtClean="0">
                <a:latin typeface="Garamond" pitchFamily="18" charset="0"/>
              </a:rPr>
              <a:t> </a:t>
            </a:r>
            <a:r>
              <a:rPr lang="cs-CZ" sz="3000" b="1" i="1" dirty="0" err="1" smtClean="0">
                <a:latin typeface="Garamond" pitchFamily="18" charset="0"/>
              </a:rPr>
              <a:t>us</a:t>
            </a:r>
            <a:r>
              <a:rPr lang="cs-CZ" sz="3000" b="1" i="1" dirty="0" smtClean="0">
                <a:latin typeface="Garamond" pitchFamily="18" charset="0"/>
              </a:rPr>
              <a:t>?</a:t>
            </a:r>
          </a:p>
          <a:p>
            <a:endParaRPr lang="cs-CZ" sz="3000" i="1" dirty="0">
              <a:latin typeface="Garamond" pitchFamily="18" charset="0"/>
            </a:endParaRPr>
          </a:p>
          <a:p>
            <a:r>
              <a:rPr lang="cs-CZ" sz="3000" dirty="0" smtClean="0">
                <a:latin typeface="Garamond" pitchFamily="18" charset="0"/>
              </a:rPr>
              <a:t>Neumím to napsat.</a:t>
            </a:r>
          </a:p>
          <a:p>
            <a:r>
              <a:rPr lang="cs-CZ" sz="3000" b="1" i="1" dirty="0" smtClean="0">
                <a:latin typeface="Garamond" pitchFamily="18" charset="0"/>
              </a:rPr>
              <a:t>		I </a:t>
            </a:r>
            <a:r>
              <a:rPr lang="cs-CZ" sz="3000" b="1" i="1" dirty="0" err="1" smtClean="0">
                <a:latin typeface="Garamond" pitchFamily="18" charset="0"/>
              </a:rPr>
              <a:t>can´t</a:t>
            </a:r>
            <a:r>
              <a:rPr lang="cs-CZ" sz="3000" b="1" i="1" dirty="0" smtClean="0">
                <a:latin typeface="Garamond" pitchFamily="18" charset="0"/>
              </a:rPr>
              <a:t> </a:t>
            </a:r>
            <a:r>
              <a:rPr lang="cs-CZ" sz="3000" b="1" i="1" dirty="0" err="1" smtClean="0">
                <a:latin typeface="Garamond" pitchFamily="18" charset="0"/>
              </a:rPr>
              <a:t>write</a:t>
            </a:r>
            <a:r>
              <a:rPr lang="cs-CZ" sz="3000" b="1" i="1" dirty="0" smtClean="0">
                <a:latin typeface="Garamond" pitchFamily="18" charset="0"/>
              </a:rPr>
              <a:t> </a:t>
            </a:r>
            <a:r>
              <a:rPr lang="cs-CZ" sz="3000" b="1" i="1" dirty="0" err="1" smtClean="0">
                <a:latin typeface="Garamond" pitchFamily="18" charset="0"/>
              </a:rPr>
              <a:t>it</a:t>
            </a:r>
            <a:r>
              <a:rPr lang="cs-CZ" sz="3000" b="1" i="1" dirty="0" smtClean="0">
                <a:latin typeface="Garamond" pitchFamily="18" charset="0"/>
              </a:rPr>
              <a:t>.</a:t>
            </a:r>
          </a:p>
        </p:txBody>
      </p:sp>
    </p:spTree>
    <p:extLst>
      <p:ext uri="{BB962C8B-B14F-4D97-AF65-F5344CB8AC3E}">
        <p14:creationId xmlns:p14="http://schemas.microsoft.com/office/powerpoint/2010/main" val="38363119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 calcmode="lin" valueType="num">
                                      <p:cBhvr additive="base">
                                        <p:cTn id="7"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4" end="4"/>
                                            </p:txEl>
                                          </p:spTgt>
                                        </p:tgtEl>
                                        <p:attrNameLst>
                                          <p:attrName>style.visibility</p:attrName>
                                        </p:attrNameLst>
                                      </p:cBhvr>
                                      <p:to>
                                        <p:strVal val="visible"/>
                                      </p:to>
                                    </p:set>
                                    <p:anim calcmode="lin" valueType="num">
                                      <p:cBhvr additive="base">
                                        <p:cTn id="13"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7" end="7"/>
                                            </p:txEl>
                                          </p:spTgt>
                                        </p:tgtEl>
                                        <p:attrNameLst>
                                          <p:attrName>style.visibility</p:attrName>
                                        </p:attrNameLst>
                                      </p:cBhvr>
                                      <p:to>
                                        <p:strVal val="visible"/>
                                      </p:to>
                                    </p:set>
                                    <p:anim calcmode="lin" valueType="num">
                                      <p:cBhvr additive="base">
                                        <p:cTn id="19"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10" end="10"/>
                                            </p:txEl>
                                          </p:spTgt>
                                        </p:tgtEl>
                                        <p:attrNameLst>
                                          <p:attrName>style.visibility</p:attrName>
                                        </p:attrNameLst>
                                      </p:cBhvr>
                                      <p:to>
                                        <p:strVal val="visible"/>
                                      </p:to>
                                    </p:set>
                                    <p:anim calcmode="lin" valueType="num">
                                      <p:cBhvr additive="base">
                                        <p:cTn id="25" dur="500" fill="hold"/>
                                        <p:tgtEl>
                                          <p:spTgt spid="9">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708920"/>
            <a:ext cx="8229600" cy="1143000"/>
          </a:xfrm>
        </p:spPr>
        <p:txBody>
          <a:bodyPr>
            <a:normAutofit/>
          </a:bodyPr>
          <a:lstStyle/>
          <a:p>
            <a:r>
              <a:rPr lang="cs-CZ" sz="6000" b="1" dirty="0" err="1" smtClean="0">
                <a:latin typeface="Garamond" pitchFamily="18" charset="0"/>
              </a:rPr>
              <a:t>Good</a:t>
            </a:r>
            <a:r>
              <a:rPr lang="cs-CZ" sz="6000" b="1" dirty="0" smtClean="0">
                <a:latin typeface="Garamond" pitchFamily="18" charset="0"/>
              </a:rPr>
              <a:t> </a:t>
            </a:r>
            <a:r>
              <a:rPr lang="cs-CZ" sz="6000" b="1" dirty="0" err="1" smtClean="0">
                <a:latin typeface="Garamond" pitchFamily="18" charset="0"/>
              </a:rPr>
              <a:t>bye</a:t>
            </a:r>
            <a:r>
              <a:rPr lang="cs-CZ" sz="6000" b="1" dirty="0" smtClean="0">
                <a:latin typeface="Garamond" pitchFamily="18" charset="0"/>
              </a:rPr>
              <a:t>!</a:t>
            </a:r>
            <a:endParaRPr lang="cs-CZ" sz="6000" b="1" dirty="0">
              <a:latin typeface="Garamond" pitchFamily="18" charset="0"/>
            </a:endParaRPr>
          </a:p>
        </p:txBody>
      </p:sp>
      <p:sp>
        <p:nvSpPr>
          <p:cNvPr id="5" name="Obdélník 4"/>
          <p:cNvSpPr/>
          <p:nvPr/>
        </p:nvSpPr>
        <p:spPr>
          <a:xfrm>
            <a:off x="539552" y="404664"/>
            <a:ext cx="4106317" cy="1200329"/>
          </a:xfrm>
          <a:prstGeom prst="rect">
            <a:avLst/>
          </a:prstGeom>
        </p:spPr>
        <p:txBody>
          <a:bodyPr wrap="none">
            <a:spAutoFit/>
          </a:bodyPr>
          <a:lstStyle/>
          <a:p>
            <a:r>
              <a:rPr lang="cs-CZ" i="1" u="sng" dirty="0" smtClean="0"/>
              <a:t>Použité odkazy:</a:t>
            </a:r>
          </a:p>
          <a:p>
            <a:endParaRPr lang="cs-CZ" i="1" dirty="0"/>
          </a:p>
          <a:p>
            <a:r>
              <a:rPr lang="cs-CZ" i="1" dirty="0" smtClean="0"/>
              <a:t>http://office.microsoft.com/cs-cz/images</a:t>
            </a:r>
          </a:p>
          <a:p>
            <a:r>
              <a:rPr lang="cs-CZ" i="1" dirty="0" smtClean="0"/>
              <a:t>http://office.microsoft.com/en-us/images</a:t>
            </a:r>
            <a:endParaRPr lang="cs-CZ" i="1" dirty="0"/>
          </a:p>
        </p:txBody>
      </p:sp>
    </p:spTree>
    <p:extLst>
      <p:ext uri="{BB962C8B-B14F-4D97-AF65-F5344CB8AC3E}">
        <p14:creationId xmlns:p14="http://schemas.microsoft.com/office/powerpoint/2010/main" val="20481727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331</TotalTime>
  <Words>413</Words>
  <Application>Microsoft Office PowerPoint</Application>
  <PresentationFormat>Předvádění na obrazovce (4:3)</PresentationFormat>
  <Paragraphs>147</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Prezentace aplikace PowerPoint</vt:lpstr>
      <vt:lpstr>MODAL VERBS I. (Způsobová slovesa I.)</vt:lpstr>
      <vt:lpstr>Prezentace aplikace PowerPoint</vt:lpstr>
      <vt:lpstr>Prezentace aplikace PowerPoint</vt:lpstr>
      <vt:lpstr>Prezentace aplikace PowerPoint</vt:lpstr>
      <vt:lpstr>CAN (umět, moci, smět) = be able to (opisný tvar)</vt:lpstr>
      <vt:lpstr>CAN (umět, moci, smět) = be able to (opisný tvar)</vt:lpstr>
      <vt:lpstr>CAN (umět, moci, smět) = be able to (opisný tvar)</vt:lpstr>
      <vt:lpstr>MUST = muset (příkaz,  důrazná rada)</vt:lpstr>
      <vt:lpstr>MUST = muset (příkaz, důrazná rada)</vt:lpstr>
      <vt:lpstr>SHOULD = povinnost (měl bych, neměl bych)</vt:lpstr>
      <vt:lpstr>Translate these sentences.</vt:lpstr>
      <vt:lpstr>Good bye!</vt:lpstr>
    </vt:vector>
  </TitlesOfParts>
  <Company>Andy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Andy</dc:creator>
  <cp:lastModifiedBy>Andy</cp:lastModifiedBy>
  <cp:revision>27</cp:revision>
  <dcterms:created xsi:type="dcterms:W3CDTF">2012-05-05T13:59:28Z</dcterms:created>
  <dcterms:modified xsi:type="dcterms:W3CDTF">2012-05-21T18:27:56Z</dcterms:modified>
</cp:coreProperties>
</file>