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61" r:id="rId6"/>
    <p:sldId id="262" r:id="rId7"/>
    <p:sldId id="259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17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194" y="-8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07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55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8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367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13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523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11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764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57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1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39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rgbClr val="FF3399"/>
            </a:gs>
            <a:gs pos="92000">
              <a:srgbClr val="FFB31A"/>
            </a:gs>
            <a:gs pos="42000">
              <a:schemeClr val="accent6">
                <a:lumMod val="40000"/>
                <a:lumOff val="60000"/>
              </a:schemeClr>
            </a:gs>
            <a:gs pos="95000">
              <a:srgbClr val="FFFF00"/>
            </a:gs>
            <a:gs pos="100000">
              <a:srgbClr val="01A78F"/>
            </a:gs>
            <a:gs pos="100000">
              <a:srgbClr val="3366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BA1C5-E170-4B21-9865-0B0C85006008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D3DD1-4A05-47C6-A627-02A573E419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275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25" y="404813"/>
            <a:ext cx="566737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369589"/>
              </p:ext>
            </p:extLst>
          </p:nvPr>
        </p:nvGraphicFramePr>
        <p:xfrm>
          <a:off x="1720850" y="3128963"/>
          <a:ext cx="5697538" cy="327660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384612"/>
                <a:gridCol w="4312926"/>
              </a:tblGrid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jazyky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Anglický jazyk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Gramatika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39624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Způsobová slovesa II. (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Modal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verbs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II.)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Lenka Voldánová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Vytvořeno </a:t>
                      </a: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Prosinec 2011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85344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popis,</a:t>
                      </a:r>
                      <a:endParaRPr lang="cs-CZ" sz="1200" kern="5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(anotace):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</a:t>
                      </a: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 rozšíří znalosti o</a:t>
                      </a:r>
                      <a:r>
                        <a:rPr lang="cs-CZ" sz="1400" kern="5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způsobových slovesech </a:t>
                      </a:r>
                      <a:br>
                        <a:rPr lang="cs-CZ" sz="1400" kern="5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kern="5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 v překladovém cvičení procvičí jejich použití v  praktickém jazyce.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2195736" y="23488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ZPŮSOBOVÁ SLOVESA II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Modal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verbs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II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968232" y="1722564"/>
            <a:ext cx="3059832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VY_22_INOVACE_61.AJ.8</a:t>
            </a:r>
          </a:p>
        </p:txBody>
      </p:sp>
    </p:spTree>
    <p:extLst>
      <p:ext uri="{BB962C8B-B14F-4D97-AF65-F5344CB8AC3E}">
        <p14:creationId xmlns:p14="http://schemas.microsoft.com/office/powerpoint/2010/main" val="303572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000" b="1" dirty="0" smtClean="0">
                <a:latin typeface="Garamond" pitchFamily="18" charset="0"/>
              </a:rPr>
              <a:t>MODAL VERBS II.</a:t>
            </a:r>
            <a:r>
              <a:rPr lang="cs-CZ" sz="5000" dirty="0" smtClean="0">
                <a:latin typeface="Garamond" pitchFamily="18" charset="0"/>
              </a:rPr>
              <a:t/>
            </a:r>
            <a:br>
              <a:rPr lang="cs-CZ" sz="5000" dirty="0" smtClean="0">
                <a:latin typeface="Garamond" pitchFamily="18" charset="0"/>
              </a:rPr>
            </a:br>
            <a:r>
              <a:rPr lang="cs-CZ" sz="5000" dirty="0" smtClean="0">
                <a:latin typeface="Garamond" pitchFamily="18" charset="0"/>
              </a:rPr>
              <a:t>(Způsobová slovesa II.)</a:t>
            </a:r>
            <a:endParaRPr lang="cs-CZ" sz="5000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8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0420" y="0"/>
            <a:ext cx="8229600" cy="922114"/>
          </a:xfrm>
        </p:spPr>
        <p:txBody>
          <a:bodyPr>
            <a:normAutofit/>
          </a:bodyPr>
          <a:lstStyle/>
          <a:p>
            <a:r>
              <a:rPr lang="cs-CZ" sz="3500" b="1" dirty="0" smtClean="0">
                <a:latin typeface="Garamond" pitchFamily="18" charset="0"/>
              </a:rPr>
              <a:t>MUST nebo HAVE TO</a:t>
            </a:r>
            <a:endParaRPr lang="cs-CZ" sz="3500" b="1" dirty="0">
              <a:latin typeface="Garamond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82069" y="893701"/>
            <a:ext cx="8229600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500" dirty="0" smtClean="0">
                <a:latin typeface="Garamond" pitchFamily="18" charset="0"/>
              </a:rPr>
              <a:t>V předešlých hodinách jsme se dozvěděli, že sloveso </a:t>
            </a:r>
            <a:r>
              <a:rPr lang="cs-CZ" sz="2500" b="1" dirty="0" smtClean="0">
                <a:latin typeface="Garamond" pitchFamily="18" charset="0"/>
              </a:rPr>
              <a:t>MUSET</a:t>
            </a:r>
            <a:r>
              <a:rPr lang="cs-CZ" sz="2500" dirty="0" smtClean="0">
                <a:latin typeface="Garamond" pitchFamily="18" charset="0"/>
              </a:rPr>
              <a:t> překládáme způsobovým slovesem </a:t>
            </a:r>
            <a:r>
              <a:rPr lang="cs-CZ" sz="2500" b="1" dirty="0" smtClean="0">
                <a:latin typeface="Garamond" pitchFamily="18" charset="0"/>
              </a:rPr>
              <a:t>MUST</a:t>
            </a:r>
            <a:r>
              <a:rPr lang="cs-CZ" sz="2500" dirty="0" smtClean="0">
                <a:latin typeface="Garamond" pitchFamily="18" charset="0"/>
              </a:rPr>
              <a:t>. Angličtina má však ještě jeden způsob, jak  přeložit toto sloveso, a to vazbou </a:t>
            </a:r>
            <a:r>
              <a:rPr lang="cs-CZ" sz="2500" b="1" dirty="0" smtClean="0">
                <a:latin typeface="Garamond" pitchFamily="18" charset="0"/>
              </a:rPr>
              <a:t>HAVE TO</a:t>
            </a:r>
            <a:r>
              <a:rPr lang="cs-CZ" sz="2500" dirty="0" smtClean="0">
                <a:latin typeface="Garamond" pitchFamily="18" charset="0"/>
              </a:rPr>
              <a:t>. </a:t>
            </a:r>
            <a:endParaRPr lang="cs-CZ" sz="3500" b="1" dirty="0">
              <a:latin typeface="Garamond" pitchFamily="18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588074" y="1815815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100" dirty="0" smtClean="0">
                <a:latin typeface="Garamond" pitchFamily="18" charset="0"/>
              </a:rPr>
              <a:t>Mezi nimi je drobný významový rozdíl:</a:t>
            </a:r>
            <a:endParaRPr lang="cs-CZ" sz="2100" b="1" dirty="0">
              <a:latin typeface="Garamond" pitchFamily="18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0420" y="2420888"/>
            <a:ext cx="8229600" cy="92211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AutoNum type="alphaLcParenR"/>
            </a:pPr>
            <a:r>
              <a:rPr lang="cs-CZ" sz="2500" b="1" dirty="0" smtClean="0">
                <a:latin typeface="Garamond" pitchFamily="18" charset="0"/>
              </a:rPr>
              <a:t>MUST</a:t>
            </a:r>
            <a:r>
              <a:rPr lang="cs-CZ" sz="2500" dirty="0" smtClean="0">
                <a:latin typeface="Garamond" pitchFamily="18" charset="0"/>
              </a:rPr>
              <a:t> – někdo něco </a:t>
            </a:r>
            <a:r>
              <a:rPr lang="cs-CZ" sz="2500" u="sng" dirty="0" smtClean="0">
                <a:latin typeface="Garamond" pitchFamily="18" charset="0"/>
              </a:rPr>
              <a:t>přikazuje</a:t>
            </a:r>
            <a:r>
              <a:rPr lang="cs-CZ" sz="2500" i="1" dirty="0" smtClean="0">
                <a:latin typeface="Garamond" pitchFamily="18" charset="0"/>
              </a:rPr>
              <a:t> (například i člověk sám sobě)</a:t>
            </a:r>
          </a:p>
          <a:p>
            <a:pPr marL="514350" indent="-514350" algn="l">
              <a:buAutoNum type="alphaLcParenR"/>
            </a:pPr>
            <a:r>
              <a:rPr lang="cs-CZ" sz="2500" b="1" dirty="0" smtClean="0">
                <a:latin typeface="Garamond" pitchFamily="18" charset="0"/>
              </a:rPr>
              <a:t>HAVE TO </a:t>
            </a:r>
            <a:r>
              <a:rPr lang="cs-CZ" sz="2500" dirty="0" smtClean="0">
                <a:latin typeface="Garamond" pitchFamily="18" charset="0"/>
              </a:rPr>
              <a:t>– jde o povinnost, která vychází z </a:t>
            </a:r>
            <a:r>
              <a:rPr lang="cs-CZ" sz="2500" u="sng" dirty="0" smtClean="0">
                <a:latin typeface="Garamond" pitchFamily="18" charset="0"/>
              </a:rPr>
              <a:t>okolností</a:t>
            </a:r>
            <a:endParaRPr lang="cs-CZ" sz="3500" u="sng" dirty="0">
              <a:latin typeface="Garamond" pitchFamily="18" charset="0"/>
            </a:endParaRPr>
          </a:p>
        </p:txBody>
      </p:sp>
      <p:sp>
        <p:nvSpPr>
          <p:cNvPr id="3" name="Obláček 2"/>
          <p:cNvSpPr/>
          <p:nvPr/>
        </p:nvSpPr>
        <p:spPr>
          <a:xfrm>
            <a:off x="12188" y="3501008"/>
            <a:ext cx="3812379" cy="1872208"/>
          </a:xfrm>
          <a:prstGeom prst="cloudCallout">
            <a:avLst>
              <a:gd name="adj1" fmla="val -29448"/>
              <a:gd name="adj2" fmla="val 77502"/>
            </a:avLst>
          </a:prstGeom>
          <a:gradFill>
            <a:gsLst>
              <a:gs pos="51000">
                <a:srgbClr val="FFFF00"/>
              </a:gs>
              <a:gs pos="89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  <a:ln w="28575">
            <a:solidFill>
              <a:srgbClr val="6F17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You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MUST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get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up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at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five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! (</a:t>
            </a:r>
            <a:r>
              <a:rPr lang="cs-CZ" sz="2100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Musíš vstávat v pět!</a:t>
            </a:r>
            <a:r>
              <a:rPr lang="cs-CZ" sz="21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) – mluvčí to přikazuje.</a:t>
            </a:r>
            <a:endParaRPr lang="cs-CZ" sz="2100" b="1" i="1" dirty="0">
              <a:solidFill>
                <a:schemeClr val="accent2">
                  <a:lumMod val="50000"/>
                </a:schemeClr>
              </a:solidFill>
              <a:latin typeface="Garamond" pitchFamily="18" charset="0"/>
            </a:endParaRPr>
          </a:p>
        </p:txBody>
      </p:sp>
      <p:sp>
        <p:nvSpPr>
          <p:cNvPr id="8" name="Obláček 7"/>
          <p:cNvSpPr/>
          <p:nvPr/>
        </p:nvSpPr>
        <p:spPr>
          <a:xfrm>
            <a:off x="3491880" y="3501008"/>
            <a:ext cx="5476172" cy="2764978"/>
          </a:xfrm>
          <a:prstGeom prst="cloudCallout">
            <a:avLst>
              <a:gd name="adj1" fmla="val -47790"/>
              <a:gd name="adj2" fmla="val 51941"/>
            </a:avLst>
          </a:prstGeom>
          <a:gradFill>
            <a:gsLst>
              <a:gs pos="51000">
                <a:srgbClr val="FFFF00"/>
              </a:gs>
              <a:gs pos="89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  <a:ln w="28575">
            <a:solidFill>
              <a:srgbClr val="6F17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I HAVE TO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get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up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at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five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,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because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the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train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leaves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early! (</a:t>
            </a:r>
            <a:r>
              <a:rPr lang="cs-CZ" sz="2100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Musím vstávat v pět, protože vlak odjíždí brzy.</a:t>
            </a:r>
            <a:r>
              <a:rPr lang="cs-CZ" sz="21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) – povinnost vyplývá z okolností, ne z příkazu.</a:t>
            </a:r>
            <a:endParaRPr lang="cs-CZ" sz="2100" b="1" i="1" dirty="0">
              <a:solidFill>
                <a:schemeClr val="accent2">
                  <a:lumMod val="50000"/>
                </a:schemeClr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38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3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3564" y="-81733"/>
            <a:ext cx="8229600" cy="1143000"/>
          </a:xfrm>
        </p:spPr>
        <p:txBody>
          <a:bodyPr>
            <a:normAutofit/>
          </a:bodyPr>
          <a:lstStyle/>
          <a:p>
            <a:r>
              <a:rPr lang="cs-CZ" sz="3500" b="1" dirty="0" smtClean="0">
                <a:latin typeface="Garamond" pitchFamily="18" charset="0"/>
              </a:rPr>
              <a:t>MUSTN´T / DON´T HAVE TO</a:t>
            </a:r>
            <a:endParaRPr lang="cs-CZ" sz="3500" b="1" dirty="0">
              <a:latin typeface="Garamond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45987" y="10527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>
                <a:latin typeface="Garamond" pitchFamily="18" charset="0"/>
              </a:rPr>
              <a:t>a) Zápor slovesa MUST vytvoříme záporkou NOT a vytvoříme stažený tvar </a:t>
            </a:r>
            <a:r>
              <a:rPr lang="cs-CZ" sz="3000" b="1" dirty="0" smtClean="0">
                <a:latin typeface="Garamond" pitchFamily="18" charset="0"/>
              </a:rPr>
              <a:t>MUSTN´T</a:t>
            </a:r>
            <a:r>
              <a:rPr lang="cs-CZ" sz="3000" dirty="0" smtClean="0">
                <a:latin typeface="Garamond" pitchFamily="18" charset="0"/>
              </a:rPr>
              <a:t>.</a:t>
            </a:r>
            <a:endParaRPr lang="cs-CZ" sz="3000" dirty="0">
              <a:latin typeface="Garamond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45987" y="1916832"/>
            <a:ext cx="594223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>
                <a:latin typeface="Garamond" pitchFamily="18" charset="0"/>
              </a:rPr>
              <a:t>Jeho význam je </a:t>
            </a:r>
            <a:r>
              <a:rPr lang="cs-CZ" sz="3000" b="1" dirty="0" smtClean="0">
                <a:latin typeface="Garamond" pitchFamily="18" charset="0"/>
              </a:rPr>
              <a:t>NESMÍŠ (zákaz).</a:t>
            </a:r>
            <a:endParaRPr lang="cs-CZ" sz="3000" b="1" dirty="0">
              <a:latin typeface="Garamond" pitchFamily="18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3347864" y="3004917"/>
            <a:ext cx="4263155" cy="2226390"/>
          </a:xfrm>
          <a:prstGeom prst="cloudCallout">
            <a:avLst>
              <a:gd name="adj1" fmla="val 50823"/>
              <a:gd name="adj2" fmla="val 73768"/>
            </a:avLst>
          </a:prstGeom>
          <a:gradFill>
            <a:gsLst>
              <a:gs pos="51000">
                <a:srgbClr val="FFFF00"/>
              </a:gs>
              <a:gs pos="89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  <a:ln w="28575">
            <a:solidFill>
              <a:srgbClr val="6F17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You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MUSTN´T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screem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here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! (</a:t>
            </a:r>
            <a:r>
              <a:rPr lang="cs-CZ" sz="2100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Nesmíte tady křičet!</a:t>
            </a:r>
            <a:r>
              <a:rPr lang="cs-CZ" sz="21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) – mluvčí to zakazuje.</a:t>
            </a:r>
            <a:endParaRPr lang="cs-CZ" sz="2100" b="1" i="1" dirty="0">
              <a:solidFill>
                <a:schemeClr val="accent2">
                  <a:lumMod val="50000"/>
                </a:schemeClr>
              </a:solidFill>
              <a:latin typeface="Garamond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1" r="12261"/>
          <a:stretch/>
        </p:blipFill>
        <p:spPr>
          <a:xfrm rot="21049595">
            <a:off x="899592" y="3138398"/>
            <a:ext cx="2327565" cy="30956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3564" y="-81733"/>
            <a:ext cx="8229600" cy="1143000"/>
          </a:xfrm>
        </p:spPr>
        <p:txBody>
          <a:bodyPr>
            <a:normAutofit/>
          </a:bodyPr>
          <a:lstStyle/>
          <a:p>
            <a:r>
              <a:rPr lang="cs-CZ" sz="3500" b="1" dirty="0" smtClean="0">
                <a:latin typeface="Garamond" pitchFamily="18" charset="0"/>
              </a:rPr>
              <a:t>MUSTN´T / DON´T HAVE TO</a:t>
            </a:r>
            <a:endParaRPr lang="cs-CZ" sz="3500" b="1" dirty="0">
              <a:latin typeface="Garamond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45987" y="1052736"/>
            <a:ext cx="8229600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>
                <a:latin typeface="Garamond" pitchFamily="18" charset="0"/>
              </a:rPr>
              <a:t>a) Zápor slovesa HAVE TO vytvoříme pomocným slovesem DO a záporkou NOT a vytvoříme tvar </a:t>
            </a:r>
            <a:r>
              <a:rPr lang="cs-CZ" sz="3000" b="1" dirty="0" smtClean="0">
                <a:latin typeface="Garamond" pitchFamily="18" charset="0"/>
              </a:rPr>
              <a:t>DON´T (DOESN´T) HAVE TO</a:t>
            </a:r>
            <a:r>
              <a:rPr lang="cs-CZ" sz="3000" dirty="0" smtClean="0">
                <a:latin typeface="Garamond" pitchFamily="18" charset="0"/>
              </a:rPr>
              <a:t>.</a:t>
            </a:r>
            <a:endParaRPr lang="cs-CZ" sz="3000" dirty="0">
              <a:latin typeface="Garamond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45987" y="2242204"/>
            <a:ext cx="594223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>
                <a:latin typeface="Garamond" pitchFamily="18" charset="0"/>
              </a:rPr>
              <a:t>Jeho význam je </a:t>
            </a:r>
            <a:r>
              <a:rPr lang="cs-CZ" sz="3000" b="1" dirty="0" smtClean="0">
                <a:latin typeface="Garamond" pitchFamily="18" charset="0"/>
              </a:rPr>
              <a:t>NEMUSÍŠ.</a:t>
            </a:r>
            <a:endParaRPr lang="cs-CZ" sz="3000" b="1" dirty="0">
              <a:latin typeface="Garamond" pitchFamily="18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3347864" y="3004916"/>
            <a:ext cx="5040560" cy="2872355"/>
          </a:xfrm>
          <a:prstGeom prst="cloudCallout">
            <a:avLst>
              <a:gd name="adj1" fmla="val 52472"/>
              <a:gd name="adj2" fmla="val 53992"/>
            </a:avLst>
          </a:prstGeom>
          <a:gradFill>
            <a:gsLst>
              <a:gs pos="51000">
                <a:srgbClr val="FFFF00"/>
              </a:gs>
              <a:gs pos="89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  <a:ln w="28575">
            <a:solidFill>
              <a:srgbClr val="6F17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100" b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I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DON´T HAVE TO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cook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today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,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we</a:t>
            </a:r>
            <a:r>
              <a:rPr lang="en-US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`re 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go</a:t>
            </a:r>
            <a:r>
              <a:rPr lang="en-US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ing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out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for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dinner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. (</a:t>
            </a:r>
            <a:r>
              <a:rPr lang="cs-CZ" sz="2100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Dnes nemusím vařit, jdeme na večeři ven</a:t>
            </a:r>
            <a:r>
              <a:rPr lang="cs-CZ" sz="21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.) – okolnosti mě nenutí něco dělat.</a:t>
            </a:r>
            <a:endParaRPr lang="cs-CZ" sz="2100" b="1" i="1" dirty="0">
              <a:solidFill>
                <a:schemeClr val="accent2">
                  <a:lumMod val="50000"/>
                </a:schemeClr>
              </a:solidFill>
              <a:latin typeface="Garamond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595">
            <a:off x="899592" y="3522428"/>
            <a:ext cx="2327565" cy="2327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047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3564" y="-81733"/>
            <a:ext cx="8229600" cy="1143000"/>
          </a:xfrm>
        </p:spPr>
        <p:txBody>
          <a:bodyPr>
            <a:normAutofit/>
          </a:bodyPr>
          <a:lstStyle/>
          <a:p>
            <a:r>
              <a:rPr lang="cs-CZ" sz="3500" b="1" dirty="0" smtClean="0">
                <a:latin typeface="Garamond" pitchFamily="18" charset="0"/>
              </a:rPr>
              <a:t>MUST</a:t>
            </a:r>
            <a:endParaRPr lang="cs-CZ" sz="3500" b="1" dirty="0">
              <a:latin typeface="Garamond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323528" y="1052736"/>
            <a:ext cx="8552059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>
                <a:latin typeface="Garamond" pitchFamily="18" charset="0"/>
              </a:rPr>
              <a:t>Sloveso </a:t>
            </a:r>
            <a:r>
              <a:rPr lang="cs-CZ" sz="3000" b="1" dirty="0" smtClean="0">
                <a:latin typeface="Garamond" pitchFamily="18" charset="0"/>
              </a:rPr>
              <a:t>MUST</a:t>
            </a:r>
            <a:r>
              <a:rPr lang="cs-CZ" sz="3000" dirty="0" smtClean="0">
                <a:latin typeface="Garamond" pitchFamily="18" charset="0"/>
              </a:rPr>
              <a:t> má ještě kromě „příkazu“ jeden význam, a to vyjádření určitosti.  Když říkáme, že něco nějak musí být, myslíme tím, že to tak „</a:t>
            </a:r>
            <a:r>
              <a:rPr lang="cs-CZ" sz="3000" b="1" dirty="0" smtClean="0">
                <a:latin typeface="Garamond" pitchFamily="18" charset="0"/>
              </a:rPr>
              <a:t>jistě, určitě</a:t>
            </a:r>
            <a:r>
              <a:rPr lang="cs-CZ" sz="3000" dirty="0" smtClean="0">
                <a:latin typeface="Garamond" pitchFamily="18" charset="0"/>
              </a:rPr>
              <a:t>“ je.</a:t>
            </a:r>
            <a:endParaRPr lang="cs-CZ" sz="3000" dirty="0">
              <a:latin typeface="Garamond" pitchFamily="18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361413" y="3004915"/>
            <a:ext cx="5040560" cy="2872355"/>
          </a:xfrm>
          <a:prstGeom prst="cloudCallout">
            <a:avLst>
              <a:gd name="adj1" fmla="val 54946"/>
              <a:gd name="adj2" fmla="val 40004"/>
            </a:avLst>
          </a:prstGeom>
          <a:gradFill>
            <a:gsLst>
              <a:gs pos="51000">
                <a:srgbClr val="FFFF00"/>
              </a:gs>
              <a:gs pos="89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  <a:ln w="28575">
            <a:solidFill>
              <a:srgbClr val="6F17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She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MUST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be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a very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good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student,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she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cs-CZ" sz="2100" b="1" dirty="0" err="1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studies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very hard. (</a:t>
            </a:r>
            <a:r>
              <a:rPr lang="cs-CZ" sz="2100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Musí být moc dobrá studentka, hodně se učí</a:t>
            </a:r>
            <a:r>
              <a:rPr lang="cs-CZ" sz="2100" b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.</a:t>
            </a:r>
            <a:r>
              <a:rPr lang="cs-CZ" sz="21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) – „Určitě je dobrá studentka, protože se moc učí.“</a:t>
            </a:r>
            <a:endParaRPr lang="cs-CZ" sz="2100" b="1" i="1" dirty="0">
              <a:solidFill>
                <a:schemeClr val="accent2">
                  <a:lumMod val="50000"/>
                </a:schemeClr>
              </a:solidFill>
              <a:latin typeface="Garamond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595">
            <a:off x="5888899" y="3959690"/>
            <a:ext cx="2327565" cy="2327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8607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3"/>
          <p:cNvSpPr txBox="1">
            <a:spLocks/>
          </p:cNvSpPr>
          <p:nvPr/>
        </p:nvSpPr>
        <p:spPr>
          <a:xfrm>
            <a:off x="467544" y="332656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500" u="sng" dirty="0" err="1" smtClean="0">
                <a:latin typeface="Garamond" pitchFamily="18" charset="0"/>
              </a:rPr>
              <a:t>Translate</a:t>
            </a:r>
            <a:r>
              <a:rPr lang="cs-CZ" sz="3500" u="sng" dirty="0" smtClean="0">
                <a:latin typeface="Garamond" pitchFamily="18" charset="0"/>
              </a:rPr>
              <a:t> these </a:t>
            </a:r>
            <a:r>
              <a:rPr lang="cs-CZ" sz="3500" u="sng" dirty="0" err="1" smtClean="0">
                <a:latin typeface="Garamond" pitchFamily="18" charset="0"/>
              </a:rPr>
              <a:t>sentences</a:t>
            </a:r>
            <a:r>
              <a:rPr lang="cs-CZ" sz="3500" dirty="0" smtClean="0">
                <a:latin typeface="Garamond" pitchFamily="18" charset="0"/>
              </a:rPr>
              <a:t>.</a:t>
            </a:r>
            <a:endParaRPr lang="cs-CZ" sz="3500" dirty="0">
              <a:latin typeface="Garamond" pitchFamily="18" charset="0"/>
            </a:endParaRPr>
          </a:p>
        </p:txBody>
      </p:sp>
      <p:sp>
        <p:nvSpPr>
          <p:cNvPr id="13" name="Nadpis 3"/>
          <p:cNvSpPr txBox="1">
            <a:spLocks/>
          </p:cNvSpPr>
          <p:nvPr/>
        </p:nvSpPr>
        <p:spPr>
          <a:xfrm>
            <a:off x="323528" y="1844824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800" dirty="0" err="1" smtClean="0">
                <a:latin typeface="Garamond" pitchFamily="18" charset="0"/>
              </a:rPr>
              <a:t>You</a:t>
            </a:r>
            <a:r>
              <a:rPr lang="cs-CZ" sz="2800" dirty="0" smtClean="0">
                <a:latin typeface="Garamond" pitchFamily="18" charset="0"/>
              </a:rPr>
              <a:t> </a:t>
            </a:r>
            <a:r>
              <a:rPr lang="cs-CZ" sz="2800" b="1" dirty="0" err="1" smtClean="0">
                <a:latin typeface="Garamond" pitchFamily="18" charset="0"/>
              </a:rPr>
              <a:t>must</a:t>
            </a:r>
            <a:r>
              <a:rPr lang="cs-CZ" sz="2800" dirty="0" smtClean="0">
                <a:latin typeface="Garamond" pitchFamily="18" charset="0"/>
              </a:rPr>
              <a:t> </a:t>
            </a:r>
            <a:r>
              <a:rPr lang="cs-CZ" sz="2800" dirty="0" err="1" smtClean="0">
                <a:latin typeface="Garamond" pitchFamily="18" charset="0"/>
              </a:rPr>
              <a:t>repair</a:t>
            </a:r>
            <a:r>
              <a:rPr lang="cs-CZ" sz="2800" dirty="0" smtClean="0">
                <a:latin typeface="Garamond" pitchFamily="18" charset="0"/>
              </a:rPr>
              <a:t> </a:t>
            </a:r>
            <a:r>
              <a:rPr lang="cs-CZ" sz="2800" dirty="0" err="1" smtClean="0">
                <a:latin typeface="Garamond" pitchFamily="18" charset="0"/>
              </a:rPr>
              <a:t>it</a:t>
            </a:r>
            <a:r>
              <a:rPr lang="cs-CZ" sz="2800" dirty="0" smtClean="0">
                <a:latin typeface="Garamond" pitchFamily="18" charset="0"/>
              </a:rPr>
              <a:t>, I </a:t>
            </a:r>
            <a:r>
              <a:rPr lang="cs-CZ" sz="2800" dirty="0" err="1" smtClean="0">
                <a:latin typeface="Garamond" pitchFamily="18" charset="0"/>
              </a:rPr>
              <a:t>want</a:t>
            </a:r>
            <a:r>
              <a:rPr lang="cs-CZ" sz="2800" dirty="0" smtClean="0">
                <a:latin typeface="Garamond" pitchFamily="18" charset="0"/>
              </a:rPr>
              <a:t> to drive to Prague!</a:t>
            </a:r>
            <a:endParaRPr lang="cs-CZ" sz="2800" dirty="0">
              <a:latin typeface="Garamond" pitchFamily="18" charset="0"/>
            </a:endParaRPr>
          </a:p>
        </p:txBody>
      </p:sp>
      <p:sp>
        <p:nvSpPr>
          <p:cNvPr id="14" name="Nadpis 3"/>
          <p:cNvSpPr txBox="1">
            <a:spLocks/>
          </p:cNvSpPr>
          <p:nvPr/>
        </p:nvSpPr>
        <p:spPr>
          <a:xfrm>
            <a:off x="467544" y="1182762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i="1" dirty="0" smtClean="0">
                <a:latin typeface="Garamond" pitchFamily="18" charset="0"/>
              </a:rPr>
              <a:t>1) </a:t>
            </a:r>
            <a:r>
              <a:rPr lang="cs-CZ" sz="2800" b="1" i="1" dirty="0" smtClean="0">
                <a:latin typeface="Garamond" pitchFamily="18" charset="0"/>
              </a:rPr>
              <a:t>Musíš</a:t>
            </a:r>
            <a:r>
              <a:rPr lang="cs-CZ" sz="2800" i="1" dirty="0" smtClean="0">
                <a:latin typeface="Garamond" pitchFamily="18" charset="0"/>
              </a:rPr>
              <a:t> to opravit, chci jet do Prahy!</a:t>
            </a:r>
            <a:endParaRPr lang="cs-CZ" sz="2800" i="1" dirty="0">
              <a:latin typeface="Garamond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744542"/>
            <a:ext cx="1332000" cy="133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Nadpis 3"/>
          <p:cNvSpPr txBox="1">
            <a:spLocks/>
          </p:cNvSpPr>
          <p:nvPr/>
        </p:nvSpPr>
        <p:spPr>
          <a:xfrm>
            <a:off x="352663" y="3560800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800" dirty="0" err="1" smtClean="0">
                <a:latin typeface="Garamond" pitchFamily="18" charset="0"/>
              </a:rPr>
              <a:t>It</a:t>
            </a:r>
            <a:r>
              <a:rPr lang="cs-CZ" sz="2800" dirty="0" smtClean="0">
                <a:latin typeface="Garamond" pitchFamily="18" charset="0"/>
              </a:rPr>
              <a:t> </a:t>
            </a:r>
            <a:r>
              <a:rPr lang="cs-CZ" sz="2800" b="1" dirty="0" err="1" smtClean="0">
                <a:latin typeface="Garamond" pitchFamily="18" charset="0"/>
              </a:rPr>
              <a:t>must</a:t>
            </a:r>
            <a:r>
              <a:rPr lang="cs-CZ" sz="2800" dirty="0" smtClean="0">
                <a:latin typeface="Garamond" pitchFamily="18" charset="0"/>
              </a:rPr>
              <a:t> </a:t>
            </a:r>
            <a:r>
              <a:rPr lang="cs-CZ" sz="2800" dirty="0" err="1" smtClean="0">
                <a:latin typeface="Garamond" pitchFamily="18" charset="0"/>
              </a:rPr>
              <a:t>be</a:t>
            </a:r>
            <a:r>
              <a:rPr lang="cs-CZ" sz="2800" dirty="0" smtClean="0">
                <a:latin typeface="Garamond" pitchFamily="18" charset="0"/>
              </a:rPr>
              <a:t> nice to </a:t>
            </a:r>
            <a:r>
              <a:rPr lang="cs-CZ" sz="2800" dirty="0" err="1" smtClean="0">
                <a:latin typeface="Garamond" pitchFamily="18" charset="0"/>
              </a:rPr>
              <a:t>be</a:t>
            </a:r>
            <a:r>
              <a:rPr lang="cs-CZ" sz="2800" dirty="0" smtClean="0">
                <a:latin typeface="Garamond" pitchFamily="18" charset="0"/>
              </a:rPr>
              <a:t> in love.</a:t>
            </a:r>
            <a:endParaRPr lang="cs-CZ" sz="2800" dirty="0">
              <a:latin typeface="Garamond" pitchFamily="18" charset="0"/>
            </a:endParaRPr>
          </a:p>
        </p:txBody>
      </p:sp>
      <p:sp>
        <p:nvSpPr>
          <p:cNvPr id="18" name="Nadpis 3"/>
          <p:cNvSpPr txBox="1">
            <a:spLocks/>
          </p:cNvSpPr>
          <p:nvPr/>
        </p:nvSpPr>
        <p:spPr>
          <a:xfrm>
            <a:off x="496679" y="28987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i="1" dirty="0" smtClean="0">
                <a:latin typeface="Garamond" pitchFamily="18" charset="0"/>
              </a:rPr>
              <a:t>2) </a:t>
            </a:r>
            <a:r>
              <a:rPr lang="cs-CZ" sz="2800" b="1" i="1" dirty="0" smtClean="0">
                <a:latin typeface="Garamond" pitchFamily="18" charset="0"/>
              </a:rPr>
              <a:t>Musí</a:t>
            </a:r>
            <a:r>
              <a:rPr lang="cs-CZ" sz="2800" i="1" dirty="0" smtClean="0">
                <a:latin typeface="Garamond" pitchFamily="18" charset="0"/>
              </a:rPr>
              <a:t> to být pěkné být zamilovaný.</a:t>
            </a:r>
            <a:endParaRPr lang="cs-CZ" sz="2800" i="1" dirty="0">
              <a:latin typeface="Garamond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220" y="2416844"/>
            <a:ext cx="1332000" cy="133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Nadpis 3"/>
          <p:cNvSpPr txBox="1">
            <a:spLocks/>
          </p:cNvSpPr>
          <p:nvPr/>
        </p:nvSpPr>
        <p:spPr>
          <a:xfrm>
            <a:off x="369368" y="5361469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800" dirty="0" smtClean="0">
                <a:latin typeface="Garamond" pitchFamily="18" charset="0"/>
              </a:rPr>
              <a:t>I </a:t>
            </a:r>
            <a:r>
              <a:rPr lang="cs-CZ" sz="2800" b="1" dirty="0" err="1" smtClean="0">
                <a:latin typeface="Garamond" pitchFamily="18" charset="0"/>
              </a:rPr>
              <a:t>have</a:t>
            </a:r>
            <a:r>
              <a:rPr lang="cs-CZ" sz="2800" b="1" dirty="0" smtClean="0">
                <a:latin typeface="Garamond" pitchFamily="18" charset="0"/>
              </a:rPr>
              <a:t> to </a:t>
            </a:r>
            <a:r>
              <a:rPr lang="cs-CZ" sz="2800" dirty="0" smtClean="0">
                <a:latin typeface="Garamond" pitchFamily="18" charset="0"/>
              </a:rPr>
              <a:t>go to </a:t>
            </a:r>
            <a:r>
              <a:rPr lang="cs-CZ" sz="2800" dirty="0" err="1" smtClean="0">
                <a:latin typeface="Garamond" pitchFamily="18" charset="0"/>
              </a:rPr>
              <a:t>bed</a:t>
            </a:r>
            <a:r>
              <a:rPr lang="cs-CZ" sz="2800" dirty="0" smtClean="0">
                <a:latin typeface="Garamond" pitchFamily="18" charset="0"/>
              </a:rPr>
              <a:t>, I </a:t>
            </a:r>
            <a:r>
              <a:rPr lang="cs-CZ" sz="2800" dirty="0" err="1" smtClean="0">
                <a:latin typeface="Garamond" pitchFamily="18" charset="0"/>
              </a:rPr>
              <a:t>don´t</a:t>
            </a:r>
            <a:r>
              <a:rPr lang="cs-CZ" sz="2800" dirty="0" smtClean="0">
                <a:latin typeface="Garamond" pitchFamily="18" charset="0"/>
              </a:rPr>
              <a:t> </a:t>
            </a:r>
            <a:r>
              <a:rPr lang="cs-CZ" sz="2800" dirty="0" err="1" smtClean="0">
                <a:latin typeface="Garamond" pitchFamily="18" charset="0"/>
              </a:rPr>
              <a:t>want</a:t>
            </a:r>
            <a:r>
              <a:rPr lang="cs-CZ" sz="2800" dirty="0" smtClean="0">
                <a:latin typeface="Garamond" pitchFamily="18" charset="0"/>
              </a:rPr>
              <a:t> to </a:t>
            </a:r>
            <a:r>
              <a:rPr lang="cs-CZ" sz="2800" dirty="0" err="1" smtClean="0">
                <a:latin typeface="Garamond" pitchFamily="18" charset="0"/>
              </a:rPr>
              <a:t>be</a:t>
            </a:r>
            <a:r>
              <a:rPr lang="cs-CZ" sz="2800" dirty="0" smtClean="0">
                <a:latin typeface="Garamond" pitchFamily="18" charset="0"/>
              </a:rPr>
              <a:t> </a:t>
            </a:r>
            <a:r>
              <a:rPr lang="cs-CZ" sz="2800" dirty="0" err="1" smtClean="0">
                <a:latin typeface="Garamond" pitchFamily="18" charset="0"/>
              </a:rPr>
              <a:t>tired</a:t>
            </a:r>
            <a:r>
              <a:rPr lang="cs-CZ" sz="2800" dirty="0" smtClean="0">
                <a:latin typeface="Garamond" pitchFamily="18" charset="0"/>
              </a:rPr>
              <a:t> </a:t>
            </a:r>
            <a:r>
              <a:rPr lang="cs-CZ" sz="2800" dirty="0" err="1" smtClean="0">
                <a:latin typeface="Garamond" pitchFamily="18" charset="0"/>
              </a:rPr>
              <a:t>tomorrow</a:t>
            </a:r>
            <a:r>
              <a:rPr lang="cs-CZ" sz="2800" dirty="0" smtClean="0">
                <a:latin typeface="Garamond" pitchFamily="18" charset="0"/>
              </a:rPr>
              <a:t>.</a:t>
            </a:r>
            <a:endParaRPr lang="cs-CZ" sz="2800" dirty="0">
              <a:latin typeface="Garamond" pitchFamily="18" charset="0"/>
            </a:endParaRPr>
          </a:p>
        </p:txBody>
      </p:sp>
      <p:sp>
        <p:nvSpPr>
          <p:cNvPr id="21" name="Nadpis 3"/>
          <p:cNvSpPr txBox="1">
            <a:spLocks/>
          </p:cNvSpPr>
          <p:nvPr/>
        </p:nvSpPr>
        <p:spPr>
          <a:xfrm>
            <a:off x="513384" y="4699407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i="1" dirty="0" smtClean="0">
                <a:latin typeface="Garamond" pitchFamily="18" charset="0"/>
              </a:rPr>
              <a:t>3) </a:t>
            </a:r>
            <a:r>
              <a:rPr lang="cs-CZ" sz="2800" b="1" i="1" dirty="0" smtClean="0">
                <a:latin typeface="Garamond" pitchFamily="18" charset="0"/>
              </a:rPr>
              <a:t>Musím</a:t>
            </a:r>
            <a:r>
              <a:rPr lang="cs-CZ" sz="2800" i="1" dirty="0" smtClean="0">
                <a:latin typeface="Garamond" pitchFamily="18" charset="0"/>
              </a:rPr>
              <a:t> jít do postele, nechci být zítra unavený.</a:t>
            </a:r>
            <a:endParaRPr lang="cs-CZ" sz="2800" i="1" dirty="0">
              <a:latin typeface="Garamond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176" y="4294695"/>
            <a:ext cx="1332000" cy="133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030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620688"/>
            <a:ext cx="41063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u="sng" dirty="0" smtClean="0"/>
              <a:t>Použité odkazy:</a:t>
            </a:r>
          </a:p>
          <a:p>
            <a:endParaRPr lang="cs-CZ" i="1" dirty="0"/>
          </a:p>
          <a:p>
            <a:r>
              <a:rPr lang="cs-CZ" i="1" dirty="0" smtClean="0"/>
              <a:t>http</a:t>
            </a:r>
            <a:r>
              <a:rPr lang="cs-CZ" i="1" dirty="0"/>
              <a:t>://office.microsoft.com/en-us/images</a:t>
            </a:r>
          </a:p>
        </p:txBody>
      </p:sp>
      <p:sp>
        <p:nvSpPr>
          <p:cNvPr id="5" name="Obdélník 4"/>
          <p:cNvSpPr/>
          <p:nvPr/>
        </p:nvSpPr>
        <p:spPr>
          <a:xfrm>
            <a:off x="2195736" y="2852936"/>
            <a:ext cx="459773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b="1" i="1" u="sng" dirty="0" smtClean="0">
                <a:latin typeface="Garamond" pitchFamily="18" charset="0"/>
              </a:rPr>
              <a:t>GOOD BYE!</a:t>
            </a:r>
            <a:endParaRPr lang="cs-CZ" sz="6000" b="1" i="1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77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7798</TotalTime>
  <Words>443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MODAL VERBS II. (Způsobová slovesa II.)</vt:lpstr>
      <vt:lpstr>MUST nebo HAVE TO</vt:lpstr>
      <vt:lpstr>MUSTN´T / DON´T HAVE TO</vt:lpstr>
      <vt:lpstr>MUSTN´T / DON´T HAVE TO</vt:lpstr>
      <vt:lpstr>MUST</vt:lpstr>
      <vt:lpstr>Prezentace aplikace PowerPoint</vt:lpstr>
      <vt:lpstr>Prezentace aplikace PowerPoint</vt:lpstr>
    </vt:vector>
  </TitlesOfParts>
  <Company>Andy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MODAL VERBS II. (Způsobová slovesa II.)</dc:title>
  <dc:creator>Andy</dc:creator>
  <cp:lastModifiedBy>dana</cp:lastModifiedBy>
  <cp:revision>26</cp:revision>
  <dcterms:created xsi:type="dcterms:W3CDTF">2012-05-06T16:57:44Z</dcterms:created>
  <dcterms:modified xsi:type="dcterms:W3CDTF">2012-06-04T16:15:22Z</dcterms:modified>
</cp:coreProperties>
</file>