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1654" y="1844824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Procvičení – výpočet práce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4509120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VY_32_INOVACE_01_Procvičení - výpočet práce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836712"/>
            <a:ext cx="9144000" cy="55553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 následujících situacích rozhodni, zda konáš práci ty, jiné těleso, nebo se práce nekoná</a:t>
            </a:r>
            <a:r>
              <a:rPr lang="cs-CZ" sz="2400" b="1" dirty="0" smtClean="0"/>
              <a:t>:</a:t>
            </a:r>
          </a:p>
          <a:p>
            <a:endParaRPr lang="cs-CZ" sz="2400" b="1" dirty="0" smtClean="0"/>
          </a:p>
          <a:p>
            <a:pPr marL="457200" indent="-457200">
              <a:spcAft>
                <a:spcPts val="600"/>
              </a:spcAft>
              <a:buAutoNum type="alphaLcParenR"/>
            </a:pPr>
            <a:r>
              <a:rPr lang="cs-CZ" sz="2400" dirty="0" smtClean="0"/>
              <a:t>Držíš v ruce tašku</a:t>
            </a:r>
          </a:p>
          <a:p>
            <a:pPr marL="457200" indent="-457200">
              <a:spcAft>
                <a:spcPts val="600"/>
              </a:spcAft>
              <a:buAutoNum type="alphaLcParenR"/>
            </a:pPr>
            <a:r>
              <a:rPr lang="cs-CZ" sz="2400" dirty="0" smtClean="0"/>
              <a:t>Zvedáš tašku na lavici</a:t>
            </a:r>
          </a:p>
          <a:p>
            <a:pPr marL="457200" indent="-457200">
              <a:spcAft>
                <a:spcPts val="600"/>
              </a:spcAft>
              <a:buAutoNum type="alphaLcParenR"/>
            </a:pPr>
            <a:r>
              <a:rPr lang="cs-CZ" sz="2400" dirty="0" smtClean="0"/>
              <a:t>Vyjdeš z přízemí do prvního patra</a:t>
            </a:r>
          </a:p>
          <a:p>
            <a:pPr marL="457200" indent="-457200">
              <a:spcAft>
                <a:spcPts val="600"/>
              </a:spcAft>
              <a:buAutoNum type="alphaLcParenR"/>
            </a:pPr>
            <a:r>
              <a:rPr lang="cs-CZ" sz="2400" dirty="0" smtClean="0"/>
              <a:t>Vyjedeš výtahem do prvního patra</a:t>
            </a:r>
          </a:p>
          <a:p>
            <a:pPr marL="457200" indent="-457200">
              <a:spcAft>
                <a:spcPts val="600"/>
              </a:spcAft>
              <a:buAutoNum type="alphaLcParenR"/>
            </a:pPr>
            <a:r>
              <a:rPr lang="cs-CZ" sz="2400" dirty="0" smtClean="0"/>
              <a:t>Neúspěšně se snažíš posunout  skříň</a:t>
            </a:r>
          </a:p>
          <a:p>
            <a:pPr marL="457200" indent="-457200">
              <a:spcAft>
                <a:spcPts val="600"/>
              </a:spcAft>
              <a:buAutoNum type="alphaLcParenR"/>
            </a:pPr>
            <a:r>
              <a:rPr lang="cs-CZ" sz="2400" dirty="0" smtClean="0"/>
              <a:t>Kámen o hmotnosti 2 kg padá volným pádem k zemi</a:t>
            </a:r>
          </a:p>
          <a:p>
            <a:pPr marL="457200" indent="-457200">
              <a:spcAft>
                <a:spcPts val="600"/>
              </a:spcAft>
              <a:buAutoNum type="alphaLcParenR"/>
            </a:pPr>
            <a:r>
              <a:rPr lang="cs-CZ" sz="2400" dirty="0" smtClean="0"/>
              <a:t>Betonový panel o hmotnosti 1 t visí v klidu na háku jeřábu ve výši </a:t>
            </a:r>
            <a:r>
              <a:rPr lang="cs-CZ" sz="2400" dirty="0" smtClean="0"/>
              <a:t>            3 </a:t>
            </a:r>
            <a:r>
              <a:rPr lang="cs-CZ" sz="2400" dirty="0" smtClean="0"/>
              <a:t>m nad zemí</a:t>
            </a:r>
          </a:p>
          <a:p>
            <a:pPr marL="457200" indent="-457200">
              <a:spcAft>
                <a:spcPts val="600"/>
              </a:spcAft>
              <a:buAutoNum type="alphaLcParenR"/>
            </a:pPr>
            <a:r>
              <a:rPr lang="cs-CZ" sz="2400" dirty="0" smtClean="0"/>
              <a:t>Ocelová tyčka o hmotnosti 100 g ležící na stole se přitáhne k magnetu do výšky 10 cm</a:t>
            </a:r>
            <a:endParaRPr lang="cs-CZ" sz="2400" dirty="0"/>
          </a:p>
        </p:txBody>
      </p:sp>
      <p:sp>
        <p:nvSpPr>
          <p:cNvPr id="2" name="Obdélník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srgbClr val="FF0000"/>
                </a:solidFill>
              </a:rPr>
              <a:t>Kdy se koná práce z hlediska fyzikálního?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059832" y="206084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práce se nekoná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1860" y="2514107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konáš práci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3383562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práci koná motor výtahu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88873" y="2911095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konáš práci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51512" y="3845227"/>
            <a:ext cx="2516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nekonáš práci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84268" y="4306892"/>
            <a:ext cx="2159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… práci koná Země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5044033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práce se nekoná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43908" y="5930414"/>
            <a:ext cx="5400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magnet koná práci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33136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Jakou práci vykonala maminka, když stálou silou 20 N vezla kočárek 200 m po přímém vodorovném chodníku?</a:t>
            </a:r>
          </a:p>
        </p:txBody>
      </p:sp>
      <p:sp>
        <p:nvSpPr>
          <p:cNvPr id="3" name="Obdélník 2"/>
          <p:cNvSpPr/>
          <p:nvPr/>
        </p:nvSpPr>
        <p:spPr>
          <a:xfrm>
            <a:off x="-49308" y="0"/>
            <a:ext cx="9193308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Řeš postupně zadané úlohy: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69" y="1700808"/>
            <a:ext cx="83164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 = 20 N</a:t>
            </a:r>
          </a:p>
          <a:p>
            <a:r>
              <a:rPr lang="cs-CZ" sz="2800" u="sng" dirty="0" smtClean="0"/>
              <a:t>s = 200 m</a:t>
            </a:r>
          </a:p>
          <a:p>
            <a:r>
              <a:rPr lang="cs-CZ" sz="2800" dirty="0" smtClean="0"/>
              <a:t>W = ? J</a:t>
            </a:r>
          </a:p>
          <a:p>
            <a:r>
              <a:rPr lang="cs-CZ" sz="2800" dirty="0"/>
              <a:t>W = </a:t>
            </a:r>
            <a:r>
              <a:rPr lang="cs-CZ" sz="2800" dirty="0" smtClean="0"/>
              <a:t>F . s</a:t>
            </a:r>
          </a:p>
          <a:p>
            <a:r>
              <a:rPr lang="cs-CZ" sz="2800" dirty="0"/>
              <a:t>W = </a:t>
            </a:r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200 J</a:t>
            </a:r>
            <a:endParaRPr lang="cs-CZ" sz="2800" dirty="0"/>
          </a:p>
          <a:p>
            <a:r>
              <a:rPr lang="cs-CZ" sz="2800" dirty="0"/>
              <a:t>W = </a:t>
            </a:r>
            <a:r>
              <a:rPr lang="cs-CZ" sz="2800" dirty="0" smtClean="0"/>
              <a:t>4 000 J</a:t>
            </a:r>
            <a:endParaRPr lang="cs-CZ" sz="2800" dirty="0"/>
          </a:p>
          <a:p>
            <a:r>
              <a:rPr lang="cs-CZ" sz="2800" dirty="0"/>
              <a:t>W = 4 </a:t>
            </a:r>
            <a:r>
              <a:rPr lang="cs-CZ" sz="2800" dirty="0" err="1" smtClean="0"/>
              <a:t>kJ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b="1" dirty="0" smtClean="0"/>
              <a:t>Maminka vykonala při přemístění kočárku práci 4 </a:t>
            </a:r>
            <a:r>
              <a:rPr lang="cs-CZ" sz="2800" b="1" dirty="0" err="1" smtClean="0"/>
              <a:t>kJ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1027" name="Picture 3" descr="C:\Users\user\AppData\Local\Microsoft\Windows\Temporary Internet Files\Content.IE5\Q1C3I66A\MC9000896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988840"/>
            <a:ext cx="2232248" cy="2616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0079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Jakou práci vykoná prodavač, když zdvihne bednu s lahvemi </a:t>
            </a:r>
            <a:r>
              <a:rPr lang="cs-CZ" sz="2800" dirty="0" smtClean="0"/>
              <a:t>           o </a:t>
            </a:r>
            <a:r>
              <a:rPr lang="cs-CZ" sz="2800" dirty="0"/>
              <a:t>hmotnosti </a:t>
            </a:r>
            <a:r>
              <a:rPr lang="cs-CZ" sz="2800" dirty="0" smtClean="0"/>
              <a:t>20 </a:t>
            </a:r>
            <a:r>
              <a:rPr lang="cs-CZ" sz="2800" dirty="0"/>
              <a:t>kg rovnoměrným pohybem svisle vzhůru </a:t>
            </a:r>
            <a:r>
              <a:rPr lang="cs-CZ" sz="2800" dirty="0" smtClean="0"/>
              <a:t>                na </a:t>
            </a:r>
            <a:r>
              <a:rPr lang="cs-CZ" sz="2800" dirty="0"/>
              <a:t>polici ve výšce 1,5 m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-535" y="1556792"/>
            <a:ext cx="831641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 = 20 kg</a:t>
            </a:r>
          </a:p>
          <a:p>
            <a:r>
              <a:rPr lang="cs-CZ" sz="2800" u="sng" dirty="0" smtClean="0"/>
              <a:t>s = 1,5 m</a:t>
            </a:r>
          </a:p>
          <a:p>
            <a:r>
              <a:rPr lang="cs-CZ" sz="2800" dirty="0" smtClean="0"/>
              <a:t>W = ? J</a:t>
            </a:r>
          </a:p>
          <a:p>
            <a:r>
              <a:rPr lang="cs-CZ" sz="2800" dirty="0"/>
              <a:t>W = </a:t>
            </a:r>
            <a:r>
              <a:rPr lang="cs-CZ" sz="2800" dirty="0" smtClean="0"/>
              <a:t>F . s</a:t>
            </a:r>
          </a:p>
          <a:p>
            <a:r>
              <a:rPr lang="cs-CZ" sz="2800" dirty="0"/>
              <a:t>W = </a:t>
            </a:r>
            <a:r>
              <a:rPr lang="cs-CZ" sz="2800" dirty="0" smtClean="0"/>
              <a:t>200 </a:t>
            </a:r>
            <a:r>
              <a:rPr lang="cs-CZ" sz="2800" dirty="0"/>
              <a:t>. </a:t>
            </a:r>
            <a:r>
              <a:rPr lang="cs-CZ" sz="2800" dirty="0" smtClean="0"/>
              <a:t>1,5 J</a:t>
            </a:r>
            <a:endParaRPr lang="cs-CZ" sz="2800" dirty="0"/>
          </a:p>
          <a:p>
            <a:r>
              <a:rPr lang="cs-CZ" sz="2800" dirty="0"/>
              <a:t>W = </a:t>
            </a:r>
            <a:r>
              <a:rPr lang="cs-CZ" sz="2800" dirty="0" smtClean="0"/>
              <a:t>300 J</a:t>
            </a:r>
            <a:endParaRPr lang="cs-CZ" sz="2800" dirty="0"/>
          </a:p>
          <a:p>
            <a:endParaRPr lang="cs-CZ" sz="2800" dirty="0"/>
          </a:p>
          <a:p>
            <a:r>
              <a:rPr lang="cs-CZ" sz="2800" b="1" dirty="0" smtClean="0"/>
              <a:t>Prodavač vykonal práci 300 J.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75636" y="155679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 = 200 N</a:t>
            </a:r>
            <a:endParaRPr lang="cs-CZ" sz="28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582269" y="1812623"/>
            <a:ext cx="57606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user\AppData\Local\Microsoft\Windows\Temporary Internet Files\Content.IE5\SE5ILFMK\MC9001497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91971"/>
            <a:ext cx="2536479" cy="244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42621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3676" y="0"/>
            <a:ext cx="9157676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Lokomotiva táhla vlak stálou silou 200 </a:t>
            </a:r>
            <a:r>
              <a:rPr lang="cs-CZ" sz="2800" dirty="0" err="1"/>
              <a:t>kN</a:t>
            </a:r>
            <a:r>
              <a:rPr lang="cs-CZ" sz="2800" dirty="0"/>
              <a:t> po vodorovné trati délky 5 km. Jakou práci vykonala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3676" y="1268760"/>
            <a:ext cx="83164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 = 200 </a:t>
            </a:r>
            <a:r>
              <a:rPr lang="cs-CZ" sz="2800" dirty="0" err="1" smtClean="0"/>
              <a:t>kN</a:t>
            </a:r>
            <a:endParaRPr lang="cs-CZ" sz="2800" dirty="0" smtClean="0"/>
          </a:p>
          <a:p>
            <a:r>
              <a:rPr lang="cs-CZ" sz="2800" u="sng" dirty="0" smtClean="0"/>
              <a:t>s = 5 km</a:t>
            </a:r>
          </a:p>
          <a:p>
            <a:r>
              <a:rPr lang="cs-CZ" sz="2800" dirty="0" smtClean="0"/>
              <a:t>W = ? J</a:t>
            </a:r>
          </a:p>
          <a:p>
            <a:r>
              <a:rPr lang="cs-CZ" sz="2800" dirty="0"/>
              <a:t>W = </a:t>
            </a:r>
            <a:r>
              <a:rPr lang="cs-CZ" sz="2800" dirty="0" smtClean="0"/>
              <a:t>F . s</a:t>
            </a:r>
          </a:p>
          <a:p>
            <a:r>
              <a:rPr lang="cs-CZ" sz="2800" dirty="0"/>
              <a:t>W = </a:t>
            </a:r>
            <a:r>
              <a:rPr lang="cs-CZ" sz="2800" dirty="0" smtClean="0"/>
              <a:t>200 000 </a:t>
            </a:r>
            <a:r>
              <a:rPr lang="cs-CZ" sz="2800" dirty="0"/>
              <a:t>. </a:t>
            </a:r>
            <a:r>
              <a:rPr lang="cs-CZ" sz="2800" dirty="0" smtClean="0"/>
              <a:t>5 000 J</a:t>
            </a:r>
            <a:endParaRPr lang="cs-CZ" sz="2800" dirty="0"/>
          </a:p>
          <a:p>
            <a:r>
              <a:rPr lang="cs-CZ" sz="2800" dirty="0"/>
              <a:t>W = </a:t>
            </a:r>
            <a:r>
              <a:rPr lang="cs-CZ" sz="2800" dirty="0" smtClean="0"/>
              <a:t>1 000 000 000 J</a:t>
            </a:r>
            <a:endParaRPr lang="cs-CZ" sz="2800" dirty="0"/>
          </a:p>
          <a:p>
            <a:r>
              <a:rPr lang="cs-CZ" sz="2800" dirty="0"/>
              <a:t>W = </a:t>
            </a:r>
            <a:r>
              <a:rPr lang="cs-CZ" sz="2800" dirty="0" smtClean="0"/>
              <a:t>1 </a:t>
            </a:r>
            <a:r>
              <a:rPr lang="cs-CZ" sz="2800" dirty="0"/>
              <a:t>G</a:t>
            </a:r>
            <a:r>
              <a:rPr lang="cs-CZ" sz="2800" dirty="0" smtClean="0"/>
              <a:t>J</a:t>
            </a:r>
          </a:p>
          <a:p>
            <a:endParaRPr lang="cs-CZ" sz="2800" dirty="0"/>
          </a:p>
          <a:p>
            <a:r>
              <a:rPr lang="cs-CZ" sz="2800" b="1" dirty="0" smtClean="0"/>
              <a:t>Motor lokomotivy vykonal práci 1 GJ.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16905" y="1258362"/>
            <a:ext cx="1968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200 000 N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10009" y="1758438"/>
            <a:ext cx="1968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5 000 m</a:t>
            </a:r>
            <a:endParaRPr lang="cs-CZ" sz="2800" dirty="0"/>
          </a:p>
        </p:txBody>
      </p:sp>
      <p:pic>
        <p:nvPicPr>
          <p:cNvPr id="3074" name="Picture 2" descr="C:\Users\user\AppData\Local\Microsoft\Windows\Temporary Internet Files\Content.IE5\TFT1FHNZ\MC9003266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68760"/>
            <a:ext cx="4548548" cy="190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7873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Jeřáb zvedl rovnoměrným pohybem těleso do výšky 7 m a vykonal při tom práci 21 </a:t>
            </a:r>
            <a:r>
              <a:rPr lang="cs-CZ" sz="2800" dirty="0" err="1"/>
              <a:t>kJ</a:t>
            </a:r>
            <a:r>
              <a:rPr lang="cs-CZ" sz="2800" dirty="0"/>
              <a:t>. Urči hmotnost zvednutého tělesa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164134"/>
            <a:ext cx="831641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W</a:t>
            </a:r>
            <a:r>
              <a:rPr lang="cs-CZ" sz="2800" dirty="0" smtClean="0"/>
              <a:t> = 21 </a:t>
            </a:r>
            <a:r>
              <a:rPr lang="cs-CZ" sz="2800" dirty="0" err="1" smtClean="0"/>
              <a:t>kJ</a:t>
            </a:r>
            <a:endParaRPr lang="cs-CZ" sz="2800" dirty="0" smtClean="0"/>
          </a:p>
          <a:p>
            <a:r>
              <a:rPr lang="cs-CZ" sz="2800" u="sng" dirty="0" smtClean="0"/>
              <a:t>s = 7 m</a:t>
            </a:r>
          </a:p>
          <a:p>
            <a:r>
              <a:rPr lang="cs-CZ" sz="2800" dirty="0"/>
              <a:t>F</a:t>
            </a:r>
            <a:r>
              <a:rPr lang="cs-CZ" sz="2800" dirty="0" smtClean="0"/>
              <a:t> = ? N</a:t>
            </a:r>
          </a:p>
          <a:p>
            <a:r>
              <a:rPr lang="cs-CZ" sz="2800" dirty="0" smtClean="0"/>
              <a:t>m = ? kg</a:t>
            </a:r>
          </a:p>
          <a:p>
            <a:r>
              <a:rPr lang="cs-CZ" sz="2800" dirty="0" smtClean="0"/>
              <a:t>F </a:t>
            </a:r>
            <a:r>
              <a:rPr lang="cs-CZ" sz="2800" dirty="0"/>
              <a:t>= W</a:t>
            </a:r>
            <a:r>
              <a:rPr lang="cs-CZ" sz="2800" dirty="0" smtClean="0"/>
              <a:t> </a:t>
            </a:r>
            <a:r>
              <a:rPr lang="cs-CZ" sz="2800" dirty="0"/>
              <a:t>:</a:t>
            </a:r>
            <a:r>
              <a:rPr lang="cs-CZ" sz="2800" dirty="0" smtClean="0"/>
              <a:t> s</a:t>
            </a:r>
          </a:p>
          <a:p>
            <a:r>
              <a:rPr lang="cs-CZ" sz="2800" dirty="0" smtClean="0"/>
              <a:t>F </a:t>
            </a:r>
            <a:r>
              <a:rPr lang="cs-CZ" sz="2800" dirty="0"/>
              <a:t>= </a:t>
            </a:r>
            <a:r>
              <a:rPr lang="cs-CZ" sz="2800" dirty="0" smtClean="0"/>
              <a:t>21 000 : 7 N</a:t>
            </a:r>
            <a:endParaRPr lang="cs-CZ" sz="2800" dirty="0"/>
          </a:p>
          <a:p>
            <a:r>
              <a:rPr lang="cs-CZ" sz="2800" dirty="0" smtClean="0"/>
              <a:t>F </a:t>
            </a:r>
            <a:r>
              <a:rPr lang="cs-CZ" sz="2800" dirty="0"/>
              <a:t>= </a:t>
            </a:r>
            <a:r>
              <a:rPr lang="cs-CZ" sz="2800" dirty="0" smtClean="0"/>
              <a:t>3 000 N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m </a:t>
            </a:r>
            <a:r>
              <a:rPr lang="cs-CZ" sz="2800" dirty="0"/>
              <a:t>= </a:t>
            </a:r>
            <a:r>
              <a:rPr lang="cs-CZ" sz="2800" dirty="0" smtClean="0"/>
              <a:t>F : g</a:t>
            </a:r>
          </a:p>
          <a:p>
            <a:r>
              <a:rPr lang="cs-CZ" sz="2800" dirty="0" smtClean="0"/>
              <a:t>m = 3 000 : 10 kg</a:t>
            </a:r>
          </a:p>
          <a:p>
            <a:r>
              <a:rPr lang="cs-CZ" sz="2800" dirty="0" smtClean="0"/>
              <a:t>m = 300 kg</a:t>
            </a:r>
          </a:p>
          <a:p>
            <a:endParaRPr lang="cs-CZ" sz="2800" dirty="0"/>
          </a:p>
          <a:p>
            <a:r>
              <a:rPr lang="cs-CZ" sz="2800" b="1" dirty="0" smtClean="0"/>
              <a:t>Těleso mělo hmotnost 300 kg.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116413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21 000 </a:t>
            </a:r>
            <a:r>
              <a:rPr lang="cs-CZ" sz="2800" dirty="0"/>
              <a:t>J</a:t>
            </a:r>
          </a:p>
        </p:txBody>
      </p:sp>
      <p:pic>
        <p:nvPicPr>
          <p:cNvPr id="4098" name="Picture 2" descr="C:\Users\user\AppData\Local\Microsoft\Windows\Temporary Internet Files\Content.IE5\XG0EU0P2\MC900290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212624"/>
            <a:ext cx="3142631" cy="369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60142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Do jaké výšky zvedl jeřáb svisle vzhůru betonový panel </a:t>
            </a:r>
            <a:r>
              <a:rPr lang="cs-CZ" sz="2800" dirty="0" smtClean="0"/>
              <a:t>                    o </a:t>
            </a:r>
            <a:r>
              <a:rPr lang="cs-CZ" sz="2800" dirty="0"/>
              <a:t>objemu 2 m</a:t>
            </a:r>
            <a:r>
              <a:rPr lang="cs-CZ" sz="2800" baseline="30000" dirty="0"/>
              <a:t>3</a:t>
            </a:r>
            <a:r>
              <a:rPr lang="cs-CZ" sz="2800" dirty="0"/>
              <a:t>, když vykonal práci 500 </a:t>
            </a:r>
            <a:r>
              <a:rPr lang="cs-CZ" sz="2800" dirty="0" err="1"/>
              <a:t>kJ</a:t>
            </a:r>
            <a:r>
              <a:rPr lang="cs-CZ" sz="2800" dirty="0"/>
              <a:t> ?(Hustota betonu je 2500 kg/m</a:t>
            </a:r>
            <a:r>
              <a:rPr lang="cs-CZ" sz="2800" baseline="30000" dirty="0"/>
              <a:t>3.</a:t>
            </a:r>
            <a:r>
              <a:rPr lang="cs-CZ" sz="2800" dirty="0"/>
              <a:t>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-22239" y="1556792"/>
            <a:ext cx="83164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W</a:t>
            </a:r>
            <a:r>
              <a:rPr lang="cs-CZ" sz="2800" dirty="0" smtClean="0"/>
              <a:t> = 500 </a:t>
            </a:r>
            <a:r>
              <a:rPr lang="cs-CZ" sz="2800" dirty="0" err="1" smtClean="0"/>
              <a:t>kJ</a:t>
            </a:r>
            <a:endParaRPr lang="cs-CZ" sz="2800" dirty="0" smtClean="0"/>
          </a:p>
          <a:p>
            <a:r>
              <a:rPr lang="el-GR" sz="2800" dirty="0" smtClean="0"/>
              <a:t>ρ</a:t>
            </a:r>
            <a:r>
              <a:rPr lang="cs-CZ" sz="2800" dirty="0" smtClean="0"/>
              <a:t> = 2 500 kg/m</a:t>
            </a:r>
            <a:r>
              <a:rPr lang="cs-CZ" sz="2800" baseline="30000" dirty="0" smtClean="0"/>
              <a:t>3</a:t>
            </a:r>
            <a:endParaRPr lang="cs-CZ" sz="2800" dirty="0" smtClean="0"/>
          </a:p>
          <a:p>
            <a:r>
              <a:rPr lang="cs-CZ" sz="2800" u="sng" dirty="0" smtClean="0"/>
              <a:t>V = 2 m</a:t>
            </a:r>
            <a:r>
              <a:rPr lang="cs-CZ" sz="2800" u="sng" baseline="30000" dirty="0" smtClean="0"/>
              <a:t>3</a:t>
            </a:r>
            <a:endParaRPr lang="cs-CZ" sz="2800" u="sng" dirty="0" smtClean="0"/>
          </a:p>
          <a:p>
            <a:r>
              <a:rPr lang="cs-CZ" sz="2800" dirty="0" smtClean="0"/>
              <a:t>s = ? m</a:t>
            </a:r>
          </a:p>
          <a:p>
            <a:r>
              <a:rPr lang="cs-CZ" sz="2800" dirty="0" smtClean="0"/>
              <a:t>s </a:t>
            </a:r>
            <a:r>
              <a:rPr lang="cs-CZ" sz="2800" dirty="0"/>
              <a:t>= W</a:t>
            </a:r>
            <a:r>
              <a:rPr lang="cs-CZ" sz="2800" dirty="0" smtClean="0"/>
              <a:t> </a:t>
            </a:r>
            <a:r>
              <a:rPr lang="cs-CZ" sz="2800" dirty="0"/>
              <a:t>:</a:t>
            </a:r>
            <a:r>
              <a:rPr lang="cs-CZ" sz="2800" dirty="0" smtClean="0"/>
              <a:t> F</a:t>
            </a:r>
          </a:p>
          <a:p>
            <a:r>
              <a:rPr lang="cs-CZ" sz="2800" dirty="0" smtClean="0"/>
              <a:t>s </a:t>
            </a:r>
            <a:r>
              <a:rPr lang="cs-CZ" sz="2800" dirty="0"/>
              <a:t>= </a:t>
            </a:r>
            <a:r>
              <a:rPr lang="cs-CZ" sz="2800" dirty="0" smtClean="0"/>
              <a:t>500 000 : 50 000 </a:t>
            </a:r>
            <a:r>
              <a:rPr lang="cs-CZ" sz="2800" dirty="0"/>
              <a:t>m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 </a:t>
            </a:r>
            <a:r>
              <a:rPr lang="cs-CZ" sz="2800" dirty="0"/>
              <a:t>= </a:t>
            </a:r>
            <a:r>
              <a:rPr lang="cs-CZ" sz="2800" dirty="0" smtClean="0"/>
              <a:t>10 m</a:t>
            </a:r>
            <a:endParaRPr lang="cs-CZ" sz="2800" dirty="0"/>
          </a:p>
          <a:p>
            <a:endParaRPr lang="cs-CZ" sz="2800" dirty="0"/>
          </a:p>
          <a:p>
            <a:r>
              <a:rPr lang="cs-CZ" sz="2800" b="1" dirty="0" smtClean="0"/>
              <a:t>Těleso bylo zvednuto do výšky 10 m.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1578507"/>
            <a:ext cx="25162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500 000 </a:t>
            </a:r>
            <a:r>
              <a:rPr lang="cs-CZ" sz="2800" dirty="0"/>
              <a:t>J</a:t>
            </a:r>
          </a:p>
        </p:txBody>
      </p:sp>
      <p:sp>
        <p:nvSpPr>
          <p:cNvPr id="5" name="Pravá složená závorka 4"/>
          <p:cNvSpPr/>
          <p:nvPr/>
        </p:nvSpPr>
        <p:spPr>
          <a:xfrm>
            <a:off x="2479784" y="2101726"/>
            <a:ext cx="398036" cy="679201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217971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 = </a:t>
            </a:r>
            <a:r>
              <a:rPr lang="el-GR" sz="2800" dirty="0" smtClean="0"/>
              <a:t>ρ</a:t>
            </a:r>
            <a:r>
              <a:rPr lang="cs-CZ" sz="2800" dirty="0" smtClean="0"/>
              <a:t> . V 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270293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 =2 500 . 2 kg 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19903" y="320709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 =5 000 kg 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2103027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 = </a:t>
            </a:r>
            <a:r>
              <a:rPr lang="cs-CZ" sz="2800" dirty="0"/>
              <a:t>m</a:t>
            </a:r>
            <a:r>
              <a:rPr lang="cs-CZ" sz="2800" dirty="0" smtClean="0"/>
              <a:t> . g 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70030" y="2626247"/>
            <a:ext cx="25739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 = 5 000 . 10 N 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70029" y="3149467"/>
            <a:ext cx="23224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 = 50 000 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52022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 animBg="1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Zdroje:</a:t>
            </a:r>
          </a:p>
          <a:p>
            <a:r>
              <a:rPr lang="cs-CZ" dirty="0" err="1" smtClean="0"/>
              <a:t>Doc.Dr.Ing.RAUNER</a:t>
            </a:r>
            <a:r>
              <a:rPr lang="cs-CZ" dirty="0" smtClean="0"/>
              <a:t>, Karel , et al.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r>
              <a:rPr lang="cs-CZ" dirty="0" err="1" smtClean="0"/>
              <a:t>Doc.Dr.Ing.RAUNER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r>
              <a:rPr lang="cs-CZ" dirty="0" err="1" smtClean="0"/>
              <a:t>Doc.RNDr</a:t>
            </a:r>
            <a:r>
              <a:rPr lang="cs-CZ" dirty="0" smtClean="0"/>
              <a:t>. KOLÁŘOVÁ,CSc., Růžena; </a:t>
            </a:r>
            <a:r>
              <a:rPr lang="cs-CZ" dirty="0" err="1" smtClean="0"/>
              <a:t>Paed.Dr</a:t>
            </a:r>
            <a:r>
              <a:rPr lang="cs-CZ" dirty="0" smtClean="0"/>
              <a:t>. BOHUNĚK, Jiří. Fyzika pro 8. ročník základní školy. Praha 4 : </a:t>
            </a:r>
            <a:r>
              <a:rPr lang="cs-CZ" dirty="0" err="1" smtClean="0"/>
              <a:t>Prometheus</a:t>
            </a:r>
            <a:r>
              <a:rPr lang="cs-CZ" dirty="0" smtClean="0"/>
              <a:t>, 2005. 224 s. ISBN 80-7196-149-3</a:t>
            </a:r>
          </a:p>
          <a:p>
            <a:r>
              <a:rPr lang="cs-CZ" dirty="0" smtClean="0"/>
              <a:t>Obrázky:</a:t>
            </a:r>
          </a:p>
          <a:p>
            <a:r>
              <a:rPr lang="cs-CZ" dirty="0" smtClean="0"/>
              <a:t>Kliparty z www.microsoft.office.cz</a:t>
            </a:r>
          </a:p>
          <a:p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632</Words>
  <Application>Microsoft Office PowerPoint</Application>
  <PresentationFormat>Předvádění na obrazovce (4:3)</PresentationFormat>
  <Paragraphs>97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39</cp:revision>
  <dcterms:modified xsi:type="dcterms:W3CDTF">2012-06-02T13:56:22Z</dcterms:modified>
</cp:coreProperties>
</file>