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8" r:id="rId3"/>
    <p:sldId id="261" r:id="rId4"/>
    <p:sldId id="256" r:id="rId5"/>
    <p:sldId id="262" r:id="rId6"/>
    <p:sldId id="263" r:id="rId7"/>
    <p:sldId id="264" r:id="rId8"/>
    <p:sldId id="257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492896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Úlohy na výpočet práce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4509120"/>
            <a:ext cx="4752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VY_32_INOVACE_02_Úlohy na výpočet práce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31513" y="584775"/>
            <a:ext cx="91440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800" b="1" dirty="0" smtClean="0"/>
              <a:t>1. Uveď, ve kterých případech je z hlediska fyzikálního konána práce:</a:t>
            </a:r>
          </a:p>
          <a:p>
            <a:pPr marL="457200" indent="-457200"/>
            <a:r>
              <a:rPr lang="cs-CZ" sz="2800" dirty="0" smtClean="0"/>
              <a:t>Vyndáváš sešit z tašky na lavici.</a:t>
            </a:r>
          </a:p>
          <a:p>
            <a:pPr marL="457200" indent="-457200"/>
            <a:r>
              <a:rPr lang="cs-CZ" sz="2800" dirty="0" smtClean="0"/>
              <a:t>Neúspěšně se snažíš posunout skříň.</a:t>
            </a:r>
          </a:p>
          <a:p>
            <a:pPr marL="457200" indent="-457200"/>
            <a:r>
              <a:rPr lang="cs-CZ" sz="2800" dirty="0" smtClean="0"/>
              <a:t>Pes tě táhne na vodítku.</a:t>
            </a:r>
          </a:p>
          <a:p>
            <a:pPr marL="457200" indent="-457200"/>
            <a:r>
              <a:rPr lang="cs-CZ" sz="2800" dirty="0" smtClean="0"/>
              <a:t>Jablko padá ze stromu.</a:t>
            </a:r>
          </a:p>
          <a:p>
            <a:pPr marL="457200" indent="-457200"/>
            <a:r>
              <a:rPr lang="cs-CZ" sz="2800" dirty="0" smtClean="0"/>
              <a:t>Květináč s kytkou stojí na okenním parapetu.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475656" y="4365104"/>
            <a:ext cx="17550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= 200 000 J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78258" y="4826769"/>
            <a:ext cx="17550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= 80 000 J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69098" y="5206933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= 4,5 </a:t>
            </a:r>
            <a:r>
              <a:rPr lang="cs-CZ" sz="2400" dirty="0" err="1" smtClean="0">
                <a:solidFill>
                  <a:srgbClr val="FF0000"/>
                </a:solidFill>
              </a:rPr>
              <a:t>kJ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5668598"/>
            <a:ext cx="20522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= 5 000 </a:t>
            </a:r>
            <a:r>
              <a:rPr lang="cs-CZ" sz="2400" dirty="0" err="1" smtClean="0">
                <a:solidFill>
                  <a:srgbClr val="FF0000"/>
                </a:solidFill>
              </a:rPr>
              <a:t>kJ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28335" y="6130263"/>
            <a:ext cx="1737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= 1 200 </a:t>
            </a:r>
            <a:r>
              <a:rPr lang="cs-CZ" sz="2400" dirty="0" err="1" smtClean="0">
                <a:solidFill>
                  <a:srgbClr val="FF0000"/>
                </a:solidFill>
              </a:rPr>
              <a:t>kJ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0"/>
            <a:ext cx="2555776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3200" b="1" dirty="0">
                <a:solidFill>
                  <a:srgbClr val="FF0000"/>
                </a:solidFill>
              </a:rPr>
              <a:t>Opakování</a:t>
            </a:r>
          </a:p>
        </p:txBody>
      </p:sp>
      <p:sp>
        <p:nvSpPr>
          <p:cNvPr id="9" name="Obdélník 8"/>
          <p:cNvSpPr/>
          <p:nvPr/>
        </p:nvSpPr>
        <p:spPr>
          <a:xfrm>
            <a:off x="-18969" y="3948636"/>
            <a:ext cx="2286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lvl="0" indent="-457200"/>
            <a:r>
              <a:rPr lang="cs-CZ" sz="2800" b="1" dirty="0">
                <a:solidFill>
                  <a:prstClr val="black"/>
                </a:solidFill>
              </a:rPr>
              <a:t>2. Převeď</a:t>
            </a:r>
          </a:p>
          <a:p>
            <a:pPr marL="457200" lvl="0" indent="-457200"/>
            <a:r>
              <a:rPr lang="cs-CZ" sz="2800" dirty="0">
                <a:solidFill>
                  <a:prstClr val="black"/>
                </a:solidFill>
              </a:rPr>
              <a:t>200 </a:t>
            </a:r>
            <a:r>
              <a:rPr lang="cs-CZ" sz="2800" dirty="0" err="1">
                <a:solidFill>
                  <a:prstClr val="black"/>
                </a:solidFill>
              </a:rPr>
              <a:t>kJ</a:t>
            </a:r>
            <a:r>
              <a:rPr lang="cs-CZ" sz="2800" dirty="0">
                <a:solidFill>
                  <a:prstClr val="black"/>
                </a:solidFill>
              </a:rPr>
              <a:t> (J)</a:t>
            </a:r>
          </a:p>
          <a:p>
            <a:pPr marL="457200" lvl="0" indent="-457200"/>
            <a:r>
              <a:rPr lang="cs-CZ" sz="2800" dirty="0">
                <a:solidFill>
                  <a:prstClr val="black"/>
                </a:solidFill>
              </a:rPr>
              <a:t>0,08 MJ (J)</a:t>
            </a:r>
          </a:p>
          <a:p>
            <a:pPr marL="457200" lvl="0" indent="-457200"/>
            <a:r>
              <a:rPr lang="cs-CZ" sz="2800" dirty="0">
                <a:solidFill>
                  <a:prstClr val="black"/>
                </a:solidFill>
              </a:rPr>
              <a:t>4500 J (</a:t>
            </a:r>
            <a:r>
              <a:rPr lang="cs-CZ" sz="2800" dirty="0" err="1">
                <a:solidFill>
                  <a:prstClr val="black"/>
                </a:solidFill>
              </a:rPr>
              <a:t>kJ</a:t>
            </a:r>
            <a:r>
              <a:rPr lang="cs-CZ" sz="2800" dirty="0">
                <a:solidFill>
                  <a:prstClr val="black"/>
                </a:solidFill>
              </a:rPr>
              <a:t>)</a:t>
            </a:r>
          </a:p>
          <a:p>
            <a:pPr marL="457200" lvl="0" indent="-457200"/>
            <a:r>
              <a:rPr lang="cs-CZ" sz="2800" dirty="0">
                <a:solidFill>
                  <a:prstClr val="black"/>
                </a:solidFill>
              </a:rPr>
              <a:t>0, 005 GJ (</a:t>
            </a:r>
            <a:r>
              <a:rPr lang="cs-CZ" sz="2800" dirty="0" err="1">
                <a:solidFill>
                  <a:prstClr val="black"/>
                </a:solidFill>
              </a:rPr>
              <a:t>kJ</a:t>
            </a:r>
            <a:r>
              <a:rPr lang="cs-CZ" sz="2800" dirty="0">
                <a:solidFill>
                  <a:prstClr val="black"/>
                </a:solidFill>
              </a:rPr>
              <a:t>)</a:t>
            </a:r>
          </a:p>
          <a:p>
            <a:pPr marL="457200" lvl="0" indent="-457200"/>
            <a:r>
              <a:rPr lang="cs-CZ" sz="2800" dirty="0">
                <a:solidFill>
                  <a:prstClr val="black"/>
                </a:solidFill>
              </a:rPr>
              <a:t>1,2 MJ (</a:t>
            </a:r>
            <a:r>
              <a:rPr lang="cs-CZ" sz="2800" dirty="0" err="1">
                <a:solidFill>
                  <a:prstClr val="black"/>
                </a:solidFill>
              </a:rPr>
              <a:t>kJ</a:t>
            </a:r>
            <a:r>
              <a:rPr lang="cs-CZ" sz="2800" dirty="0">
                <a:solidFill>
                  <a:prstClr val="black"/>
                </a:solidFill>
              </a:rPr>
              <a:t>)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610294" y="1412776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konáš práci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1874441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nekonáš práci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2336106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pes koná práci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2797771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Země koná práci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87984" y="3188708"/>
            <a:ext cx="25245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práce se nekoná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1"/>
            <a:ext cx="9174979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/>
            <a:r>
              <a:rPr lang="cs-CZ" sz="2800" b="1" dirty="0"/>
              <a:t>3. Nakresli pyramidy pro tyto veličiny:</a:t>
            </a:r>
          </a:p>
          <a:p>
            <a:pPr marL="457200" indent="-457200">
              <a:buAutoNum type="alphaLcParenR"/>
            </a:pPr>
            <a:r>
              <a:rPr lang="cs-CZ" sz="2800" dirty="0"/>
              <a:t>Gravitační síla, hmotnost, gravitační konstanta</a:t>
            </a:r>
          </a:p>
          <a:p>
            <a:pPr marL="457200" indent="-457200">
              <a:buAutoNum type="alphaLcParenR"/>
            </a:pPr>
            <a:r>
              <a:rPr lang="cs-CZ" sz="2800" dirty="0"/>
              <a:t>Hustota, hmotnost, objem</a:t>
            </a:r>
          </a:p>
          <a:p>
            <a:pPr marL="457200" indent="-457200">
              <a:buAutoNum type="alphaLcParenR"/>
            </a:pPr>
            <a:r>
              <a:rPr lang="cs-CZ" sz="2800" dirty="0"/>
              <a:t>Práce, síla, </a:t>
            </a:r>
            <a:r>
              <a:rPr lang="cs-CZ" sz="2800" dirty="0" smtClean="0"/>
              <a:t>dráha</a:t>
            </a:r>
            <a:endParaRPr lang="cs-CZ" sz="28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3074963" y="1980839"/>
            <a:ext cx="2155991" cy="2032622"/>
            <a:chOff x="427582" y="1943082"/>
            <a:chExt cx="1731962" cy="1522956"/>
          </a:xfrm>
        </p:grpSpPr>
        <p:sp>
          <p:nvSpPr>
            <p:cNvPr id="4" name="AutoShape 2"/>
            <p:cNvSpPr>
              <a:spLocks noChangeArrowheads="1"/>
            </p:cNvSpPr>
            <p:nvPr/>
          </p:nvSpPr>
          <p:spPr bwMode="auto">
            <a:xfrm>
              <a:off x="427582" y="1943082"/>
              <a:ext cx="1731962" cy="1506970"/>
            </a:xfrm>
            <a:prstGeom prst="triangle">
              <a:avLst>
                <a:gd name="adj" fmla="val 508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763586" y="2872448"/>
              <a:ext cx="108426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1089695" y="2349228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m</a:t>
              </a:r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857108" y="2942818"/>
              <a:ext cx="108426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2800" dirty="0" smtClean="0"/>
                <a:t>ρ</a:t>
              </a:r>
              <a:r>
                <a:rPr lang="cs-CZ" sz="2800" dirty="0" smtClean="0"/>
                <a:t> . V</a:t>
              </a:r>
              <a:endParaRPr lang="cs-CZ" sz="28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35942" y="3119904"/>
            <a:ext cx="2291841" cy="2037288"/>
            <a:chOff x="209412" y="3717032"/>
            <a:chExt cx="1731962" cy="1506970"/>
          </a:xfrm>
        </p:grpSpPr>
        <p:sp>
          <p:nvSpPr>
            <p:cNvPr id="10" name="AutoShape 2"/>
            <p:cNvSpPr>
              <a:spLocks noChangeArrowheads="1"/>
            </p:cNvSpPr>
            <p:nvPr/>
          </p:nvSpPr>
          <p:spPr bwMode="auto">
            <a:xfrm>
              <a:off x="209412" y="3717032"/>
              <a:ext cx="1731962" cy="1506970"/>
            </a:xfrm>
            <a:prstGeom prst="triangle">
              <a:avLst>
                <a:gd name="adj" fmla="val 508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873670" y="4057908"/>
              <a:ext cx="52997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err="1" smtClean="0"/>
                <a:t>F</a:t>
              </a:r>
              <a:r>
                <a:rPr lang="cs-CZ" sz="2800" baseline="-25000" dirty="0" err="1" smtClean="0"/>
                <a:t>g</a:t>
              </a:r>
              <a:endParaRPr lang="cs-CZ" sz="2800" dirty="0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560858" y="4581128"/>
              <a:ext cx="108426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635221" y="4700782"/>
              <a:ext cx="108426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/>
                <a:t>m</a:t>
              </a:r>
              <a:r>
                <a:rPr lang="cs-CZ" sz="2800" dirty="0" smtClean="0"/>
                <a:t> . g</a:t>
              </a:r>
              <a:endParaRPr lang="cs-CZ" sz="2800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084168" y="3079899"/>
            <a:ext cx="2088232" cy="2032622"/>
            <a:chOff x="6084168" y="2105926"/>
            <a:chExt cx="1731962" cy="1506970"/>
          </a:xfrm>
        </p:grpSpPr>
        <p:sp>
          <p:nvSpPr>
            <p:cNvPr id="17" name="AutoShape 2"/>
            <p:cNvSpPr>
              <a:spLocks noChangeArrowheads="1"/>
            </p:cNvSpPr>
            <p:nvPr/>
          </p:nvSpPr>
          <p:spPr bwMode="auto">
            <a:xfrm>
              <a:off x="6084168" y="2105926"/>
              <a:ext cx="1731962" cy="1506970"/>
            </a:xfrm>
            <a:prstGeom prst="triangle">
              <a:avLst>
                <a:gd name="adj" fmla="val 508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748426" y="2446802"/>
              <a:ext cx="52997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W</a:t>
              </a:r>
              <a:endParaRPr lang="cs-CZ" sz="2800" dirty="0"/>
            </a:p>
          </p:txBody>
        </p:sp>
        <p:cxnSp>
          <p:nvCxnSpPr>
            <p:cNvPr id="19" name="Přímá spojnice 18"/>
            <p:cNvCxnSpPr/>
            <p:nvPr/>
          </p:nvCxnSpPr>
          <p:spPr>
            <a:xfrm>
              <a:off x="6435614" y="2970022"/>
              <a:ext cx="108426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/>
            <p:cNvSpPr txBox="1"/>
            <p:nvPr/>
          </p:nvSpPr>
          <p:spPr>
            <a:xfrm>
              <a:off x="6701017" y="3089676"/>
              <a:ext cx="108426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F . s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3060485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0459"/>
            <a:ext cx="914400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rgbClr val="FF0000"/>
                </a:solidFill>
              </a:rPr>
              <a:t>1. Výpočet práce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623888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Petra tlačila sáňky stálou silou 20 N. Jakou práci vykonala, když je dotlačila od vrátek doma ke kluzišti vzdálenému 620 m?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2204864"/>
            <a:ext cx="83164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 = 20 N</a:t>
            </a:r>
          </a:p>
          <a:p>
            <a:r>
              <a:rPr lang="cs-CZ" sz="2800" u="sng" dirty="0" smtClean="0"/>
              <a:t>s = 620 m</a:t>
            </a:r>
          </a:p>
          <a:p>
            <a:r>
              <a:rPr lang="cs-CZ" sz="2800" dirty="0" smtClean="0"/>
              <a:t>W = ? J</a:t>
            </a:r>
          </a:p>
          <a:p>
            <a:r>
              <a:rPr lang="cs-CZ" sz="2800" dirty="0"/>
              <a:t>W = </a:t>
            </a:r>
            <a:r>
              <a:rPr lang="cs-CZ" sz="2800" dirty="0" smtClean="0"/>
              <a:t>F . s</a:t>
            </a:r>
          </a:p>
          <a:p>
            <a:r>
              <a:rPr lang="cs-CZ" sz="2800" dirty="0"/>
              <a:t>W = </a:t>
            </a:r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620 J</a:t>
            </a:r>
            <a:endParaRPr lang="cs-CZ" sz="2800" dirty="0"/>
          </a:p>
          <a:p>
            <a:r>
              <a:rPr lang="cs-CZ" sz="2800" dirty="0"/>
              <a:t>W = </a:t>
            </a:r>
            <a:r>
              <a:rPr lang="cs-CZ" sz="2800" dirty="0" smtClean="0"/>
              <a:t>12 400 J</a:t>
            </a:r>
            <a:endParaRPr lang="cs-CZ" sz="2800" dirty="0"/>
          </a:p>
          <a:p>
            <a:r>
              <a:rPr lang="cs-CZ" sz="2800" dirty="0"/>
              <a:t>W = </a:t>
            </a:r>
            <a:r>
              <a:rPr lang="cs-CZ" sz="2800" dirty="0" smtClean="0"/>
              <a:t>12,4 </a:t>
            </a:r>
            <a:r>
              <a:rPr lang="cs-CZ" sz="2800" dirty="0" err="1" smtClean="0"/>
              <a:t>kJ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b="1" dirty="0" smtClean="0"/>
              <a:t>Petra vykonala při přemístění sáněk práci 12,4 </a:t>
            </a:r>
            <a:r>
              <a:rPr lang="cs-CZ" sz="2800" b="1" dirty="0" err="1" smtClean="0"/>
              <a:t>kJ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1" y="-32299"/>
            <a:ext cx="9163147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rgbClr val="FF0000"/>
                </a:solidFill>
              </a:rPr>
              <a:t>2. Výpočet působící síly nebo hmotnosti nebo objemu</a:t>
            </a:r>
          </a:p>
        </p:txBody>
      </p:sp>
      <p:sp>
        <p:nvSpPr>
          <p:cNvPr id="4" name="Obdélník 3"/>
          <p:cNvSpPr/>
          <p:nvPr/>
        </p:nvSpPr>
        <p:spPr>
          <a:xfrm>
            <a:off x="0" y="613048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Dělník tlačil vozík po dráze 1,5 km a vykonal při tom práci 375 </a:t>
            </a:r>
            <a:r>
              <a:rPr lang="cs-CZ" sz="2800" dirty="0" err="1">
                <a:solidFill>
                  <a:prstClr val="black"/>
                </a:solidFill>
              </a:rPr>
              <a:t>kJ</a:t>
            </a:r>
            <a:r>
              <a:rPr lang="cs-CZ" sz="2800" dirty="0">
                <a:solidFill>
                  <a:prstClr val="black"/>
                </a:solidFill>
              </a:rPr>
              <a:t>. Jakou silou na vozík působil?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1700808"/>
            <a:ext cx="831641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W</a:t>
            </a:r>
            <a:r>
              <a:rPr lang="cs-CZ" sz="2800" dirty="0" smtClean="0"/>
              <a:t> = 375 </a:t>
            </a:r>
            <a:r>
              <a:rPr lang="cs-CZ" sz="2800" dirty="0" err="1" smtClean="0"/>
              <a:t>kJ</a:t>
            </a:r>
            <a:endParaRPr lang="cs-CZ" sz="2800" dirty="0" smtClean="0"/>
          </a:p>
          <a:p>
            <a:r>
              <a:rPr lang="cs-CZ" sz="2800" u="sng" dirty="0" smtClean="0"/>
              <a:t>s = 1,5 km</a:t>
            </a:r>
          </a:p>
          <a:p>
            <a:r>
              <a:rPr lang="cs-CZ" sz="2800" dirty="0"/>
              <a:t>F</a:t>
            </a:r>
            <a:r>
              <a:rPr lang="cs-CZ" sz="2800" dirty="0" smtClean="0"/>
              <a:t> = ? N</a:t>
            </a:r>
          </a:p>
          <a:p>
            <a:r>
              <a:rPr lang="cs-CZ" sz="2800" dirty="0" smtClean="0"/>
              <a:t>F </a:t>
            </a:r>
            <a:r>
              <a:rPr lang="cs-CZ" sz="2800" dirty="0"/>
              <a:t>= W</a:t>
            </a:r>
            <a:r>
              <a:rPr lang="cs-CZ" sz="2800" dirty="0" smtClean="0"/>
              <a:t> </a:t>
            </a:r>
            <a:r>
              <a:rPr lang="cs-CZ" sz="2800" dirty="0"/>
              <a:t>:</a:t>
            </a:r>
            <a:r>
              <a:rPr lang="cs-CZ" sz="2800" dirty="0" smtClean="0"/>
              <a:t> s</a:t>
            </a:r>
          </a:p>
          <a:p>
            <a:r>
              <a:rPr lang="cs-CZ" sz="2800" dirty="0" smtClean="0"/>
              <a:t>F </a:t>
            </a:r>
            <a:r>
              <a:rPr lang="cs-CZ" sz="2800" dirty="0"/>
              <a:t>= </a:t>
            </a:r>
            <a:r>
              <a:rPr lang="cs-CZ" sz="2800" dirty="0" smtClean="0"/>
              <a:t>375 000 : 1 500 N</a:t>
            </a:r>
            <a:endParaRPr lang="cs-CZ" sz="2800" dirty="0"/>
          </a:p>
          <a:p>
            <a:r>
              <a:rPr lang="cs-CZ" sz="2800" dirty="0" smtClean="0"/>
              <a:t>F </a:t>
            </a:r>
            <a:r>
              <a:rPr lang="cs-CZ" sz="2800" dirty="0"/>
              <a:t>= </a:t>
            </a:r>
            <a:r>
              <a:rPr lang="cs-CZ" sz="2800" dirty="0" smtClean="0"/>
              <a:t>250 N</a:t>
            </a:r>
            <a:endParaRPr lang="cs-CZ" sz="2800" dirty="0"/>
          </a:p>
          <a:p>
            <a:endParaRPr lang="cs-CZ" sz="2800" dirty="0"/>
          </a:p>
          <a:p>
            <a:r>
              <a:rPr lang="cs-CZ" sz="2800" b="1" dirty="0" smtClean="0"/>
              <a:t>Dělník působil na vozík silou 250 N.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1696247"/>
            <a:ext cx="2466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375 000 </a:t>
            </a:r>
            <a:r>
              <a:rPr lang="cs-CZ" sz="2800" dirty="0"/>
              <a:t>J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691680" y="2185026"/>
            <a:ext cx="2466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1 500 m</a:t>
            </a:r>
            <a:endParaRPr lang="cs-CZ" sz="2800" dirty="0"/>
          </a:p>
        </p:txBody>
      </p:sp>
      <p:pic>
        <p:nvPicPr>
          <p:cNvPr id="2052" name="Picture 4" descr="C:\Users\user\AppData\Local\Microsoft\Windows\Temporary Internet Files\Content.IE5\XG0EU0P2\MP9003829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202" y="1711558"/>
            <a:ext cx="3412531" cy="2437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4843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Jeřáb zvedl rovnoměrným pohybem těleso do výšky 7 m a vykonal při tom práci 21 </a:t>
            </a:r>
            <a:r>
              <a:rPr lang="cs-CZ" sz="2800" dirty="0" err="1">
                <a:solidFill>
                  <a:prstClr val="black"/>
                </a:solidFill>
              </a:rPr>
              <a:t>kJ</a:t>
            </a:r>
            <a:r>
              <a:rPr lang="cs-CZ" sz="2800" dirty="0">
                <a:solidFill>
                  <a:prstClr val="black"/>
                </a:solidFill>
              </a:rPr>
              <a:t>. Urči hmotnost zvednutého tělesa.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1164134"/>
            <a:ext cx="831641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W</a:t>
            </a:r>
            <a:r>
              <a:rPr lang="cs-CZ" sz="2800" dirty="0" smtClean="0"/>
              <a:t> = 21 </a:t>
            </a:r>
            <a:r>
              <a:rPr lang="cs-CZ" sz="2800" dirty="0" err="1" smtClean="0"/>
              <a:t>kJ</a:t>
            </a:r>
            <a:endParaRPr lang="cs-CZ" sz="2800" dirty="0" smtClean="0"/>
          </a:p>
          <a:p>
            <a:r>
              <a:rPr lang="cs-CZ" sz="2800" u="sng" dirty="0" smtClean="0"/>
              <a:t>s = 7 m</a:t>
            </a:r>
          </a:p>
          <a:p>
            <a:r>
              <a:rPr lang="cs-CZ" sz="2800" dirty="0"/>
              <a:t>F</a:t>
            </a:r>
            <a:r>
              <a:rPr lang="cs-CZ" sz="2800" dirty="0" smtClean="0"/>
              <a:t> = ? N</a:t>
            </a:r>
          </a:p>
          <a:p>
            <a:r>
              <a:rPr lang="cs-CZ" sz="2800" dirty="0" smtClean="0"/>
              <a:t>m = ? kg</a:t>
            </a:r>
          </a:p>
          <a:p>
            <a:r>
              <a:rPr lang="cs-CZ" sz="2800" dirty="0" smtClean="0"/>
              <a:t>F </a:t>
            </a:r>
            <a:r>
              <a:rPr lang="cs-CZ" sz="2800" dirty="0"/>
              <a:t>= W</a:t>
            </a:r>
            <a:r>
              <a:rPr lang="cs-CZ" sz="2800" dirty="0" smtClean="0"/>
              <a:t> </a:t>
            </a:r>
            <a:r>
              <a:rPr lang="cs-CZ" sz="2800" dirty="0"/>
              <a:t>:</a:t>
            </a:r>
            <a:r>
              <a:rPr lang="cs-CZ" sz="2800" dirty="0" smtClean="0"/>
              <a:t> s</a:t>
            </a:r>
          </a:p>
          <a:p>
            <a:r>
              <a:rPr lang="cs-CZ" sz="2800" dirty="0" smtClean="0"/>
              <a:t>F </a:t>
            </a:r>
            <a:r>
              <a:rPr lang="cs-CZ" sz="2800" dirty="0"/>
              <a:t>= </a:t>
            </a:r>
            <a:r>
              <a:rPr lang="cs-CZ" sz="2800" dirty="0" smtClean="0"/>
              <a:t>21 000 : 7 N</a:t>
            </a:r>
            <a:endParaRPr lang="cs-CZ" sz="2800" dirty="0"/>
          </a:p>
          <a:p>
            <a:r>
              <a:rPr lang="cs-CZ" sz="2800" dirty="0" smtClean="0"/>
              <a:t>F </a:t>
            </a:r>
            <a:r>
              <a:rPr lang="cs-CZ" sz="2800" dirty="0"/>
              <a:t>= </a:t>
            </a:r>
            <a:r>
              <a:rPr lang="cs-CZ" sz="2800" dirty="0" smtClean="0"/>
              <a:t>3 000 N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m </a:t>
            </a:r>
            <a:r>
              <a:rPr lang="cs-CZ" sz="2800" dirty="0"/>
              <a:t>= </a:t>
            </a:r>
            <a:r>
              <a:rPr lang="cs-CZ" sz="2800" dirty="0" smtClean="0"/>
              <a:t>F : g</a:t>
            </a:r>
          </a:p>
          <a:p>
            <a:r>
              <a:rPr lang="cs-CZ" sz="2800" dirty="0" smtClean="0"/>
              <a:t>m = 3 000 : 10 kg</a:t>
            </a:r>
          </a:p>
          <a:p>
            <a:r>
              <a:rPr lang="cs-CZ" sz="2800" dirty="0" smtClean="0"/>
              <a:t>m = 300 kg</a:t>
            </a:r>
          </a:p>
          <a:p>
            <a:endParaRPr lang="cs-CZ" sz="2800" dirty="0"/>
          </a:p>
          <a:p>
            <a:r>
              <a:rPr lang="cs-CZ" sz="2800" b="1" dirty="0" smtClean="0"/>
              <a:t>Těleso mělo hmotnost 300 kg.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42980" y="1164134"/>
            <a:ext cx="2466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21 000 </a:t>
            </a:r>
            <a:r>
              <a:rPr lang="cs-CZ" sz="2800" dirty="0"/>
              <a:t>J</a:t>
            </a:r>
          </a:p>
        </p:txBody>
      </p:sp>
      <p:pic>
        <p:nvPicPr>
          <p:cNvPr id="6" name="Picture 2" descr="C:\Users\user\AppData\Local\Microsoft\Windows\Temporary Internet Files\Content.IE5\XG0EU0P2\MC9002905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212624"/>
            <a:ext cx="3142631" cy="369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3165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/>
              <a:t>Zedník zvedl kbelík s maltou (1600 kg/m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) do výšky 2 m a vykonal přitom práci 640 J. Jaký byl objem malty?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1164134"/>
            <a:ext cx="831641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W</a:t>
            </a:r>
            <a:r>
              <a:rPr lang="cs-CZ" sz="2800" dirty="0" smtClean="0"/>
              <a:t> = 640 J</a:t>
            </a:r>
          </a:p>
          <a:p>
            <a:r>
              <a:rPr lang="el-GR" sz="2800" dirty="0" smtClean="0"/>
              <a:t>ρ</a:t>
            </a:r>
            <a:r>
              <a:rPr lang="cs-CZ" sz="2800" dirty="0" smtClean="0"/>
              <a:t> = 1 600 kg/m</a:t>
            </a:r>
            <a:r>
              <a:rPr lang="cs-CZ" sz="2800" baseline="30000" dirty="0" smtClean="0"/>
              <a:t>3</a:t>
            </a:r>
            <a:endParaRPr lang="cs-CZ" sz="2800" dirty="0" smtClean="0"/>
          </a:p>
          <a:p>
            <a:r>
              <a:rPr lang="cs-CZ" sz="2800" u="sng" dirty="0" smtClean="0"/>
              <a:t>s = 2 m</a:t>
            </a:r>
          </a:p>
          <a:p>
            <a:r>
              <a:rPr lang="cs-CZ" sz="2800" dirty="0"/>
              <a:t>F</a:t>
            </a:r>
            <a:r>
              <a:rPr lang="cs-CZ" sz="2800" dirty="0" smtClean="0"/>
              <a:t> = ? N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 = ? m</a:t>
            </a:r>
            <a:r>
              <a:rPr lang="cs-CZ" sz="2800" baseline="30000" dirty="0" smtClean="0"/>
              <a:t>3</a:t>
            </a:r>
            <a:endParaRPr lang="cs-CZ" sz="2800" dirty="0" smtClean="0"/>
          </a:p>
          <a:p>
            <a:r>
              <a:rPr lang="cs-CZ" sz="2800" dirty="0" smtClean="0"/>
              <a:t>F </a:t>
            </a:r>
            <a:r>
              <a:rPr lang="cs-CZ" sz="2800" dirty="0"/>
              <a:t>= W</a:t>
            </a:r>
            <a:r>
              <a:rPr lang="cs-CZ" sz="2800" dirty="0" smtClean="0"/>
              <a:t> </a:t>
            </a:r>
            <a:r>
              <a:rPr lang="cs-CZ" sz="2800" dirty="0"/>
              <a:t>:</a:t>
            </a:r>
            <a:r>
              <a:rPr lang="cs-CZ" sz="2800" dirty="0" smtClean="0"/>
              <a:t> s</a:t>
            </a:r>
          </a:p>
          <a:p>
            <a:r>
              <a:rPr lang="cs-CZ" sz="2800" dirty="0" smtClean="0"/>
              <a:t>F </a:t>
            </a:r>
            <a:r>
              <a:rPr lang="cs-CZ" sz="2800" dirty="0"/>
              <a:t>= </a:t>
            </a:r>
            <a:r>
              <a:rPr lang="cs-CZ" sz="2800" dirty="0" smtClean="0"/>
              <a:t>640 : </a:t>
            </a:r>
            <a:r>
              <a:rPr lang="cs-CZ" sz="2800" dirty="0"/>
              <a:t>2</a:t>
            </a:r>
            <a:r>
              <a:rPr lang="cs-CZ" sz="2800" dirty="0" smtClean="0"/>
              <a:t> N</a:t>
            </a:r>
            <a:endParaRPr lang="cs-CZ" sz="2800" dirty="0"/>
          </a:p>
          <a:p>
            <a:r>
              <a:rPr lang="cs-CZ" sz="2800" dirty="0" smtClean="0"/>
              <a:t>F </a:t>
            </a:r>
            <a:r>
              <a:rPr lang="cs-CZ" sz="2800" dirty="0"/>
              <a:t>= </a:t>
            </a:r>
            <a:r>
              <a:rPr lang="cs-CZ" sz="2800" dirty="0" smtClean="0"/>
              <a:t>320 N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789471" y="2505368"/>
            <a:ext cx="273747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m = F : g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m = 320 : 10 kg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m = 32 kg</a:t>
            </a:r>
          </a:p>
        </p:txBody>
      </p:sp>
      <p:sp>
        <p:nvSpPr>
          <p:cNvPr id="5" name="Obdélník 4"/>
          <p:cNvSpPr/>
          <p:nvPr/>
        </p:nvSpPr>
        <p:spPr>
          <a:xfrm>
            <a:off x="5868144" y="2505367"/>
            <a:ext cx="273747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V </a:t>
            </a:r>
            <a:r>
              <a:rPr lang="cs-CZ" sz="2800" dirty="0">
                <a:solidFill>
                  <a:prstClr val="black"/>
                </a:solidFill>
              </a:rPr>
              <a:t>= </a:t>
            </a:r>
            <a:r>
              <a:rPr lang="cs-CZ" sz="2800" dirty="0" smtClean="0">
                <a:solidFill>
                  <a:prstClr val="black"/>
                </a:solidFill>
              </a:rPr>
              <a:t>m </a:t>
            </a:r>
            <a:r>
              <a:rPr lang="cs-CZ" sz="2800" dirty="0">
                <a:solidFill>
                  <a:prstClr val="black"/>
                </a:solidFill>
              </a:rPr>
              <a:t>: </a:t>
            </a:r>
            <a:r>
              <a:rPr lang="el-GR" sz="2800" dirty="0" smtClean="0">
                <a:solidFill>
                  <a:prstClr val="black"/>
                </a:solidFill>
              </a:rPr>
              <a:t>ρ</a:t>
            </a:r>
            <a:endParaRPr lang="cs-CZ" sz="2800" dirty="0" smtClean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V </a:t>
            </a:r>
            <a:r>
              <a:rPr lang="cs-CZ" sz="2800" dirty="0">
                <a:solidFill>
                  <a:prstClr val="black"/>
                </a:solidFill>
              </a:rPr>
              <a:t>= </a:t>
            </a:r>
            <a:r>
              <a:rPr lang="cs-CZ" sz="2800" dirty="0" smtClean="0">
                <a:solidFill>
                  <a:prstClr val="black"/>
                </a:solidFill>
              </a:rPr>
              <a:t>32 </a:t>
            </a:r>
            <a:r>
              <a:rPr lang="cs-CZ" sz="2800" dirty="0">
                <a:solidFill>
                  <a:prstClr val="black"/>
                </a:solidFill>
              </a:rPr>
              <a:t>: </a:t>
            </a:r>
            <a:r>
              <a:rPr lang="cs-CZ" sz="2800" dirty="0" smtClean="0">
                <a:solidFill>
                  <a:prstClr val="black"/>
                </a:solidFill>
              </a:rPr>
              <a:t>1 600 m</a:t>
            </a:r>
            <a:r>
              <a:rPr lang="cs-CZ" sz="2800" baseline="30000" dirty="0" smtClean="0">
                <a:solidFill>
                  <a:prstClr val="black"/>
                </a:solidFill>
              </a:rPr>
              <a:t>3</a:t>
            </a:r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V </a:t>
            </a:r>
            <a:r>
              <a:rPr lang="cs-CZ" sz="2800" dirty="0">
                <a:solidFill>
                  <a:prstClr val="black"/>
                </a:solidFill>
              </a:rPr>
              <a:t>= </a:t>
            </a:r>
            <a:r>
              <a:rPr lang="cs-CZ" sz="2800" dirty="0" smtClean="0">
                <a:solidFill>
                  <a:prstClr val="black"/>
                </a:solidFill>
              </a:rPr>
              <a:t>0,02 m</a:t>
            </a:r>
            <a:r>
              <a:rPr lang="cs-CZ" sz="2800" baseline="30000" dirty="0" smtClean="0">
                <a:solidFill>
                  <a:prstClr val="black"/>
                </a:solidFill>
              </a:rPr>
              <a:t>3</a:t>
            </a:r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V = </a:t>
            </a:r>
            <a:r>
              <a:rPr lang="cs-CZ" sz="2800" dirty="0" smtClean="0">
                <a:solidFill>
                  <a:prstClr val="black"/>
                </a:solidFill>
              </a:rPr>
              <a:t>20 dm</a:t>
            </a:r>
            <a:r>
              <a:rPr lang="cs-CZ" sz="2800" baseline="30000" dirty="0" smtClean="0">
                <a:solidFill>
                  <a:prstClr val="black"/>
                </a:solidFill>
              </a:rPr>
              <a:t>3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-11298" y="5085184"/>
            <a:ext cx="915529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Těleso mělo </a:t>
            </a:r>
            <a:r>
              <a:rPr lang="cs-CZ" sz="2800" b="1" dirty="0" smtClean="0"/>
              <a:t>objem 20 </a:t>
            </a:r>
            <a:r>
              <a:rPr lang="cs-CZ" sz="2800" b="1" dirty="0" smtClean="0">
                <a:solidFill>
                  <a:prstClr val="black"/>
                </a:solidFill>
              </a:rPr>
              <a:t>dm</a:t>
            </a:r>
            <a:r>
              <a:rPr lang="cs-CZ" sz="2800" b="1" baseline="30000" dirty="0" smtClean="0">
                <a:solidFill>
                  <a:prstClr val="black"/>
                </a:solidFill>
              </a:rPr>
              <a:t>3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043971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49" y="620688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/>
              <a:t>Maminka šla na procházku s kočárkem, na který působila stálou silou 30 N. Vykonala při tom práci 75 </a:t>
            </a:r>
            <a:r>
              <a:rPr lang="cs-CZ" sz="2800" dirty="0" err="1" smtClean="0"/>
              <a:t>kJ</a:t>
            </a:r>
            <a:r>
              <a:rPr lang="cs-CZ" sz="2800" dirty="0" smtClean="0"/>
              <a:t>. Kolik km urazila?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rgbClr val="FF0000"/>
                </a:solidFill>
              </a:rPr>
              <a:t>Výpočet výšky nebo dráhy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-22239" y="2132856"/>
            <a:ext cx="83164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W</a:t>
            </a:r>
            <a:r>
              <a:rPr lang="cs-CZ" sz="2800" dirty="0" smtClean="0"/>
              <a:t> = 75 </a:t>
            </a:r>
            <a:r>
              <a:rPr lang="cs-CZ" sz="2800" dirty="0" err="1"/>
              <a:t>k</a:t>
            </a:r>
            <a:r>
              <a:rPr lang="cs-CZ" sz="2800" dirty="0" err="1" smtClean="0"/>
              <a:t>J</a:t>
            </a:r>
            <a:endParaRPr lang="cs-CZ" sz="2800" dirty="0" smtClean="0"/>
          </a:p>
          <a:p>
            <a:r>
              <a:rPr lang="cs-CZ" sz="2800" u="sng" dirty="0" smtClean="0"/>
              <a:t>F = 30 N</a:t>
            </a:r>
          </a:p>
          <a:p>
            <a:r>
              <a:rPr lang="cs-CZ" sz="2800" dirty="0" smtClean="0"/>
              <a:t>s = ? m</a:t>
            </a:r>
          </a:p>
          <a:p>
            <a:r>
              <a:rPr lang="cs-CZ" sz="2800" dirty="0" smtClean="0"/>
              <a:t>s </a:t>
            </a:r>
            <a:r>
              <a:rPr lang="cs-CZ" sz="2800" dirty="0"/>
              <a:t>= W</a:t>
            </a:r>
            <a:r>
              <a:rPr lang="cs-CZ" sz="2800" dirty="0" smtClean="0"/>
              <a:t> </a:t>
            </a:r>
            <a:r>
              <a:rPr lang="cs-CZ" sz="2800" dirty="0"/>
              <a:t>:</a:t>
            </a:r>
            <a:r>
              <a:rPr lang="cs-CZ" sz="2800" dirty="0" smtClean="0"/>
              <a:t> F</a:t>
            </a:r>
          </a:p>
          <a:p>
            <a:r>
              <a:rPr lang="cs-CZ" sz="2800" dirty="0" smtClean="0"/>
              <a:t>s </a:t>
            </a:r>
            <a:r>
              <a:rPr lang="cs-CZ" sz="2800" dirty="0"/>
              <a:t>= </a:t>
            </a:r>
            <a:r>
              <a:rPr lang="cs-CZ" sz="2800" dirty="0" smtClean="0"/>
              <a:t>75 000 : 30 m</a:t>
            </a:r>
            <a:endParaRPr lang="cs-CZ" sz="2800" dirty="0"/>
          </a:p>
          <a:p>
            <a:r>
              <a:rPr lang="cs-CZ" sz="2800" dirty="0"/>
              <a:t>s</a:t>
            </a:r>
            <a:r>
              <a:rPr lang="cs-CZ" sz="2800" dirty="0" smtClean="0"/>
              <a:t> </a:t>
            </a:r>
            <a:r>
              <a:rPr lang="cs-CZ" sz="2800" dirty="0"/>
              <a:t>= </a:t>
            </a:r>
            <a:r>
              <a:rPr lang="cs-CZ" sz="2800" dirty="0" smtClean="0"/>
              <a:t>2 500 m</a:t>
            </a:r>
            <a:endParaRPr lang="cs-CZ" sz="2800" dirty="0"/>
          </a:p>
          <a:p>
            <a:r>
              <a:rPr lang="cs-CZ" sz="2800" dirty="0"/>
              <a:t>s = </a:t>
            </a:r>
            <a:r>
              <a:rPr lang="cs-CZ" sz="2800" dirty="0" smtClean="0"/>
              <a:t>2,5 km</a:t>
            </a:r>
            <a:endParaRPr lang="cs-CZ" sz="2800" dirty="0"/>
          </a:p>
          <a:p>
            <a:endParaRPr lang="cs-CZ" sz="2800" dirty="0"/>
          </a:p>
          <a:p>
            <a:r>
              <a:rPr lang="cs-CZ" sz="2800" b="1" dirty="0" smtClean="0"/>
              <a:t>Maminka urazila dráhu 2,5 km.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67062" y="2132856"/>
            <a:ext cx="2466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75 000 </a:t>
            </a:r>
            <a:r>
              <a:rPr lang="cs-CZ" sz="2800" dirty="0"/>
              <a:t>J</a:t>
            </a:r>
          </a:p>
        </p:txBody>
      </p:sp>
      <p:pic>
        <p:nvPicPr>
          <p:cNvPr id="6" name="Picture 3" descr="C:\Users\user\AppData\Local\Microsoft\Windows\Temporary Internet Files\Content.IE5\Q1C3I66A\MC9000896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863" y="2264118"/>
            <a:ext cx="2232248" cy="2616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Do jaké výšky zvedl dělník pomocí jednoduché kladky kbelík s pískem o hmotnosti 12 kg, jestliže vykonal práci 840 J?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-50304" y="1340768"/>
            <a:ext cx="831641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W</a:t>
            </a:r>
            <a:r>
              <a:rPr lang="cs-CZ" sz="2800" dirty="0" smtClean="0"/>
              <a:t> = 840 J</a:t>
            </a:r>
          </a:p>
          <a:p>
            <a:r>
              <a:rPr lang="cs-CZ" sz="2800" u="sng" dirty="0"/>
              <a:t>m</a:t>
            </a:r>
            <a:r>
              <a:rPr lang="cs-CZ" sz="2800" u="sng" dirty="0" smtClean="0"/>
              <a:t> = 12 kg</a:t>
            </a:r>
          </a:p>
          <a:p>
            <a:r>
              <a:rPr lang="cs-CZ" sz="2800" dirty="0" smtClean="0"/>
              <a:t>s = ? m</a:t>
            </a:r>
          </a:p>
          <a:p>
            <a:r>
              <a:rPr lang="cs-CZ" sz="2800" dirty="0" smtClean="0"/>
              <a:t>s </a:t>
            </a:r>
            <a:r>
              <a:rPr lang="cs-CZ" sz="2800" dirty="0"/>
              <a:t>= W</a:t>
            </a:r>
            <a:r>
              <a:rPr lang="cs-CZ" sz="2800" dirty="0" smtClean="0"/>
              <a:t> </a:t>
            </a:r>
            <a:r>
              <a:rPr lang="cs-CZ" sz="2800" dirty="0"/>
              <a:t>:</a:t>
            </a:r>
            <a:r>
              <a:rPr lang="cs-CZ" sz="2800" dirty="0" smtClean="0"/>
              <a:t> F</a:t>
            </a:r>
          </a:p>
          <a:p>
            <a:r>
              <a:rPr lang="cs-CZ" sz="2800" dirty="0" smtClean="0"/>
              <a:t>s </a:t>
            </a:r>
            <a:r>
              <a:rPr lang="cs-CZ" sz="2800" dirty="0"/>
              <a:t>= </a:t>
            </a:r>
            <a:r>
              <a:rPr lang="cs-CZ" sz="2800" dirty="0" smtClean="0"/>
              <a:t>840 : 120 m</a:t>
            </a:r>
            <a:endParaRPr lang="cs-CZ" sz="2800" dirty="0"/>
          </a:p>
          <a:p>
            <a:r>
              <a:rPr lang="cs-CZ" sz="2800" dirty="0"/>
              <a:t>s</a:t>
            </a:r>
            <a:r>
              <a:rPr lang="cs-CZ" sz="2800" dirty="0" smtClean="0"/>
              <a:t> </a:t>
            </a:r>
            <a:r>
              <a:rPr lang="cs-CZ" sz="2800" dirty="0"/>
              <a:t>= </a:t>
            </a:r>
            <a:r>
              <a:rPr lang="cs-CZ" sz="2800" dirty="0" smtClean="0"/>
              <a:t>4 m</a:t>
            </a:r>
            <a:endParaRPr lang="cs-CZ" sz="2800" dirty="0"/>
          </a:p>
          <a:p>
            <a:endParaRPr lang="cs-CZ" sz="2800" dirty="0"/>
          </a:p>
          <a:p>
            <a:r>
              <a:rPr lang="cs-CZ" sz="2800" b="1" dirty="0" smtClean="0"/>
              <a:t>Těleso bylo zvednuto do výšky 4 m.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1793737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 = </a:t>
            </a:r>
            <a:r>
              <a:rPr lang="cs-CZ" sz="2800" dirty="0"/>
              <a:t>m</a:t>
            </a:r>
            <a:r>
              <a:rPr lang="cs-CZ" sz="2800" dirty="0" smtClean="0"/>
              <a:t> . g  </a:t>
            </a:r>
            <a:endParaRPr lang="cs-CZ" sz="28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547664" y="2055347"/>
            <a:ext cx="432048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491880" y="1796985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12 . 10 N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1793737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120 N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45323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Zdroje:</a:t>
            </a:r>
          </a:p>
          <a:p>
            <a:r>
              <a:rPr lang="cs-CZ" dirty="0" err="1" smtClean="0"/>
              <a:t>Doc.Dr.Ing.RAUNER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60 s. ISBN 80-7238-526-7</a:t>
            </a:r>
          </a:p>
          <a:p>
            <a:r>
              <a:rPr lang="cs-CZ" dirty="0" err="1" smtClean="0"/>
              <a:t>Doc.Dr.Ing.RAUNER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  <a:p>
            <a:r>
              <a:rPr lang="cs-CZ" dirty="0" err="1" smtClean="0"/>
              <a:t>Doc.RNDr</a:t>
            </a:r>
            <a:r>
              <a:rPr lang="cs-CZ" dirty="0" smtClean="0"/>
              <a:t>. KOLÁŘOVÁ,CSc., Růžena; </a:t>
            </a:r>
            <a:r>
              <a:rPr lang="cs-CZ" dirty="0" err="1" smtClean="0"/>
              <a:t>Paed.Dr</a:t>
            </a:r>
            <a:r>
              <a:rPr lang="cs-CZ" dirty="0" smtClean="0"/>
              <a:t>. BOHUNĚK, Jiří. Fyzika pro 8. ročník základní školy. Praha 4 : </a:t>
            </a:r>
            <a:r>
              <a:rPr lang="cs-CZ" dirty="0" err="1" smtClean="0"/>
              <a:t>Prometheus</a:t>
            </a:r>
            <a:r>
              <a:rPr lang="cs-CZ" dirty="0" smtClean="0"/>
              <a:t>, 2005. 224 s. ISBN </a:t>
            </a:r>
            <a:r>
              <a:rPr lang="cs-CZ" dirty="0" smtClean="0"/>
              <a:t>80-7196-149-3</a:t>
            </a:r>
          </a:p>
          <a:p>
            <a:r>
              <a:rPr lang="cs-CZ" dirty="0" smtClean="0"/>
              <a:t>Obrázky:</a:t>
            </a:r>
          </a:p>
          <a:p>
            <a:r>
              <a:rPr lang="cs-CZ" dirty="0" smtClean="0"/>
              <a:t>Kliparty </a:t>
            </a:r>
            <a:r>
              <a:rPr lang="cs-CZ" smtClean="0"/>
              <a:t>z www.microsoft.office.cz</a:t>
            </a:r>
            <a:endParaRPr lang="cs-CZ" dirty="0" smtClean="0"/>
          </a:p>
          <a:p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745</Words>
  <Application>Microsoft Office PowerPoint</Application>
  <PresentationFormat>Předvádění na obrazovce (4:3)</PresentationFormat>
  <Paragraphs>125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60</cp:revision>
  <dcterms:modified xsi:type="dcterms:W3CDTF">2012-06-02T11:03:40Z</dcterms:modified>
</cp:coreProperties>
</file>