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34888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Výkon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539552" y="5105400"/>
            <a:ext cx="7854696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5736" y="4509120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VY_32_INOVACE_03_Výkon - zavedení pojmu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Který vůz má motor o větším výkonu?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549770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dokáže motor o větším výkonu?</a:t>
            </a:r>
          </a:p>
          <a:p>
            <a:r>
              <a:rPr lang="cs-CZ" sz="2800" dirty="0" smtClean="0"/>
              <a:t>Které auto ujede dráhu např. 20 km za kratší čas?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539552" y="5805264"/>
            <a:ext cx="1152128" cy="43204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979712" y="5661248"/>
            <a:ext cx="7164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Pokud má motor automobilu větší výkon, stejnou dráhu urazí za kratší čas.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4" descr="C:\Documents and Settings\cermakova.pavlina\Local Settings\Temporary Internet Files\Content.IE5\954NA86X\MP9004007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620688"/>
            <a:ext cx="2736304" cy="4102453"/>
          </a:xfrm>
          <a:prstGeom prst="rect">
            <a:avLst/>
          </a:prstGeom>
          <a:noFill/>
        </p:spPr>
      </p:pic>
      <p:pic>
        <p:nvPicPr>
          <p:cNvPr id="1031" name="Picture 7" descr="C:\Documents and Settings\cermakova.pavlina\Local Settings\Temporary Internet Files\Content.IE5\8EUE445Q\MP90043303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9" y="1159746"/>
            <a:ext cx="4536504" cy="302433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11560" y="382511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100392" y="43651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79512" y="1916832"/>
            <a:ext cx="8964488" cy="1944216"/>
            <a:chOff x="179512" y="1916832"/>
            <a:chExt cx="8964488" cy="1944216"/>
          </a:xfrm>
        </p:grpSpPr>
        <p:cxnSp>
          <p:nvCxnSpPr>
            <p:cNvPr id="12" name="Přímá spojovací čára 11"/>
            <p:cNvCxnSpPr/>
            <p:nvPr/>
          </p:nvCxnSpPr>
          <p:spPr>
            <a:xfrm>
              <a:off x="827584" y="1916832"/>
              <a:ext cx="8316416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467544" y="2852936"/>
              <a:ext cx="8676456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79512" y="3861048"/>
              <a:ext cx="896448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flipV="1">
              <a:off x="1763688" y="1916832"/>
              <a:ext cx="1512168" cy="194421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ovéPole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Který ze závodníků bude dříve v cíli?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601005" y="5355355"/>
            <a:ext cx="1152128" cy="43204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42242" y="4786549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Oba urazí stejnou dráhu.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Vítěz ji urazí za kratší čas.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Vítěz podá větší výkon.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cermakova.pavlina\Local Settings\Temporary Internet Files\Content.IE5\8EUE445Q\MC9001918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51520" y="692696"/>
            <a:ext cx="2664296" cy="2050140"/>
          </a:xfrm>
          <a:prstGeom prst="rect">
            <a:avLst/>
          </a:prstGeom>
          <a:noFill/>
        </p:spPr>
      </p:pic>
      <p:pic>
        <p:nvPicPr>
          <p:cNvPr id="2052" name="Picture 4" descr="C:\Documents and Settings\cermakova.pavlina\Local Settings\Temporary Internet Files\Content.IE5\I2JNHMBI\MC900215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1512168" cy="1829272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935" y="71749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-36512" y="25196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Komu bude trvat kratší čas, než přerovná hromadu uhlí o 200 m dál?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6390" name="Picture 6" descr="http://www.tuhapaliva.cz/img/uhl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6266" y="2586047"/>
            <a:ext cx="2430270" cy="1296144"/>
          </a:xfrm>
          <a:prstGeom prst="rect">
            <a:avLst/>
          </a:prstGeom>
          <a:noFill/>
        </p:spPr>
      </p:pic>
      <p:pic>
        <p:nvPicPr>
          <p:cNvPr id="16392" name="Picture 8" descr="http://www.tuhapaliva.cz/img/uhl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623370"/>
            <a:ext cx="2360290" cy="125882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3399" y="4180344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Vykonají oba nakonec stejnou práci, pokud přemístí celou hromadu na jiné místo?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Oba vykonají stejnou práci.</a:t>
            </a:r>
          </a:p>
          <a:p>
            <a:r>
              <a:rPr lang="cs-CZ" sz="2400" dirty="0" smtClean="0"/>
              <a:t>Kdo vykoná práci za kratší čas?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Bagr vykoná tuto práci za kratší čas.</a:t>
            </a:r>
          </a:p>
          <a:p>
            <a:r>
              <a:rPr lang="cs-CZ" sz="2400" dirty="0" smtClean="0"/>
              <a:t>Kdo podá větší výkon?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Bagr podá větší výkon.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cermakova.pavlina\AppData\Local\Microsoft\Windows\Temporary Internet Files\Content.IE5\D7Y8Z15T\MC9002337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8130" y="1172817"/>
            <a:ext cx="3112714" cy="267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ermakova.pavlina\AppData\Local\Microsoft\Windows\Temporary Internet Files\Content.IE5\TX00S3RY\MC9003570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1421650" cy="125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0" y="369752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[5]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53343" y="369752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[6]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86536" y="366617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[7]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237" y="-64488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Výkon = velikost práce vykonaná za 1 sekundu.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Jak značíme práci?</a:t>
            </a:r>
          </a:p>
          <a:p>
            <a:r>
              <a:rPr lang="cs-CZ" sz="2800" dirty="0" smtClean="0"/>
              <a:t>Jak značíme čas?</a:t>
            </a:r>
          </a:p>
          <a:p>
            <a:r>
              <a:rPr lang="cs-CZ" sz="2800" dirty="0" smtClean="0"/>
              <a:t>Jak vypočítáme práci, kterou těleso vykoná za 1 sekundu?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87824" y="858841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27784" y="132050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2210464"/>
            <a:ext cx="5220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Práci vydělíme časem v sekundách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237" y="2695616"/>
            <a:ext cx="1764196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Pyramida:</a:t>
            </a:r>
            <a:endParaRPr lang="cs-CZ" sz="2800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265954" y="3548292"/>
            <a:ext cx="2088232" cy="2020672"/>
            <a:chOff x="468052" y="3261370"/>
            <a:chExt cx="2088232" cy="2020672"/>
          </a:xfrm>
        </p:grpSpPr>
        <p:grpSp>
          <p:nvGrpSpPr>
            <p:cNvPr id="9" name="Skupina 8"/>
            <p:cNvGrpSpPr/>
            <p:nvPr/>
          </p:nvGrpSpPr>
          <p:grpSpPr>
            <a:xfrm>
              <a:off x="468052" y="3261370"/>
              <a:ext cx="2088232" cy="2016224"/>
              <a:chOff x="827584" y="2996952"/>
              <a:chExt cx="2088232" cy="2016224"/>
            </a:xfrm>
          </p:grpSpPr>
          <p:sp>
            <p:nvSpPr>
              <p:cNvPr id="15" name="AutoShape 2"/>
              <p:cNvSpPr>
                <a:spLocks noChangeArrowheads="1"/>
              </p:cNvSpPr>
              <p:nvPr/>
            </p:nvSpPr>
            <p:spPr bwMode="auto">
              <a:xfrm>
                <a:off x="827584" y="2996952"/>
                <a:ext cx="2088232" cy="2016224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1547664" y="3356992"/>
                <a:ext cx="57606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b="1" dirty="0" smtClean="0"/>
                  <a:t>W</a:t>
                </a:r>
                <a:endParaRPr lang="cs-CZ" sz="3600" b="1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31640" y="4221088"/>
                <a:ext cx="1008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b="1" dirty="0" smtClean="0"/>
                  <a:t>P . t</a:t>
                </a:r>
                <a:endParaRPr lang="cs-CZ" sz="3600" b="1" dirty="0"/>
              </a:p>
            </p:txBody>
          </p:sp>
        </p:grpSp>
        <p:grpSp>
          <p:nvGrpSpPr>
            <p:cNvPr id="10" name="Skupina 9"/>
            <p:cNvGrpSpPr/>
            <p:nvPr/>
          </p:nvGrpSpPr>
          <p:grpSpPr>
            <a:xfrm>
              <a:off x="468052" y="3265818"/>
              <a:ext cx="2088232" cy="2016224"/>
              <a:chOff x="827584" y="2996952"/>
              <a:chExt cx="2088232" cy="2016224"/>
            </a:xfrm>
          </p:grpSpPr>
          <p:sp>
            <p:nvSpPr>
              <p:cNvPr id="12" name="AutoShape 2"/>
              <p:cNvSpPr>
                <a:spLocks noChangeArrowheads="1"/>
              </p:cNvSpPr>
              <p:nvPr/>
            </p:nvSpPr>
            <p:spPr bwMode="auto">
              <a:xfrm>
                <a:off x="827584" y="2996952"/>
                <a:ext cx="2088232" cy="2016224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1547664" y="3356992"/>
                <a:ext cx="57606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b="1" dirty="0" smtClean="0"/>
                  <a:t>W</a:t>
                </a:r>
                <a:endParaRPr lang="cs-CZ" sz="360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31640" y="4221088"/>
                <a:ext cx="1008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600" b="1" dirty="0" smtClean="0"/>
                  <a:t>P . t</a:t>
                </a:r>
                <a:endParaRPr lang="cs-CZ" sz="3600" b="1" dirty="0"/>
              </a:p>
            </p:txBody>
          </p:sp>
        </p:grpSp>
        <p:cxnSp>
          <p:nvCxnSpPr>
            <p:cNvPr id="11" name="Přímá spojovací čára 15"/>
            <p:cNvCxnSpPr/>
            <p:nvPr/>
          </p:nvCxnSpPr>
          <p:spPr>
            <a:xfrm>
              <a:off x="900100" y="4417946"/>
              <a:ext cx="115212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ovéPole 17"/>
          <p:cNvSpPr txBox="1"/>
          <p:nvPr/>
        </p:nvSpPr>
        <p:spPr>
          <a:xfrm>
            <a:off x="3346517" y="3260640"/>
            <a:ext cx="51666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Vzorce odvozené z pyramidy:</a:t>
            </a:r>
          </a:p>
          <a:p>
            <a:endParaRPr lang="cs-CZ" sz="2800" b="1" dirty="0" smtClean="0"/>
          </a:p>
          <a:p>
            <a:r>
              <a:rPr lang="cs-CZ" sz="2800" b="1" dirty="0" smtClean="0">
                <a:solidFill>
                  <a:srgbClr val="FF0000"/>
                </a:solidFill>
              </a:rPr>
              <a:t>Výkon</a:t>
            </a:r>
            <a:r>
              <a:rPr lang="cs-CZ" sz="2800" dirty="0" smtClean="0"/>
              <a:t>:  </a:t>
            </a:r>
            <a:endParaRPr lang="cs-CZ" sz="2800" b="1" dirty="0" smtClean="0"/>
          </a:p>
          <a:p>
            <a:r>
              <a:rPr lang="cs-CZ" sz="2800" b="1" dirty="0" smtClean="0">
                <a:solidFill>
                  <a:srgbClr val="FF0000"/>
                </a:solidFill>
              </a:rPr>
              <a:t>Práce</a:t>
            </a:r>
            <a:r>
              <a:rPr lang="cs-CZ" sz="2800" dirty="0" smtClean="0"/>
              <a:t>:  </a:t>
            </a:r>
            <a:endParaRPr lang="cs-CZ" sz="2800" b="1" dirty="0" smtClean="0"/>
          </a:p>
          <a:p>
            <a:r>
              <a:rPr lang="cs-CZ" sz="2800" b="1" dirty="0" smtClean="0">
                <a:solidFill>
                  <a:srgbClr val="FF0000"/>
                </a:solidFill>
              </a:rPr>
              <a:t>Čas</a:t>
            </a:r>
            <a:r>
              <a:rPr lang="cs-CZ" sz="2800" dirty="0" smtClean="0"/>
              <a:t>: </a:t>
            </a:r>
            <a:endParaRPr lang="cs-CZ" sz="2800" dirty="0"/>
          </a:p>
        </p:txBody>
      </p:sp>
      <p:sp>
        <p:nvSpPr>
          <p:cNvPr id="19" name="Obdélník 18"/>
          <p:cNvSpPr/>
          <p:nvPr/>
        </p:nvSpPr>
        <p:spPr>
          <a:xfrm>
            <a:off x="4588237" y="4153192"/>
            <a:ext cx="1494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P = W : t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572767" y="4607887"/>
            <a:ext cx="1407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W = P . t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4808" y="5041296"/>
            <a:ext cx="1412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t = W : P</a:t>
            </a:r>
          </a:p>
        </p:txBody>
      </p:sp>
    </p:spTree>
    <p:extLst>
      <p:ext uri="{BB962C8B-B14F-4D97-AF65-F5344CB8AC3E}">
        <p14:creationId xmlns:p14="http://schemas.microsoft.com/office/powerpoint/2010/main" xmlns="" val="3702745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6444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Jednotkou výkonu je Watt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Soubor:James Watt by Henry Howa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16632"/>
            <a:ext cx="2398043" cy="3054831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52706" y="621131"/>
            <a:ext cx="6391502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400" b="1" dirty="0" smtClean="0"/>
              <a:t>James Watt</a:t>
            </a:r>
            <a:r>
              <a:rPr lang="cs-CZ" sz="2400" dirty="0" smtClean="0"/>
              <a:t> (1736–1819) byl skotský mechanik, vynálezce a fyzik – samouk, známý především skrze své vynálezy a vylepšení parních strojů.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72008" y="1971134"/>
            <a:ext cx="63722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400" dirty="0" smtClean="0"/>
              <a:t>Mezi jeho vynálezy mimo jiné patří i zavedení jednotky koňská síla, kterou později nahradil </a:t>
            </a:r>
            <a:r>
              <a:rPr lang="cs-CZ" sz="2400" dirty="0" smtClean="0"/>
              <a:t>                         v </a:t>
            </a:r>
            <a:r>
              <a:rPr lang="cs-CZ" sz="2400" dirty="0" smtClean="0"/>
              <a:t>soustavě SI po něm pojmenovaný watt. </a:t>
            </a:r>
            <a:endParaRPr lang="cs-CZ" sz="2400" dirty="0"/>
          </a:p>
        </p:txBody>
      </p:sp>
      <p:pic>
        <p:nvPicPr>
          <p:cNvPr id="1028" name="Picture 4" descr="Soubor:Steam engine in acti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955" y="3532409"/>
            <a:ext cx="4572000" cy="2975429"/>
          </a:xfrm>
          <a:prstGeom prst="rect">
            <a:avLst/>
          </a:prstGeom>
          <a:noFill/>
        </p:spPr>
      </p:pic>
      <p:pic>
        <p:nvPicPr>
          <p:cNvPr id="1030" name="Picture 6" descr="Soubor:SwanningtonEngine 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9339" y="3356993"/>
            <a:ext cx="4716928" cy="336670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71800" y="643992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Parní stroj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482211" y="280213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[8]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706" y="639433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482210" y="6354369"/>
            <a:ext cx="661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[10]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Odvozená jednotka práce a její odvození z výkonu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1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Využijeme vzorec pro výpočet práce z výkonu:</a:t>
            </a:r>
          </a:p>
          <a:p>
            <a:r>
              <a:rPr lang="cs-CZ" sz="3600" dirty="0" smtClean="0"/>
              <a:t>	</a:t>
            </a:r>
            <a:r>
              <a:rPr lang="cs-CZ" sz="3600" b="1" dirty="0" smtClean="0">
                <a:solidFill>
                  <a:srgbClr val="FF0000"/>
                </a:solidFill>
              </a:rPr>
              <a:t>W = P . t</a:t>
            </a:r>
          </a:p>
          <a:p>
            <a:endParaRPr lang="cs-CZ" sz="3600" dirty="0" smtClean="0"/>
          </a:p>
          <a:p>
            <a:r>
              <a:rPr lang="cs-CZ" sz="3600" dirty="0"/>
              <a:t>	</a:t>
            </a:r>
            <a:r>
              <a:rPr lang="cs-CZ" sz="3600" dirty="0" smtClean="0"/>
              <a:t>1 J =</a:t>
            </a:r>
          </a:p>
          <a:p>
            <a:endParaRPr lang="cs-CZ" sz="3600" dirty="0" smtClean="0"/>
          </a:p>
          <a:p>
            <a:r>
              <a:rPr lang="cs-CZ" sz="3600" dirty="0" smtClean="0"/>
              <a:t>	1kWh =</a:t>
            </a:r>
          </a:p>
          <a:p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1885082" y="2498705"/>
            <a:ext cx="93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1W </a:t>
            </a:r>
            <a:endParaRPr lang="cs-CZ" sz="3600" dirty="0"/>
          </a:p>
        </p:txBody>
      </p:sp>
      <p:sp>
        <p:nvSpPr>
          <p:cNvPr id="5" name="Obdélník 4"/>
          <p:cNvSpPr/>
          <p:nvPr/>
        </p:nvSpPr>
        <p:spPr>
          <a:xfrm>
            <a:off x="2655014" y="2498705"/>
            <a:ext cx="8210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. 1s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2361259" y="3593015"/>
            <a:ext cx="1739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1000 W 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3891308" y="3580203"/>
            <a:ext cx="21691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. 3 600 s = 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6060492" y="3593014"/>
            <a:ext cx="2901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3 600 000 W.s 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2130831" y="4442378"/>
            <a:ext cx="27206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= 3 600 000 J 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4722712" y="4438531"/>
            <a:ext cx="174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= 3,6 MJ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2810250" y="5567453"/>
            <a:ext cx="352350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1kWh = 3,6 </a:t>
            </a:r>
            <a:r>
              <a:rPr lang="cs-CZ" sz="4000" b="1" dirty="0" smtClean="0">
                <a:solidFill>
                  <a:srgbClr val="FF0000"/>
                </a:solidFill>
              </a:rPr>
              <a:t>MJ</a:t>
            </a:r>
            <a:endParaRPr lang="cs-CZ" sz="40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1188257" y="1988840"/>
            <a:ext cx="0" cy="61700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979712" y="1988839"/>
            <a:ext cx="194992" cy="5040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574409" y="1466345"/>
            <a:ext cx="40442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Fyzikální veličiny nahradíme ve vzorci jejich jednotkami</a:t>
            </a:r>
            <a:endParaRPr lang="cs-CZ" sz="2400" b="1" dirty="0"/>
          </a:p>
        </p:txBody>
      </p:sp>
      <p:cxnSp>
        <p:nvCxnSpPr>
          <p:cNvPr id="21" name="Přímá spojnice se šipkou 20"/>
          <p:cNvCxnSpPr>
            <a:endCxn id="5" idx="0"/>
          </p:cNvCxnSpPr>
          <p:nvPr/>
        </p:nvCxnSpPr>
        <p:spPr>
          <a:xfrm>
            <a:off x="2591761" y="1988839"/>
            <a:ext cx="473783" cy="5098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Šipka doprava 24"/>
          <p:cNvSpPr/>
          <p:nvPr/>
        </p:nvSpPr>
        <p:spPr>
          <a:xfrm>
            <a:off x="3547382" y="2660288"/>
            <a:ext cx="682137" cy="323166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256546" y="2498705"/>
            <a:ext cx="2187662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</a:rPr>
              <a:t>1 </a:t>
            </a:r>
            <a:r>
              <a:rPr lang="cs-CZ" sz="3600" dirty="0" smtClean="0">
                <a:solidFill>
                  <a:prstClr val="black"/>
                </a:solidFill>
              </a:rPr>
              <a:t>J = 1Ws </a:t>
            </a:r>
            <a:endParaRPr lang="cs-CZ" dirty="0"/>
          </a:p>
        </p:txBody>
      </p:sp>
      <p:sp>
        <p:nvSpPr>
          <p:cNvPr id="27" name="Ovál 26"/>
          <p:cNvSpPr/>
          <p:nvPr/>
        </p:nvSpPr>
        <p:spPr>
          <a:xfrm>
            <a:off x="971601" y="3428245"/>
            <a:ext cx="913481" cy="9159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hnutá šipka dolů 35"/>
          <p:cNvSpPr/>
          <p:nvPr/>
        </p:nvSpPr>
        <p:spPr>
          <a:xfrm>
            <a:off x="1361392" y="3164735"/>
            <a:ext cx="1637203" cy="484327"/>
          </a:xfrm>
          <a:prstGeom prst="curvedDownArrow">
            <a:avLst>
              <a:gd name="adj1" fmla="val 25000"/>
              <a:gd name="adj2" fmla="val 58521"/>
              <a:gd name="adj3" fmla="val 33454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1731996" y="3623575"/>
            <a:ext cx="506926" cy="5595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hnutá šipka dolů 37"/>
          <p:cNvSpPr/>
          <p:nvPr/>
        </p:nvSpPr>
        <p:spPr>
          <a:xfrm>
            <a:off x="1950336" y="3196204"/>
            <a:ext cx="2621664" cy="484327"/>
          </a:xfrm>
          <a:prstGeom prst="curvedDownArrow">
            <a:avLst>
              <a:gd name="adj1" fmla="val 25000"/>
              <a:gd name="adj2" fmla="val 58521"/>
              <a:gd name="adj3" fmla="val 33454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9" grpId="0" animBg="1"/>
      <p:bldP spid="25" grpId="0" animBg="1"/>
      <p:bldP spid="26" grpId="0" animBg="1"/>
      <p:bldP spid="27" grpId="0" animBg="1"/>
      <p:bldP spid="27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Doc.Dr.Ing.RAUNER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r>
              <a:rPr lang="cs-CZ" dirty="0" smtClean="0"/>
              <a:t>Obrázky:</a:t>
            </a:r>
          </a:p>
          <a:p>
            <a:r>
              <a:rPr lang="cs-CZ" dirty="0" smtClean="0"/>
              <a:t>[</a:t>
            </a:r>
            <a:r>
              <a:rPr lang="cs-CZ" dirty="0"/>
              <a:t>1], </a:t>
            </a:r>
            <a:r>
              <a:rPr lang="cs-CZ" dirty="0" smtClean="0"/>
              <a:t>[2],</a:t>
            </a:r>
            <a:r>
              <a:rPr lang="cs-CZ" dirty="0"/>
              <a:t> </a:t>
            </a:r>
            <a:r>
              <a:rPr lang="cs-CZ" dirty="0" smtClean="0"/>
              <a:t>[3], [4],</a:t>
            </a:r>
            <a:r>
              <a:rPr lang="cs-CZ" dirty="0"/>
              <a:t> </a:t>
            </a:r>
            <a:r>
              <a:rPr lang="cs-CZ" dirty="0" smtClean="0"/>
              <a:t>[5], [6], [7]</a:t>
            </a:r>
            <a:endParaRPr lang="cs-CZ" dirty="0"/>
          </a:p>
          <a:p>
            <a:r>
              <a:rPr lang="cs-CZ" dirty="0" smtClean="0"/>
              <a:t>Kliparty </a:t>
            </a:r>
            <a:r>
              <a:rPr lang="cs-CZ" dirty="0"/>
              <a:t>z www.office.microsoft.cz</a:t>
            </a:r>
          </a:p>
          <a:p>
            <a:r>
              <a:rPr lang="cs-CZ" dirty="0" smtClean="0"/>
              <a:t>[8]</a:t>
            </a:r>
          </a:p>
          <a:p>
            <a:r>
              <a:rPr lang="cs-CZ" dirty="0"/>
              <a:t>http://upload.wikimedia.org/wikipedia/commons/2/2c/James_Watt_by_Henry_Howard.jpg</a:t>
            </a:r>
          </a:p>
          <a:p>
            <a:r>
              <a:rPr lang="cs-CZ" dirty="0" smtClean="0"/>
              <a:t>[9]</a:t>
            </a:r>
          </a:p>
          <a:p>
            <a:r>
              <a:rPr lang="cs-CZ" dirty="0"/>
              <a:t>http://upload.wikimedia.org/wikipedia/commons/f/f0/Steam_engine_in_action.gif</a:t>
            </a:r>
          </a:p>
          <a:p>
            <a:r>
              <a:rPr lang="cs-CZ" dirty="0" smtClean="0"/>
              <a:t>[10]</a:t>
            </a:r>
            <a:endParaRPr lang="cs-CZ" dirty="0"/>
          </a:p>
          <a:p>
            <a:r>
              <a:rPr lang="cs-CZ" dirty="0"/>
              <a:t>http://upload.wikimedia.org/wikipedia/commons/8/82/SwanningtonEngine_01.jpg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432</Words>
  <Application>Microsoft Office PowerPoint</Application>
  <PresentationFormat>Předvádění na obrazovce (4:3)</PresentationFormat>
  <Paragraphs>90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63</cp:revision>
  <dcterms:modified xsi:type="dcterms:W3CDTF">2012-06-02T14:01:40Z</dcterms:modified>
</cp:coreProperties>
</file>