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63" r:id="rId4"/>
    <p:sldId id="257" r:id="rId5"/>
    <p:sldId id="259" r:id="rId6"/>
    <p:sldId id="264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2060848"/>
            <a:ext cx="914400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FF0000"/>
                </a:solidFill>
              </a:rPr>
              <a:t>Procvičení – výkon a jeho výpočet</a:t>
            </a:r>
            <a:endParaRPr lang="cs-CZ" sz="7200" dirty="0" smtClean="0"/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0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Podnadpis 2"/>
          <p:cNvSpPr txBox="1">
            <a:spLocks/>
          </p:cNvSpPr>
          <p:nvPr/>
        </p:nvSpPr>
        <p:spPr>
          <a:xfrm>
            <a:off x="0" y="5105400"/>
            <a:ext cx="9144000" cy="1752600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Pavlína</a:t>
            </a:r>
            <a:r>
              <a:rPr kumimoji="0" lang="cs-CZ" sz="1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Čermáková</a:t>
            </a: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Vytvořeno v rámci v projektu „EU peníze školám“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OP VK oblast podpory 1.4 s názvem Zlepšení podmínek pro vzdělávání na základních školách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699792" y="4509120"/>
            <a:ext cx="374441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VY_32_INOVACE_04_Výpočet </a:t>
            </a:r>
            <a:r>
              <a:rPr lang="cs-CZ" dirty="0"/>
              <a:t>výkonu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-10050" y="851520"/>
            <a:ext cx="9144000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3200" dirty="0" smtClean="0"/>
              <a:t>Co je to výkon?</a:t>
            </a:r>
          </a:p>
          <a:p>
            <a:pPr marL="457200" indent="-457200">
              <a:buAutoNum type="arabicPeriod"/>
            </a:pPr>
            <a:endParaRPr lang="cs-CZ" sz="3200" dirty="0" smtClean="0"/>
          </a:p>
          <a:p>
            <a:pPr marL="457200" indent="-457200">
              <a:buAutoNum type="arabicPeriod"/>
            </a:pPr>
            <a:r>
              <a:rPr lang="cs-CZ" sz="3200" dirty="0" smtClean="0"/>
              <a:t>Jak  se značí výkon?</a:t>
            </a:r>
          </a:p>
          <a:p>
            <a:pPr marL="457200" indent="-457200">
              <a:buAutoNum type="arabicPeriod"/>
            </a:pPr>
            <a:endParaRPr lang="cs-CZ" sz="3200" dirty="0" smtClean="0"/>
          </a:p>
          <a:p>
            <a:pPr marL="457200" indent="-457200">
              <a:buAutoNum type="arabicPeriod"/>
            </a:pPr>
            <a:r>
              <a:rPr lang="cs-CZ" sz="3200" dirty="0" smtClean="0"/>
              <a:t>Jaká je jednotka výkonu?</a:t>
            </a:r>
          </a:p>
          <a:p>
            <a:pPr marL="457200" indent="-457200">
              <a:buAutoNum type="arabicPeriod"/>
            </a:pPr>
            <a:endParaRPr lang="cs-CZ" sz="3200" dirty="0" smtClean="0"/>
          </a:p>
          <a:p>
            <a:pPr marL="457200" indent="-457200">
              <a:buAutoNum type="arabicPeriod"/>
            </a:pPr>
            <a:r>
              <a:rPr lang="cs-CZ" sz="3200" dirty="0" smtClean="0"/>
              <a:t>Po kom je tato jednotka pojmenována a co tento fyzik zkonstruoval?</a:t>
            </a:r>
          </a:p>
          <a:p>
            <a:pPr marL="457200" indent="-457200">
              <a:buAutoNum type="arabicPeriod"/>
            </a:pPr>
            <a:endParaRPr lang="cs-CZ" sz="3200" dirty="0" smtClean="0"/>
          </a:p>
          <a:p>
            <a:pPr marL="457200" indent="-457200">
              <a:buAutoNum type="arabicPeriod"/>
            </a:pPr>
            <a:r>
              <a:rPr lang="cs-CZ" sz="3200" dirty="0" smtClean="0"/>
              <a:t>Kdy podáme výkon 1 watt?</a:t>
            </a:r>
          </a:p>
          <a:p>
            <a:pPr marL="457200" indent="-457200">
              <a:buAutoNum type="arabicPeriod"/>
            </a:pPr>
            <a:endParaRPr lang="cs-CZ" sz="3200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3532312" y="4258543"/>
            <a:ext cx="561662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James Watt – funkční parní stroj, využitelný v praxi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13154" y="851520"/>
            <a:ext cx="573084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… práce vykonaná za 1 sekundu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06180" y="1817664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72390" y="5780782"/>
            <a:ext cx="867654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… pokud např. 100 g tabulku čokolády zvedneme do výšky 1 metru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860032" y="2802549"/>
            <a:ext cx="34563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Watt – značka W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0" y="0"/>
            <a:ext cx="9133950" cy="58477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Opakování - teorie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6. Jak </a:t>
            </a:r>
            <a:r>
              <a:rPr lang="cs-CZ" sz="3200" dirty="0"/>
              <a:t>se výkon spočítá</a:t>
            </a:r>
            <a:r>
              <a:rPr lang="cs-CZ" sz="3200" dirty="0" smtClean="0"/>
              <a:t>? Uveď vzorec.</a:t>
            </a:r>
          </a:p>
          <a:p>
            <a:endParaRPr lang="cs-CZ" sz="3200" dirty="0"/>
          </a:p>
          <a:p>
            <a:pPr marL="457200" indent="-457200">
              <a:buAutoNum type="arabicPeriod"/>
            </a:pPr>
            <a:endParaRPr lang="cs-CZ" sz="3200" dirty="0"/>
          </a:p>
          <a:p>
            <a:r>
              <a:rPr lang="cs-CZ" sz="3200" dirty="0" smtClean="0"/>
              <a:t>7. Jak </a:t>
            </a:r>
            <a:r>
              <a:rPr lang="cs-CZ" sz="3200" dirty="0"/>
              <a:t>vypočítáme práci z výkonu?</a:t>
            </a:r>
          </a:p>
          <a:p>
            <a:endParaRPr lang="cs-CZ" sz="3200" dirty="0" smtClean="0"/>
          </a:p>
          <a:p>
            <a:endParaRPr lang="cs-CZ" sz="3200" dirty="0"/>
          </a:p>
          <a:p>
            <a:r>
              <a:rPr lang="cs-CZ" sz="3200" dirty="0" smtClean="0"/>
              <a:t>8. Jaká </a:t>
            </a:r>
            <a:r>
              <a:rPr lang="cs-CZ" sz="3200" dirty="0"/>
              <a:t>se používá jednotka pro </a:t>
            </a:r>
            <a:r>
              <a:rPr lang="cs-CZ" sz="3200" b="1" dirty="0"/>
              <a:t>elektrickou</a:t>
            </a:r>
            <a:r>
              <a:rPr lang="cs-CZ" sz="3200" dirty="0"/>
              <a:t> práci</a:t>
            </a:r>
            <a:r>
              <a:rPr lang="cs-CZ" sz="3200" dirty="0" smtClean="0"/>
              <a:t>?</a:t>
            </a:r>
          </a:p>
          <a:p>
            <a:endParaRPr lang="cs-CZ" sz="3200" dirty="0"/>
          </a:p>
          <a:p>
            <a:pPr marL="457200" indent="-457200">
              <a:buAutoNum type="arabicPeriod"/>
            </a:pPr>
            <a:endParaRPr lang="cs-CZ" sz="3200" dirty="0"/>
          </a:p>
          <a:p>
            <a:r>
              <a:rPr lang="cs-CZ" sz="3200" dirty="0" smtClean="0"/>
              <a:t>9. Jaký </a:t>
            </a:r>
            <a:r>
              <a:rPr lang="cs-CZ" sz="3200" dirty="0"/>
              <a:t>je vztah mezi touto jednotkou a jednotou Joule?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547664" y="701255"/>
            <a:ext cx="18669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 = W : t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47664" y="2060848"/>
            <a:ext cx="20162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W = P . t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547664" y="3645024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1 kWh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547664" y="5483259"/>
            <a:ext cx="27718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1 kWh = 3,6 MJ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232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58477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Úlohy s využitím vzorce pro výpočet výkonu</a:t>
            </a:r>
            <a:endParaRPr lang="cs-CZ" sz="3200" dirty="0" smtClean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764704"/>
            <a:ext cx="9144000" cy="95410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Motor výtahu zdvihl kabinu o hmotnosti 400 kg do výšky 5 m za 10 sekund. Jaký byl jeho výkon?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2048942"/>
            <a:ext cx="91440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 = 400 kg</a:t>
            </a:r>
          </a:p>
          <a:p>
            <a:r>
              <a:rPr lang="cs-CZ" sz="2800" dirty="0" smtClean="0"/>
              <a:t>s = 5 m</a:t>
            </a:r>
          </a:p>
          <a:p>
            <a:r>
              <a:rPr lang="cs-CZ" sz="2800" u="sng" dirty="0" smtClean="0"/>
              <a:t>t = 10 s</a:t>
            </a:r>
          </a:p>
          <a:p>
            <a:r>
              <a:rPr lang="cs-CZ" sz="2800" dirty="0" smtClean="0"/>
              <a:t>P = ? W		</a:t>
            </a:r>
          </a:p>
          <a:p>
            <a:r>
              <a:rPr lang="cs-CZ" sz="2800" b="1" dirty="0" smtClean="0"/>
              <a:t>P = W : t</a:t>
            </a:r>
            <a:r>
              <a:rPr lang="cs-CZ" sz="2800" dirty="0" smtClean="0"/>
              <a:t>		</a:t>
            </a:r>
          </a:p>
          <a:p>
            <a:r>
              <a:rPr lang="cs-CZ" sz="2800" dirty="0" smtClean="0"/>
              <a:t>P = 20 000 : 10		</a:t>
            </a:r>
          </a:p>
          <a:p>
            <a:r>
              <a:rPr lang="cs-CZ" sz="2800" dirty="0" smtClean="0"/>
              <a:t>P = 2 000 W = 2 kW</a:t>
            </a:r>
          </a:p>
          <a:p>
            <a:endParaRPr lang="cs-CZ" sz="2800" dirty="0" smtClean="0"/>
          </a:p>
          <a:p>
            <a:r>
              <a:rPr lang="cs-CZ" sz="2800" b="1" dirty="0" smtClean="0"/>
              <a:t>Motor má výkon 2 kW.</a:t>
            </a:r>
            <a:r>
              <a:rPr lang="cs-CZ" sz="2800" dirty="0" smtClean="0"/>
              <a:t>		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483768" y="2119635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F = 4 000 N</a:t>
            </a:r>
            <a:endParaRPr lang="cs-CZ" sz="2400" dirty="0"/>
          </a:p>
        </p:txBody>
      </p:sp>
      <p:cxnSp>
        <p:nvCxnSpPr>
          <p:cNvPr id="8" name="Přímá spojovací šipka 7"/>
          <p:cNvCxnSpPr/>
          <p:nvPr/>
        </p:nvCxnSpPr>
        <p:spPr>
          <a:xfrm>
            <a:off x="1842325" y="2348880"/>
            <a:ext cx="504056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0" y="6321017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Vyřešit samostatně: str. 12/ 1, 2</a:t>
            </a:r>
            <a:endParaRPr lang="cs-CZ" sz="2800" b="1" dirty="0"/>
          </a:p>
        </p:txBody>
      </p:sp>
      <p:sp>
        <p:nvSpPr>
          <p:cNvPr id="10" name="Obdélník 9"/>
          <p:cNvSpPr/>
          <p:nvPr/>
        </p:nvSpPr>
        <p:spPr>
          <a:xfrm>
            <a:off x="4059586" y="2885843"/>
            <a:ext cx="140775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W = F . s</a:t>
            </a:r>
            <a:endParaRPr lang="cs-CZ" sz="2800" b="1" dirty="0"/>
          </a:p>
        </p:txBody>
      </p:sp>
      <p:sp>
        <p:nvSpPr>
          <p:cNvPr id="11" name="Obdélník 10"/>
          <p:cNvSpPr/>
          <p:nvPr/>
        </p:nvSpPr>
        <p:spPr>
          <a:xfrm>
            <a:off x="4059586" y="3356992"/>
            <a:ext cx="201529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W = 4000 . 5</a:t>
            </a:r>
            <a:endParaRPr lang="cs-CZ" sz="2800" dirty="0"/>
          </a:p>
        </p:txBody>
      </p:sp>
      <p:sp>
        <p:nvSpPr>
          <p:cNvPr id="12" name="Obdélník 11"/>
          <p:cNvSpPr/>
          <p:nvPr/>
        </p:nvSpPr>
        <p:spPr>
          <a:xfrm>
            <a:off x="4059586" y="3857823"/>
            <a:ext cx="203773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W = 20 000 J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6" grpId="0"/>
      <p:bldP spid="9" grpId="0"/>
      <p:bldP spid="10" grpId="0"/>
      <p:bldP spid="11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138499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Pásovým dopravníkem se za hodinu vyvezl písek o objemu   30 m</a:t>
            </a:r>
            <a:r>
              <a:rPr lang="cs-CZ" sz="2800" baseline="30000" dirty="0" smtClean="0"/>
              <a:t>3</a:t>
            </a:r>
            <a:r>
              <a:rPr lang="cs-CZ" sz="2800" dirty="0" smtClean="0"/>
              <a:t> do výšky 6 m. Jaký byl </a:t>
            </a:r>
            <a:r>
              <a:rPr lang="cs-CZ" sz="2800" i="1" dirty="0" smtClean="0"/>
              <a:t>v</a:t>
            </a:r>
            <a:r>
              <a:rPr lang="cs-CZ" sz="2800" dirty="0" smtClean="0"/>
              <a:t>ýkon dopravníku? Hustota písku je 500 kg/m</a:t>
            </a:r>
            <a:r>
              <a:rPr lang="cs-CZ" sz="2800" baseline="30000" dirty="0" smtClean="0"/>
              <a:t>3</a:t>
            </a:r>
            <a:r>
              <a:rPr lang="cs-CZ" sz="2800" dirty="0" smtClean="0"/>
              <a:t>.</a:t>
            </a:r>
          </a:p>
        </p:txBody>
      </p:sp>
      <p:sp>
        <p:nvSpPr>
          <p:cNvPr id="3" name="Obdélník 2"/>
          <p:cNvSpPr/>
          <p:nvPr/>
        </p:nvSpPr>
        <p:spPr>
          <a:xfrm>
            <a:off x="0" y="1591632"/>
            <a:ext cx="8028384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V = 30 m</a:t>
            </a:r>
            <a:r>
              <a:rPr lang="cs-CZ" sz="2800" baseline="30000" dirty="0" smtClean="0"/>
              <a:t>3</a:t>
            </a:r>
          </a:p>
          <a:p>
            <a:r>
              <a:rPr lang="el-GR" sz="2800" dirty="0" smtClean="0"/>
              <a:t>ρ</a:t>
            </a:r>
            <a:r>
              <a:rPr lang="cs-CZ" sz="2800" dirty="0" smtClean="0"/>
              <a:t> = 500 kg/m</a:t>
            </a:r>
            <a:r>
              <a:rPr lang="cs-CZ" sz="2800" baseline="30000" dirty="0" smtClean="0"/>
              <a:t>3</a:t>
            </a:r>
            <a:endParaRPr lang="cs-CZ" sz="2800" dirty="0" smtClean="0"/>
          </a:p>
          <a:p>
            <a:r>
              <a:rPr lang="cs-CZ" sz="2800" dirty="0" smtClean="0"/>
              <a:t>s = 6 m</a:t>
            </a:r>
          </a:p>
          <a:p>
            <a:r>
              <a:rPr lang="cs-CZ" sz="2800" u="sng" dirty="0" smtClean="0"/>
              <a:t>t = 1 h = 3 600 s</a:t>
            </a:r>
          </a:p>
          <a:p>
            <a:r>
              <a:rPr lang="cs-CZ" sz="2800" dirty="0" smtClean="0"/>
              <a:t>P = ? W					</a:t>
            </a:r>
          </a:p>
          <a:p>
            <a:r>
              <a:rPr lang="cs-CZ" sz="2800" dirty="0" smtClean="0"/>
              <a:t>P = W : t					</a:t>
            </a:r>
          </a:p>
          <a:p>
            <a:r>
              <a:rPr lang="cs-CZ" sz="2800" dirty="0" smtClean="0"/>
              <a:t>P = 900 000 : 3600				</a:t>
            </a:r>
          </a:p>
          <a:p>
            <a:r>
              <a:rPr lang="cs-CZ" sz="2800" b="1" dirty="0" smtClean="0"/>
              <a:t>P = 250 W </a:t>
            </a:r>
            <a:r>
              <a:rPr lang="cs-CZ" sz="2800" dirty="0" smtClean="0"/>
              <a:t>	</a:t>
            </a:r>
            <a:endParaRPr lang="cs-CZ" sz="2800" dirty="0"/>
          </a:p>
          <a:p>
            <a:r>
              <a:rPr lang="cs-CZ" sz="2800" dirty="0" smtClean="0"/>
              <a:t>				</a:t>
            </a:r>
          </a:p>
          <a:p>
            <a:r>
              <a:rPr lang="cs-CZ" sz="2800" b="1" dirty="0" smtClean="0"/>
              <a:t>Dopravník má výkon 250 W.</a:t>
            </a:r>
            <a:endParaRPr lang="cs-CZ" sz="2800" b="1" dirty="0"/>
          </a:p>
        </p:txBody>
      </p:sp>
      <p:sp>
        <p:nvSpPr>
          <p:cNvPr id="7" name="Obdélník 6"/>
          <p:cNvSpPr/>
          <p:nvPr/>
        </p:nvSpPr>
        <p:spPr>
          <a:xfrm>
            <a:off x="3938839" y="3115126"/>
            <a:ext cx="140775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W = F . s</a:t>
            </a:r>
            <a:endParaRPr lang="cs-CZ" sz="28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938839" y="3604109"/>
            <a:ext cx="246253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W = 150 000 . 6</a:t>
            </a:r>
            <a:endParaRPr lang="cs-CZ" sz="28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938839" y="4149080"/>
            <a:ext cx="222048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W = 900 000 J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993097" y="3121697"/>
            <a:ext cx="153760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m = V . </a:t>
            </a:r>
            <a:r>
              <a:rPr lang="el-GR" sz="2800" dirty="0" smtClean="0">
                <a:solidFill>
                  <a:srgbClr val="FF0000"/>
                </a:solidFill>
              </a:rPr>
              <a:t>ρ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999877" y="3625860"/>
            <a:ext cx="198323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m = 30 . 500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906782" y="4149080"/>
            <a:ext cx="230543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 m = 15 000 kg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935227" y="5301208"/>
            <a:ext cx="218521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F = 150 000 N</a:t>
            </a:r>
            <a:endParaRPr lang="cs-CZ" sz="2800" b="1" dirty="0"/>
          </a:p>
        </p:txBody>
      </p:sp>
      <p:sp>
        <p:nvSpPr>
          <p:cNvPr id="4" name="Šipka dolů 3"/>
          <p:cNvSpPr/>
          <p:nvPr/>
        </p:nvSpPr>
        <p:spPr>
          <a:xfrm>
            <a:off x="7761897" y="4672300"/>
            <a:ext cx="271537" cy="667236"/>
          </a:xfrm>
          <a:prstGeom prst="down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/>
      <p:bldP spid="8" grpId="0"/>
      <p:bldP spid="9" grpId="0"/>
      <p:bldP spid="10" grpId="0"/>
      <p:bldP spid="11" grpId="0"/>
      <p:bldP spid="12" grpId="0"/>
      <p:bldP spid="13" grpId="0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-20991" y="0"/>
            <a:ext cx="9144000" cy="95410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Čerpadlo přečerpá vodu o objemu 7,2 m</a:t>
            </a:r>
            <a:r>
              <a:rPr lang="cs-CZ" sz="2800" baseline="30000" dirty="0" smtClean="0"/>
              <a:t>3</a:t>
            </a:r>
            <a:r>
              <a:rPr lang="cs-CZ" sz="2800" dirty="0" smtClean="0"/>
              <a:t> do výše 10 m za 8 minut. Jaký je výkon čerpadla?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endParaRPr lang="cs-CZ" sz="2800" dirty="0"/>
          </a:p>
        </p:txBody>
      </p:sp>
      <p:sp>
        <p:nvSpPr>
          <p:cNvPr id="3" name="Obdélník 2"/>
          <p:cNvSpPr/>
          <p:nvPr/>
        </p:nvSpPr>
        <p:spPr>
          <a:xfrm>
            <a:off x="-14451" y="1340768"/>
            <a:ext cx="8028384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V = 7,2 m</a:t>
            </a:r>
            <a:r>
              <a:rPr lang="cs-CZ" sz="2800" baseline="30000" dirty="0" smtClean="0"/>
              <a:t>3</a:t>
            </a:r>
          </a:p>
          <a:p>
            <a:r>
              <a:rPr lang="el-GR" sz="2800" dirty="0" smtClean="0"/>
              <a:t>ρ</a:t>
            </a:r>
            <a:r>
              <a:rPr lang="cs-CZ" sz="2800" dirty="0" smtClean="0"/>
              <a:t> = 1000 kg/m</a:t>
            </a:r>
            <a:r>
              <a:rPr lang="cs-CZ" sz="2800" baseline="30000" dirty="0" smtClean="0"/>
              <a:t>3</a:t>
            </a:r>
            <a:endParaRPr lang="cs-CZ" sz="2800" dirty="0" smtClean="0"/>
          </a:p>
          <a:p>
            <a:r>
              <a:rPr lang="cs-CZ" sz="2800" dirty="0" smtClean="0"/>
              <a:t>s = 10 m</a:t>
            </a:r>
          </a:p>
          <a:p>
            <a:r>
              <a:rPr lang="cs-CZ" sz="2800" u="sng" dirty="0" smtClean="0"/>
              <a:t>t = 8 min = 480 s</a:t>
            </a:r>
          </a:p>
          <a:p>
            <a:r>
              <a:rPr lang="cs-CZ" sz="2800" dirty="0" smtClean="0"/>
              <a:t>P = ? W					</a:t>
            </a:r>
          </a:p>
          <a:p>
            <a:r>
              <a:rPr lang="cs-CZ" sz="2800" dirty="0" smtClean="0"/>
              <a:t>P = W : t					</a:t>
            </a:r>
          </a:p>
          <a:p>
            <a:r>
              <a:rPr lang="cs-CZ" sz="2800" dirty="0" smtClean="0"/>
              <a:t>P = 720000: 480 W			</a:t>
            </a:r>
          </a:p>
          <a:p>
            <a:r>
              <a:rPr lang="cs-CZ" sz="2800" b="1" dirty="0" smtClean="0"/>
              <a:t>P = 1500 W = 1,5 kW</a:t>
            </a:r>
            <a:r>
              <a:rPr lang="cs-CZ" sz="2800" dirty="0" smtClean="0"/>
              <a:t>	</a:t>
            </a:r>
            <a:endParaRPr lang="cs-CZ" sz="2800" dirty="0"/>
          </a:p>
          <a:p>
            <a:r>
              <a:rPr lang="cs-CZ" sz="2800" dirty="0" smtClean="0"/>
              <a:t>	</a:t>
            </a:r>
          </a:p>
          <a:p>
            <a:endParaRPr lang="cs-CZ" sz="2800" dirty="0"/>
          </a:p>
          <a:p>
            <a:r>
              <a:rPr lang="cs-CZ" sz="2800" dirty="0" smtClean="0"/>
              <a:t>	</a:t>
            </a:r>
          </a:p>
          <a:p>
            <a:r>
              <a:rPr lang="cs-CZ" sz="2800" b="1" dirty="0" smtClean="0"/>
              <a:t>Čerpadlo má výkon 1,5 kW.</a:t>
            </a:r>
            <a:endParaRPr lang="cs-CZ" sz="2800" b="1" dirty="0"/>
          </a:p>
        </p:txBody>
      </p:sp>
      <p:sp>
        <p:nvSpPr>
          <p:cNvPr id="4" name="Obdélník 3"/>
          <p:cNvSpPr/>
          <p:nvPr/>
        </p:nvSpPr>
        <p:spPr>
          <a:xfrm>
            <a:off x="6476969" y="4797152"/>
            <a:ext cx="264604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m </a:t>
            </a:r>
            <a:r>
              <a:rPr lang="cs-CZ" sz="2800" b="1" dirty="0">
                <a:solidFill>
                  <a:srgbClr val="FF0000"/>
                </a:solidFill>
              </a:rPr>
              <a:t>= </a:t>
            </a:r>
            <a:r>
              <a:rPr lang="el-GR" sz="2800" b="1" dirty="0" smtClean="0">
                <a:solidFill>
                  <a:srgbClr val="FF0000"/>
                </a:solidFill>
              </a:rPr>
              <a:t>ρ</a:t>
            </a:r>
            <a:r>
              <a:rPr lang="cs-CZ" sz="2800" b="1" dirty="0" smtClean="0">
                <a:solidFill>
                  <a:srgbClr val="FF0000"/>
                </a:solidFill>
              </a:rPr>
              <a:t> . V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m = 1000 . 7,2 kg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m = 7200 kg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254821" y="3117339"/>
            <a:ext cx="2592376" cy="138499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W = F . S</a:t>
            </a:r>
          </a:p>
          <a:p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W = 72000 . 10 J</a:t>
            </a:r>
          </a:p>
          <a:p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W = 720000 J</a:t>
            </a:r>
            <a:endParaRPr lang="cs-CZ" sz="28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450392" y="3117338"/>
            <a:ext cx="2204450" cy="138499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</a:rPr>
              <a:t>F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 = m . g</a:t>
            </a:r>
          </a:p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F = 7200.10 N</a:t>
            </a:r>
          </a:p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F = 72000 N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87327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Zdroje:</a:t>
            </a:r>
          </a:p>
          <a:p>
            <a:r>
              <a:rPr lang="cs-CZ" dirty="0" err="1" smtClean="0"/>
              <a:t>Doc.Dr.Ing.RAUNER</a:t>
            </a:r>
            <a:r>
              <a:rPr lang="cs-CZ" dirty="0" smtClean="0"/>
              <a:t>, Karel , </a:t>
            </a:r>
            <a:r>
              <a:rPr lang="cs-CZ" dirty="0" err="1" smtClean="0"/>
              <a:t>et</a:t>
            </a:r>
            <a:r>
              <a:rPr lang="cs-CZ" dirty="0" smtClean="0"/>
              <a:t> </a:t>
            </a:r>
            <a:r>
              <a:rPr lang="cs-CZ" dirty="0" err="1" smtClean="0"/>
              <a:t>al</a:t>
            </a:r>
            <a:r>
              <a:rPr lang="cs-CZ" dirty="0" smtClean="0"/>
              <a:t>. Fyzika 8 pracovní sešit pro základní školy a víceletá gymnázia. Plzeň : </a:t>
            </a:r>
            <a:r>
              <a:rPr lang="cs-CZ" dirty="0" err="1" smtClean="0"/>
              <a:t>Fraus</a:t>
            </a:r>
            <a:r>
              <a:rPr lang="cs-CZ" dirty="0" smtClean="0"/>
              <a:t>, 2006. 60 s. ISBN 80-7238-526-7</a:t>
            </a:r>
          </a:p>
          <a:p>
            <a:r>
              <a:rPr lang="cs-CZ" dirty="0" err="1" smtClean="0"/>
              <a:t>Doc.Dr.Ing.RAUNER</a:t>
            </a:r>
            <a:r>
              <a:rPr lang="cs-CZ" dirty="0" smtClean="0"/>
              <a:t>, Karel , </a:t>
            </a:r>
            <a:r>
              <a:rPr lang="cs-CZ" dirty="0" err="1" smtClean="0"/>
              <a:t>et</a:t>
            </a:r>
            <a:r>
              <a:rPr lang="cs-CZ" dirty="0" smtClean="0"/>
              <a:t> </a:t>
            </a:r>
            <a:r>
              <a:rPr lang="cs-CZ" dirty="0" err="1" smtClean="0"/>
              <a:t>al</a:t>
            </a:r>
            <a:r>
              <a:rPr lang="cs-CZ" dirty="0" smtClean="0"/>
              <a:t>. Fyzika 8 učebnice pro základní školy a víceletá gymnázia. Plzeň : </a:t>
            </a:r>
            <a:r>
              <a:rPr lang="cs-CZ" dirty="0" err="1" smtClean="0"/>
              <a:t>Fraus</a:t>
            </a:r>
            <a:r>
              <a:rPr lang="cs-CZ" dirty="0" smtClean="0"/>
              <a:t>, 2006. 128 s. ISBN 80-7238-525-9.</a:t>
            </a:r>
          </a:p>
          <a:p>
            <a:r>
              <a:rPr lang="cs-CZ" dirty="0" err="1" smtClean="0"/>
              <a:t>Doc.RNDr</a:t>
            </a:r>
            <a:r>
              <a:rPr lang="cs-CZ" dirty="0" smtClean="0"/>
              <a:t>. KOLÁŘOVÁ,CSc., Růžena; </a:t>
            </a:r>
            <a:r>
              <a:rPr lang="cs-CZ" dirty="0" err="1" smtClean="0"/>
              <a:t>Paed.Dr</a:t>
            </a:r>
            <a:r>
              <a:rPr lang="cs-CZ" dirty="0" smtClean="0"/>
              <a:t>. BOHUNĚK, Jiří. Fyzika pro 8. ročník základní školy. Praha 4 : </a:t>
            </a:r>
            <a:r>
              <a:rPr lang="cs-CZ" dirty="0" err="1" smtClean="0"/>
              <a:t>Prometheus</a:t>
            </a:r>
            <a:r>
              <a:rPr lang="cs-CZ" dirty="0" smtClean="0"/>
              <a:t>, 2005. 224 s. ISBN 80-7196-149-3</a:t>
            </a:r>
            <a:endParaRPr lang="cs-CZ" sz="1400" dirty="0" smtClean="0"/>
          </a:p>
          <a:p>
            <a:endParaRPr lang="cs-CZ" sz="1400" dirty="0"/>
          </a:p>
        </p:txBody>
      </p:sp>
      <p:sp>
        <p:nvSpPr>
          <p:cNvPr id="3" name="Obdélník 2"/>
          <p:cNvSpPr/>
          <p:nvPr/>
        </p:nvSpPr>
        <p:spPr>
          <a:xfrm>
            <a:off x="0" y="6027003"/>
            <a:ext cx="91440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Vytvořeno jako DUM do předmětu fyzika na ZŠ Studentská 895, Mnichovo Hradiště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169</TotalTime>
  <Words>494</Words>
  <Application>Microsoft Office PowerPoint</Application>
  <PresentationFormat>Předvádění na obrazovce (4:3)</PresentationFormat>
  <Paragraphs>96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user</cp:lastModifiedBy>
  <cp:revision>42</cp:revision>
  <dcterms:modified xsi:type="dcterms:W3CDTF">2012-06-02T11:11:12Z</dcterms:modified>
</cp:coreProperties>
</file>