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64" r:id="rId5"/>
    <p:sldId id="258" r:id="rId6"/>
    <p:sldId id="259" r:id="rId7"/>
    <p:sldId id="260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hracicka.cz/images/mini_bobby_car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590139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Energie</a:t>
            </a:r>
            <a:endParaRPr lang="cs-CZ" sz="9600" b="1" dirty="0">
              <a:solidFill>
                <a:srgbClr val="FF0000"/>
              </a:solidFill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99792" y="4509120"/>
            <a:ext cx="3744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VY_32_INOVACE_05_Energie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13231" y="1484784"/>
            <a:ext cx="9144000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Výroba elektrické energie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Využití jaderné energie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Nutnost šetřit energií z hlediska ekologického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Využití energie vody v řekách, větru, sluneční energie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Ten člověk má hodně energie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Tato práce mě stojí hodně energie</a:t>
            </a:r>
          </a:p>
        </p:txBody>
      </p:sp>
      <p:sp>
        <p:nvSpPr>
          <p:cNvPr id="2" name="Obdélník 1"/>
          <p:cNvSpPr/>
          <p:nvPr/>
        </p:nvSpPr>
        <p:spPr>
          <a:xfrm>
            <a:off x="-26462" y="4813"/>
            <a:ext cx="9170462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V běžném životě se setkáváte se slovem energie docela často v nejrůznějších souvislostech: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řekneme o člověku, který je schopen vykonat hodně práce? Má hodně …</a:t>
            </a:r>
          </a:p>
          <a:p>
            <a:endParaRPr lang="cs-CZ" sz="3200" dirty="0" smtClean="0"/>
          </a:p>
          <a:p>
            <a:r>
              <a:rPr lang="cs-CZ" sz="3200" dirty="0" smtClean="0"/>
              <a:t>Z čeho  člověk získává energii?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9652" y="2276872"/>
            <a:ext cx="6264696" cy="403187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Množství energie v některých potravinách:</a:t>
            </a:r>
          </a:p>
          <a:p>
            <a:r>
              <a:rPr lang="cs-CZ" sz="3200" dirty="0" smtClean="0"/>
              <a:t>1 litr džusu … 2 000 kJ</a:t>
            </a:r>
          </a:p>
          <a:p>
            <a:r>
              <a:rPr lang="cs-CZ" sz="3200" dirty="0" smtClean="0"/>
              <a:t>1 kg másla  … 30 000 kJ</a:t>
            </a:r>
          </a:p>
          <a:p>
            <a:r>
              <a:rPr lang="cs-CZ" sz="3200" dirty="0" smtClean="0"/>
              <a:t>1 kg chleba … 10 000 kJ</a:t>
            </a:r>
          </a:p>
          <a:p>
            <a:r>
              <a:rPr lang="cs-CZ" sz="3200" dirty="0" smtClean="0"/>
              <a:t>1 kg hovězího masa … 7 000 kJ</a:t>
            </a:r>
          </a:p>
          <a:p>
            <a:r>
              <a:rPr lang="cs-CZ" sz="3200" dirty="0" smtClean="0"/>
              <a:t>1 kg okurek … 600 kJ</a:t>
            </a:r>
          </a:p>
          <a:p>
            <a:r>
              <a:rPr lang="cs-CZ" sz="3200" dirty="0" smtClean="0"/>
              <a:t>Čokoláda Milka (100g) … 2 300 kJ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80012" y="495530"/>
            <a:ext cx="1980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energie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1463484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 potravy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90745" y="5936531"/>
            <a:ext cx="457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28" y="0"/>
            <a:ext cx="9133772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Proč mohou pracovat i stroje? Kde získávají energii?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-2023" y="476672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… třeba motor automobilu</a:t>
            </a:r>
          </a:p>
          <a:p>
            <a:r>
              <a:rPr lang="cs-CZ" sz="3200" dirty="0" smtClean="0"/>
              <a:t>… nebo parní lokomotiva</a:t>
            </a:r>
          </a:p>
          <a:p>
            <a:r>
              <a:rPr lang="cs-CZ" sz="3200" dirty="0" smtClean="0"/>
              <a:t>… nebo lopatky větrné elektrárny</a:t>
            </a:r>
          </a:p>
          <a:p>
            <a:r>
              <a:rPr lang="cs-CZ" sz="3200" dirty="0" smtClean="0"/>
              <a:t>… nebo lopatky vodní turbíny</a:t>
            </a:r>
          </a:p>
          <a:p>
            <a:r>
              <a:rPr lang="cs-CZ" sz="3200" dirty="0" smtClean="0"/>
              <a:t>… nebo horkovzdušný balón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5827" y="3049537"/>
            <a:ext cx="9144000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Co musíme udělat, aby se pohybovalo autíčko na setrvačník?</a:t>
            </a:r>
            <a:endParaRPr lang="cs-CZ" sz="3200" b="1" dirty="0"/>
          </a:p>
        </p:txBody>
      </p:sp>
      <p:pic>
        <p:nvPicPr>
          <p:cNvPr id="5" name="Picture 2" descr="Mini auto BIG BOBBY KLASIK na setrvačník">
            <a:hlinkClick r:id="rId2" tooltip="Mini auto BIG BOBBY KLASIK na setrvačník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257391"/>
            <a:ext cx="3024336" cy="207383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682395" y="4257391"/>
            <a:ext cx="55022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jsme vlastně vykonali při natažení autíčka?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82395" y="5322696"/>
            <a:ext cx="3203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tím autíčko získalo?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82395" y="6100388"/>
            <a:ext cx="5076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se projeví, že má autíčko energii?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228" y="6453336"/>
            <a:ext cx="457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66173" y="584775"/>
            <a:ext cx="457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energie z paliva (chemická)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66173" y="1039935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energie páry (tepelná)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24872" y="1540542"/>
            <a:ext cx="494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energie větru (mech.)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2002207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energie vody (mech.)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2447780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energie tepelná, větrná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4626723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práci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5656347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energii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42195" y="645333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bude se pohybovat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667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-19504" y="2830"/>
            <a:ext cx="9163503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Na jakém principu fungovaly staré kyvadlové hodiny?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836712"/>
            <a:ext cx="53640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musel člověk udělat, aby fungovaly?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387" y="2708920"/>
            <a:ext cx="5341314" cy="35394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Aby mohlo těleso konat práci, musí získat energii. </a:t>
            </a:r>
          </a:p>
          <a:p>
            <a:r>
              <a:rPr lang="cs-CZ" sz="3200" dirty="0" smtClean="0"/>
              <a:t>Tato energie se potom na práci přeměňuje. </a:t>
            </a:r>
          </a:p>
          <a:p>
            <a:r>
              <a:rPr lang="cs-CZ" sz="3200" dirty="0" smtClean="0"/>
              <a:t>Protože spolu tyto veličiny souvisí, mají stejnou jednotku – Joule.</a:t>
            </a:r>
            <a:endParaRPr lang="cs-CZ" sz="3200" dirty="0"/>
          </a:p>
        </p:txBody>
      </p:sp>
      <p:pic>
        <p:nvPicPr>
          <p:cNvPr id="12" name="Picture 2" descr="C:\Users\user\AppData\Local\Microsoft\Windows\Temporary Internet Files\Content.IE5\DE4CGPLA\MC9002903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804098"/>
            <a:ext cx="3430240" cy="5798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593061" y="6418404"/>
            <a:ext cx="457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1418859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 musel je „natáhnout“ = šišku u kyvadla umístit co nejvýše.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  <p:bldP spid="11" grpId="0" animBg="1"/>
      <p:bldP spid="13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0"/>
            <a:ext cx="914400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Druhy energie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721246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Elektrická, 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1332" y="721246"/>
            <a:ext cx="18831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světelná,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6769" y="721246"/>
            <a:ext cx="16622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tepelná,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09024" y="72124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jaderná,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721245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chemická,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0902" y="1294366"/>
            <a:ext cx="30829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m</a:t>
            </a:r>
            <a:r>
              <a:rPr lang="cs-CZ" sz="3200" b="1" dirty="0" smtClean="0"/>
              <a:t>echanická, …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067" y="3389343"/>
            <a:ext cx="9047866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Jedna energie se může přeměňovat v jinou energii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067" y="4146698"/>
            <a:ext cx="9144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Např. v uhelných elektrárnách:</a:t>
            </a:r>
          </a:p>
          <a:p>
            <a:r>
              <a:rPr lang="cs-CZ" sz="2800" dirty="0" smtClean="0"/>
              <a:t>-</a:t>
            </a:r>
            <a:r>
              <a:rPr lang="cs-CZ" sz="2800" b="1" dirty="0" smtClean="0">
                <a:solidFill>
                  <a:schemeClr val="tx2"/>
                </a:solidFill>
              </a:rPr>
              <a:t>chemická</a:t>
            </a:r>
            <a:r>
              <a:rPr lang="cs-CZ" sz="2800" dirty="0" smtClean="0"/>
              <a:t> energie uhlí se mění v </a:t>
            </a:r>
            <a:r>
              <a:rPr lang="cs-CZ" sz="2800" b="1" dirty="0" smtClean="0">
                <a:solidFill>
                  <a:schemeClr val="tx2"/>
                </a:solidFill>
              </a:rPr>
              <a:t>tepelnou</a:t>
            </a:r>
            <a:r>
              <a:rPr lang="cs-CZ" sz="2800" dirty="0" smtClean="0"/>
              <a:t> energii páry</a:t>
            </a:r>
          </a:p>
          <a:p>
            <a:pPr>
              <a:buFontTx/>
              <a:buChar char="-"/>
            </a:pPr>
            <a:r>
              <a:rPr lang="cs-CZ" sz="2800" dirty="0" smtClean="0"/>
              <a:t>Energie páry otáčí lopatkami turbíny – mění se na </a:t>
            </a:r>
            <a:r>
              <a:rPr lang="cs-CZ" sz="2800" b="1" dirty="0" smtClean="0">
                <a:solidFill>
                  <a:schemeClr val="tx2"/>
                </a:solidFill>
              </a:rPr>
              <a:t>mechanickou</a:t>
            </a:r>
            <a:r>
              <a:rPr lang="cs-CZ" sz="2800" dirty="0" smtClean="0"/>
              <a:t> energii</a:t>
            </a:r>
          </a:p>
          <a:p>
            <a:pPr>
              <a:buFontTx/>
              <a:buChar char="-"/>
            </a:pPr>
            <a:r>
              <a:rPr lang="cs-CZ" sz="2800" dirty="0" smtClean="0"/>
              <a:t>turbína otáčí alternátorem, ve kterém se mění mechanická energie v </a:t>
            </a:r>
            <a:r>
              <a:rPr lang="cs-CZ" sz="2800" b="1" dirty="0" smtClean="0">
                <a:solidFill>
                  <a:schemeClr val="tx2"/>
                </a:solidFill>
              </a:rPr>
              <a:t>elektrickou</a:t>
            </a:r>
            <a:endParaRPr lang="cs-CZ" sz="2800" b="1" dirty="0">
              <a:solidFill>
                <a:schemeClr val="tx2"/>
              </a:solidFill>
            </a:endParaRPr>
          </a:p>
        </p:txBody>
      </p:sp>
      <p:pic>
        <p:nvPicPr>
          <p:cNvPr id="1027" name="Picture 3" descr="C:\Users\user\AppData\Local\Microsoft\Windows\Temporary Internet Files\Content.IE5\K0O7W0UI\MC90043264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889" y="1162992"/>
            <a:ext cx="3887508" cy="388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Temporary Internet Files\Content.IE5\AM1I8PN9\MC9003469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079" y="1306020"/>
            <a:ext cx="4619865" cy="362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ser\AppData\Local\Microsoft\Windows\Temporary Internet Files\Content.IE5\K0O7W0UI\MP90031549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8966" y="1286687"/>
            <a:ext cx="2881235" cy="4376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ser\AppData\Local\Microsoft\Windows\Temporary Internet Files\Content.IE5\S7687CZ2\MP9004387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5807" y="1306021"/>
            <a:ext cx="3527554" cy="5291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ser\AppData\Local\Microsoft\Windows\Temporary Internet Files\Content.IE5\AM1I8PN9\MP9004371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602" y="1306021"/>
            <a:ext cx="6234953" cy="5421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ser\AppData\Local\Microsoft\Windows\Temporary Internet Files\Content.IE5\S7687CZ2\MC9003448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663" y="1818138"/>
            <a:ext cx="4685348" cy="4397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28384" y="6453336"/>
            <a:ext cx="1067549" cy="3710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 -[8]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7" grpId="0"/>
      <p:bldP spid="9" grpId="0"/>
      <p:bldP spid="11" grpId="0"/>
      <p:bldP spid="13" grpId="0"/>
      <p:bldP spid="14" grpId="0"/>
      <p:bldP spid="15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-859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Druhy mechanické energie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3221687"/>
            <a:ext cx="9144000" cy="31085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914400" lvl="1" indent="-457200"/>
            <a:r>
              <a:rPr lang="cs-CZ" sz="2800" dirty="0" smtClean="0"/>
              <a:t>- jedoucí automobil vzhledem ke stromu</a:t>
            </a:r>
          </a:p>
          <a:p>
            <a:pPr marL="914400" lvl="1" indent="-457200"/>
            <a:endParaRPr lang="cs-CZ" sz="2800" dirty="0" smtClean="0"/>
          </a:p>
          <a:p>
            <a:pPr marL="914400" lvl="1" indent="-457200"/>
            <a:r>
              <a:rPr lang="cs-CZ" sz="2800" dirty="0" smtClean="0"/>
              <a:t>- tenisová raketa vzhledem k tenisáku</a:t>
            </a:r>
          </a:p>
          <a:p>
            <a:pPr marL="914400" lvl="1" indent="-457200"/>
            <a:endParaRPr lang="cs-CZ" sz="2800" dirty="0" smtClean="0"/>
          </a:p>
          <a:p>
            <a:pPr marL="914400" lvl="1" indent="-457200"/>
            <a:r>
              <a:rPr lang="cs-CZ" sz="2800" dirty="0" smtClean="0"/>
              <a:t>- noha fotbalisty vzhledem k míči</a:t>
            </a:r>
          </a:p>
          <a:p>
            <a:pPr marL="914400" lvl="1" indent="-457200"/>
            <a:endParaRPr lang="cs-CZ" sz="2800" dirty="0" smtClean="0"/>
          </a:p>
          <a:p>
            <a:pPr marL="914400" lvl="1" indent="-457200"/>
            <a:r>
              <a:rPr lang="cs-CZ" sz="2800" dirty="0" smtClean="0"/>
              <a:t>- sekera vzhledem ke špalku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-14924" y="726043"/>
            <a:ext cx="501897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Tx/>
              <a:buAutoNum type="arabicPeriod"/>
            </a:pPr>
            <a:r>
              <a:rPr lang="cs-CZ" sz="2800" b="1" dirty="0">
                <a:solidFill>
                  <a:prstClr val="black"/>
                </a:solidFill>
              </a:rPr>
              <a:t>Pohybová energie (kinetická)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12776"/>
            <a:ext cx="8532440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Tuto energii má těleso, které se vzhledem k jinému tělesu pohybuje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4348" y="2636912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Např.: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8" grpId="0" animBg="1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45011" y="2348880"/>
            <a:ext cx="9144000" cy="35394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914400" lvl="1" indent="-457200"/>
            <a:r>
              <a:rPr lang="cs-CZ" sz="2800" dirty="0" smtClean="0"/>
              <a:t>	- květináč na okně vzhledem k chodníku</a:t>
            </a:r>
          </a:p>
          <a:p>
            <a:pPr marL="914400" lvl="1" indent="-457200"/>
            <a:endParaRPr lang="cs-CZ" sz="2800" dirty="0" smtClean="0"/>
          </a:p>
          <a:p>
            <a:pPr marL="914400" lvl="1" indent="-457200"/>
            <a:r>
              <a:rPr lang="cs-CZ" sz="2800" dirty="0" smtClean="0"/>
              <a:t>	- jablko na stromě vzhledem k povrchu Země</a:t>
            </a:r>
          </a:p>
          <a:p>
            <a:pPr marL="914400" lvl="1" indent="-457200"/>
            <a:endParaRPr lang="cs-CZ" sz="2800" dirty="0" smtClean="0"/>
          </a:p>
          <a:p>
            <a:pPr marL="914400" lvl="1" indent="-457200"/>
            <a:r>
              <a:rPr lang="cs-CZ" sz="2800" dirty="0" smtClean="0"/>
              <a:t>	- voda v přehradě vzhledem k vodě v řece pod </a:t>
            </a:r>
          </a:p>
          <a:p>
            <a:pPr marL="914400" lvl="1" indent="-457200"/>
            <a:r>
              <a:rPr lang="cs-CZ" sz="2800" dirty="0"/>
              <a:t> </a:t>
            </a:r>
            <a:r>
              <a:rPr lang="cs-CZ" sz="2800" dirty="0" smtClean="0"/>
              <a:t>       přehradou</a:t>
            </a:r>
          </a:p>
          <a:p>
            <a:pPr marL="914400" lvl="1" indent="-457200"/>
            <a:endParaRPr lang="cs-CZ" sz="2800" dirty="0" smtClean="0"/>
          </a:p>
          <a:p>
            <a:pPr marL="914400" lvl="1" indent="-457200"/>
            <a:r>
              <a:rPr lang="cs-CZ" sz="2800" dirty="0" smtClean="0"/>
              <a:t>	- parašutista před seskokem vzhledem k povrchu Země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7915" y="5917876"/>
            <a:ext cx="8568952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Polohová energie se může přeměňovat v pohybovou a naopak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-25330" y="93573"/>
            <a:ext cx="912431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prstClr val="black"/>
                </a:solidFill>
              </a:rPr>
              <a:t>2.    Polohová </a:t>
            </a:r>
            <a:r>
              <a:rPr lang="cs-CZ" sz="2800" b="1" dirty="0">
                <a:solidFill>
                  <a:prstClr val="black"/>
                </a:solidFill>
              </a:rPr>
              <a:t>energie (potenciální)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7915" y="764704"/>
            <a:ext cx="8568952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Tuto energii má těleso, které je vzhledem k jinému tělesu v určité poloze </a:t>
            </a:r>
            <a:r>
              <a:rPr lang="cs-CZ" sz="3200" dirty="0"/>
              <a:t>(</a:t>
            </a:r>
            <a:r>
              <a:rPr lang="cs-CZ" sz="3200" dirty="0" smtClean="0"/>
              <a:t>výšce).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481" y="1908121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Např.: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02448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6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524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[1]</a:t>
            </a:r>
          </a:p>
          <a:p>
            <a:r>
              <a:rPr lang="cs-CZ" dirty="0"/>
              <a:t>http://www.kaloricketabulky.cz</a:t>
            </a:r>
            <a:r>
              <a:rPr lang="cs-CZ" dirty="0" smtClean="0"/>
              <a:t>/</a:t>
            </a:r>
          </a:p>
          <a:p>
            <a:r>
              <a:rPr lang="cs-CZ" dirty="0" smtClean="0"/>
              <a:t>[2]</a:t>
            </a:r>
          </a:p>
          <a:p>
            <a:pPr>
              <a:spcAft>
                <a:spcPts val="600"/>
              </a:spcAft>
            </a:pPr>
            <a:r>
              <a:rPr lang="cs-CZ" dirty="0" smtClean="0"/>
              <a:t>http://hracicka.cz/images/mini_bobby_car.jpg</a:t>
            </a:r>
          </a:p>
          <a:p>
            <a:pPr>
              <a:spcAft>
                <a:spcPts val="600"/>
              </a:spcAft>
            </a:pPr>
            <a:r>
              <a:rPr lang="cs-CZ" dirty="0" smtClean="0"/>
              <a:t>[3] - [8] </a:t>
            </a:r>
            <a:endParaRPr lang="cs-CZ" dirty="0"/>
          </a:p>
          <a:p>
            <a:pPr>
              <a:spcAft>
                <a:spcPts val="600"/>
              </a:spcAft>
            </a:pPr>
            <a:r>
              <a:rPr lang="cs-CZ" dirty="0"/>
              <a:t>Kliparty z </a:t>
            </a:r>
            <a:r>
              <a:rPr lang="cs-CZ" dirty="0" smtClean="0"/>
              <a:t>www.office.microsoft.cz</a:t>
            </a:r>
          </a:p>
          <a:p>
            <a:pPr>
              <a:spcAft>
                <a:spcPts val="600"/>
              </a:spcAft>
            </a:pPr>
            <a:r>
              <a:rPr lang="cs-CZ" dirty="0" err="1" smtClean="0"/>
              <a:t>Doc.Dr.Ing.RAUNER</a:t>
            </a:r>
            <a:r>
              <a:rPr lang="cs-CZ" dirty="0" smtClean="0"/>
              <a:t>, Karel , et al.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pPr>
              <a:spcAft>
                <a:spcPts val="600"/>
              </a:spcAft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516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55</cp:revision>
  <dcterms:modified xsi:type="dcterms:W3CDTF">2012-06-02T11:22:01Z</dcterms:modified>
</cp:coreProperties>
</file>