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2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534B1-852D-4EE0-98A9-F1338E5CF724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A5314-F0A9-4CED-B630-88CB784DC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DCF8D-3FC8-4F62-8466-79F4A7E58AE4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1D739-4702-4246-8503-633BB039A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278A5-14AE-40D0-B101-D1C6D5CD1FAC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3854-896A-4C2A-8308-1F1567773C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611DE-9771-4103-9ED9-AA63539BC45A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A1098-EC1A-4D5A-8268-286C502317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17D79-6575-4CBA-A599-E2AB33005D8C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54E19-3B21-4D26-A942-8BAF8B7E24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7B3C0-6788-40C6-A3FC-38291FD88FE6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76713-37F9-4B45-B737-4A355A64B6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831F3-E458-4CD6-A7DE-A4F9B3007C43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F2460-4188-4833-9ACA-4E0E7E47A1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86257-A60C-41A5-8716-03A46317A555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6C5DD-7A84-4437-9F2E-B34588C01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818AD-ACDD-49E1-B5DA-5EDA79593485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6C7D6-53A8-4026-9BD1-F33CCD3E0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CD445-F737-42FA-876C-E7204DC0308D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32F1B-952D-4DDB-9DA6-24F605E2D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D8C23-34F0-4A0B-AB72-A7BF7727770B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F6156-6377-49AF-80A1-A878575F2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073BA1F-4FB1-41BA-97C6-573826BE9226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7F890F-D9CD-49E3-A7ED-DA449789A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1"/>
          <p:cNvSpPr txBox="1">
            <a:spLocks noChangeArrowheads="1"/>
          </p:cNvSpPr>
          <p:nvPr/>
        </p:nvSpPr>
        <p:spPr bwMode="auto">
          <a:xfrm>
            <a:off x="0" y="2636838"/>
            <a:ext cx="9144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200" b="1">
                <a:solidFill>
                  <a:srgbClr val="FF0000"/>
                </a:solidFill>
                <a:latin typeface="Calibri" pitchFamily="34" charset="0"/>
              </a:rPr>
              <a:t>Procvičení - energie</a:t>
            </a:r>
          </a:p>
        </p:txBody>
      </p:sp>
      <p:pic>
        <p:nvPicPr>
          <p:cNvPr id="1331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 txBox="1">
            <a:spLocks/>
          </p:cNvSpPr>
          <p:nvPr/>
        </p:nvSpPr>
        <p:spPr bwMode="auto">
          <a:xfrm>
            <a:off x="0" y="5105400"/>
            <a:ext cx="91440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Char char="•"/>
            </a:pPr>
            <a:endParaRPr lang="cs-CZ" sz="1600">
              <a:latin typeface="Calibri" pitchFamily="34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cs-CZ" sz="1600">
                <a:latin typeface="Calibri" pitchFamily="34" charset="0"/>
              </a:rPr>
              <a:t>Autor: Pavlína Čermáková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1600">
                <a:latin typeface="Calibri" pitchFamily="34" charset="0"/>
              </a:rPr>
              <a:t>Vytvořeno v rámci v projektu „EU peníze školám“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1600" b="1">
                <a:latin typeface="Calibri" pitchFamily="34" charset="0"/>
              </a:rPr>
              <a:t>OP VK oblast podpory 1.4 s názvem Zlepšení podmínek pro vzdělávání na základních školách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2700338" y="4508500"/>
            <a:ext cx="4103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VY_32_INOVACE_06_Opakování - energie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620713"/>
            <a:ext cx="9144000" cy="612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cs-CZ" sz="2800" b="1">
                <a:latin typeface="Calibri" pitchFamily="34" charset="0"/>
              </a:rPr>
              <a:t>Do následujících vět doplň správné veličiny:</a:t>
            </a:r>
          </a:p>
          <a:p>
            <a:pPr marL="457200" indent="-457200"/>
            <a:r>
              <a:rPr lang="cs-CZ" sz="2800" b="1" i="1">
                <a:latin typeface="Calibri" pitchFamily="34" charset="0"/>
              </a:rPr>
              <a:t>         energie, síla, výkon, práce</a:t>
            </a:r>
            <a:endParaRPr lang="cs-CZ" sz="2800" b="1">
              <a:latin typeface="Calibri" pitchFamily="34" charset="0"/>
            </a:endParaRPr>
          </a:p>
          <a:p>
            <a:pPr marL="457200" indent="-457200"/>
            <a:endParaRPr lang="cs-CZ" sz="2800">
              <a:latin typeface="Calibri" pitchFamily="34" charset="0"/>
            </a:endParaRPr>
          </a:p>
          <a:p>
            <a:pPr marL="457200" indent="-457200"/>
            <a:r>
              <a:rPr lang="cs-CZ" sz="2800">
                <a:latin typeface="Calibri" pitchFamily="34" charset="0"/>
              </a:rPr>
              <a:t>Při zdvihání závaží kyvadlových hodin jsem působil .........30 N.</a:t>
            </a:r>
          </a:p>
          <a:p>
            <a:pPr marL="457200" indent="-457200"/>
            <a:endParaRPr lang="cs-CZ" sz="2800">
              <a:latin typeface="Calibri" pitchFamily="34" charset="0"/>
            </a:endParaRPr>
          </a:p>
          <a:p>
            <a:pPr marL="457200" indent="-457200"/>
            <a:r>
              <a:rPr lang="cs-CZ" sz="2800">
                <a:latin typeface="Calibri" pitchFamily="34" charset="0"/>
              </a:rPr>
              <a:t>Vykonal jsem při tom .................30 J.</a:t>
            </a:r>
          </a:p>
          <a:p>
            <a:pPr marL="457200" indent="-457200"/>
            <a:endParaRPr lang="cs-CZ" sz="2800">
              <a:latin typeface="Calibri" pitchFamily="34" charset="0"/>
            </a:endParaRPr>
          </a:p>
          <a:p>
            <a:pPr marL="457200" indent="-457200"/>
            <a:r>
              <a:rPr lang="cs-CZ" sz="2800">
                <a:latin typeface="Calibri" pitchFamily="34" charset="0"/>
              </a:rPr>
              <a:t>Protože jsem závaží zdvihal 2 sekundy, můj ........... byl 15 W.</a:t>
            </a:r>
          </a:p>
          <a:p>
            <a:pPr marL="457200" indent="-457200"/>
            <a:endParaRPr lang="cs-CZ" sz="2800">
              <a:latin typeface="Calibri" pitchFamily="34" charset="0"/>
            </a:endParaRPr>
          </a:p>
          <a:p>
            <a:pPr marL="457200" indent="-457200"/>
            <a:r>
              <a:rPr lang="cs-CZ" sz="2800">
                <a:latin typeface="Calibri" pitchFamily="34" charset="0"/>
              </a:rPr>
              <a:t>Závaží tak získalo ..................... 30 J.</a:t>
            </a:r>
          </a:p>
          <a:p>
            <a:pPr marL="457200" indent="-457200"/>
            <a:endParaRPr lang="cs-CZ" sz="2800">
              <a:latin typeface="Calibri" pitchFamily="34" charset="0"/>
            </a:endParaRPr>
          </a:p>
          <a:p>
            <a:pPr marL="457200" indent="-457200"/>
            <a:r>
              <a:rPr lang="cs-CZ" sz="2800">
                <a:latin typeface="Calibri" pitchFamily="34" charset="0"/>
              </a:rPr>
              <a:t>Traktor má motor s ............... 200 kW. </a:t>
            </a:r>
          </a:p>
          <a:p>
            <a:pPr marL="457200" indent="-457200"/>
            <a:endParaRPr lang="cs-CZ" sz="2800">
              <a:latin typeface="Calibri" pitchFamily="34" charset="0"/>
            </a:endParaRPr>
          </a:p>
          <a:p>
            <a:pPr marL="457200" indent="-457200"/>
            <a:r>
              <a:rPr lang="cs-CZ" sz="2800">
                <a:latin typeface="Calibri" pitchFamily="34" charset="0"/>
              </a:rPr>
              <a:t>Dokáže tak táhnout zemědělské stroje ................... až 120 kN.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291388" y="1863725"/>
            <a:ext cx="11191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silou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4863" y="2703513"/>
            <a:ext cx="10461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práci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211888" y="3582988"/>
            <a:ext cx="10795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výkon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786063" y="4416425"/>
            <a:ext cx="12620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energii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806700" y="5300663"/>
            <a:ext cx="1584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výkonem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054725" y="6148388"/>
            <a:ext cx="10080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silou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0" y="0"/>
            <a:ext cx="9144000" cy="5842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Opakování pojmů – energie, práce, síla, výkon,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5086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V jednom kilogramu chleba je ............... 10 MJ.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Protože se část této ................... spotřebuje na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udržení tělesné teploty, je vykonaná  .............. po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snědení chleba vždy menší než 10 MJ.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+mn-lt"/>
            </a:endParaRPr>
          </a:p>
          <a:p>
            <a:pPr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Elektrické spotřebiče v naší domácnosti odebraly minulý měsíc ze sítě ................ 210 kWh. </a:t>
            </a:r>
          </a:p>
          <a:p>
            <a:pPr indent="-4572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+mn-lt"/>
            </a:endParaRPr>
          </a:p>
          <a:p>
            <a:pPr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Nejvíce ................ spotřebovala elektrická trouba, která má ................. . 2 kW.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219700" y="0"/>
            <a:ext cx="12969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energie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24275" y="981075"/>
            <a:ext cx="13970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energie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43663" y="1443038"/>
            <a:ext cx="10080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práce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067175" y="3357563"/>
            <a:ext cx="122396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energii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28775" y="4383088"/>
            <a:ext cx="1358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energie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55875" y="4868863"/>
            <a:ext cx="10810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výkon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Zdroje:</a:t>
            </a:r>
          </a:p>
          <a:p>
            <a:r>
              <a:rPr lang="cs-CZ">
                <a:latin typeface="Calibri" pitchFamily="34" charset="0"/>
              </a:rPr>
              <a:t>Doc.Dr.Ing.RAUNER, Karel , et al. Fyzika 8 pracovní sešit pro základní školy a víceletá gymnázia. Plzeň : Fraus, 2006. 60 s. ISBN 80-7238-526-7</a:t>
            </a:r>
          </a:p>
        </p:txBody>
      </p:sp>
      <p:sp>
        <p:nvSpPr>
          <p:cNvPr id="16386" name="Obdélník 2"/>
          <p:cNvSpPr>
            <a:spLocks noChangeArrowheads="1"/>
          </p:cNvSpPr>
          <p:nvPr/>
        </p:nvSpPr>
        <p:spPr bwMode="auto">
          <a:xfrm>
            <a:off x="0" y="6027738"/>
            <a:ext cx="91440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Vytvořeno jako DUM do předmětu fyzika na ZŠ Studentská 895, Mnichovo Hradiště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181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Calibri</vt:lpstr>
      <vt:lpstr>Arial</vt:lpstr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SlamovaLi</cp:lastModifiedBy>
  <cp:revision>18</cp:revision>
  <dcterms:modified xsi:type="dcterms:W3CDTF">2012-06-04T09:34:57Z</dcterms:modified>
</cp:coreProperties>
</file>