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780928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Polohová energie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0" y="5105400"/>
            <a:ext cx="914400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63688" y="4509120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VY_32_INOVACE_07_Polohová </a:t>
            </a:r>
            <a:r>
              <a:rPr lang="cs-CZ" dirty="0"/>
              <a:t>energie - zavedení pojmu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-23192"/>
            <a:ext cx="543609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horských chat, do kterých se nedostanete ani terénním automobilem,  se musí veškeré potřebné věci vynášet.</a:t>
            </a: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Vykonají při tom nosiči práci?</a:t>
            </a: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Kam se tam práce poděje, když víme, že energie se neztrácí, ale maximálně se přemění na jinou?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179512" y="3789040"/>
            <a:ext cx="864096" cy="36004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3717032"/>
            <a:ext cx="7820886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Práce nosičů se přemění v polohovou energii těles.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4365104"/>
            <a:ext cx="8388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Na čem závisí, jak velkou práci nosiči vykonají?</a:t>
            </a: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- na výškovém rozdílu, který musí překonat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- na hmotnosti nákladu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179512" y="5805264"/>
            <a:ext cx="864096" cy="36004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5517232"/>
            <a:ext cx="7956376" cy="138499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 polohová energie těles, kterou získají tělesa přenesením do větší výšky, bude záviset na výšce, ve které se nachází a na jejich hmotnosti.</a:t>
            </a:r>
            <a:endParaRPr lang="cs-CZ" sz="2800" b="1" dirty="0"/>
          </a:p>
        </p:txBody>
      </p:sp>
      <p:pic>
        <p:nvPicPr>
          <p:cNvPr id="1028" name="Picture 4" descr="C:\Users\user\AppData\Local\Microsoft\Windows\Temporary Internet Files\Content.IE5\AM1I8PN9\MP9004265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868055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504454" y="30103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Výpočet polohové energie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548680"/>
            <a:ext cx="9144000" cy="954107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Př.: Jeřáb zvedl panel o hmotnosti 100 kg do výšky 15 m.</a:t>
            </a:r>
            <a:r>
              <a:rPr lang="cs-CZ" sz="2800" dirty="0"/>
              <a:t> </a:t>
            </a:r>
            <a:r>
              <a:rPr lang="cs-CZ" sz="2800" b="1" dirty="0"/>
              <a:t>Jakou práci při tom vykonal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837557"/>
            <a:ext cx="334786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Které veličiny známe?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1683668"/>
            <a:ext cx="40324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Hmotnost:  </a:t>
            </a:r>
            <a:r>
              <a:rPr lang="cs-CZ" sz="2800" b="1" i="1" dirty="0" smtClean="0"/>
              <a:t>m = 100 kg</a:t>
            </a:r>
          </a:p>
          <a:p>
            <a:r>
              <a:rPr lang="cs-CZ" sz="2800" dirty="0" smtClean="0"/>
              <a:t>Výška (dráha):  </a:t>
            </a:r>
            <a:r>
              <a:rPr lang="cs-CZ" sz="2800" b="1" i="1" dirty="0" smtClean="0"/>
              <a:t>s = 100 m</a:t>
            </a:r>
            <a:endParaRPr lang="cs-CZ" sz="28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-7493" y="2853220"/>
            <a:ext cx="514806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Jakou silou působí jeřáb na panel?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46056" y="2683942"/>
            <a:ext cx="236630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F = m . g</a:t>
            </a:r>
          </a:p>
          <a:p>
            <a:r>
              <a:rPr lang="cs-CZ" sz="2800" i="1" dirty="0" smtClean="0"/>
              <a:t>F = 100 . 10 N</a:t>
            </a:r>
          </a:p>
          <a:p>
            <a:r>
              <a:rPr lang="cs-CZ" sz="2800" b="1" i="1" dirty="0" smtClean="0"/>
              <a:t>F = 1 000 N</a:t>
            </a:r>
            <a:endParaRPr lang="cs-CZ" sz="2800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-7493" y="4122658"/>
            <a:ext cx="3203848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Jakou práci vykonal?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7564" y="3897810"/>
            <a:ext cx="41764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W = F . s</a:t>
            </a:r>
          </a:p>
          <a:p>
            <a:r>
              <a:rPr lang="cs-CZ" sz="2800" i="1" dirty="0" smtClean="0"/>
              <a:t>W = 1 000 . 100 J</a:t>
            </a:r>
          </a:p>
          <a:p>
            <a:r>
              <a:rPr lang="cs-CZ" sz="2800" b="1" i="1" dirty="0" smtClean="0"/>
              <a:t>W = 100 000 J = 100 </a:t>
            </a:r>
            <a:r>
              <a:rPr lang="cs-CZ" sz="2800" b="1" i="1" dirty="0" err="1" smtClean="0"/>
              <a:t>kJ</a:t>
            </a:r>
            <a:endParaRPr lang="cs-CZ" sz="2800" b="1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5444643"/>
            <a:ext cx="3196355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Jakou polohovou energii získal panel?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37876" y="5282805"/>
            <a:ext cx="5806124" cy="138499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i="1" dirty="0" smtClean="0"/>
              <a:t>Práce jeřábu se přeměnila v polohovou energii panelu.</a:t>
            </a:r>
          </a:p>
          <a:p>
            <a:r>
              <a:rPr lang="cs-CZ" sz="2800" b="1" i="1" dirty="0" smtClean="0"/>
              <a:t>Panel získal polohovou energii 100 </a:t>
            </a:r>
            <a:r>
              <a:rPr lang="cs-CZ" sz="2800" b="1" i="1" dirty="0" err="1" smtClean="0"/>
              <a:t>kJ</a:t>
            </a:r>
            <a:r>
              <a:rPr lang="cs-CZ" sz="2800" b="1" i="1" dirty="0" smtClean="0"/>
              <a:t>.</a:t>
            </a: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9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Odvození vzorce pro výpočet polohové energie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836712"/>
            <a:ext cx="5112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Jak zní vzorec pro výpočet práce?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775157"/>
            <a:ext cx="1800200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W = F . s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610797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Stejný vzorec můžeme použít i pro výpočet polohové energie tělesa o hmotnosti </a:t>
            </a:r>
            <a:r>
              <a:rPr lang="cs-CZ" sz="2800" b="1" i="1" dirty="0" smtClean="0"/>
              <a:t>m</a:t>
            </a:r>
            <a:r>
              <a:rPr lang="cs-CZ" sz="2800" dirty="0" smtClean="0"/>
              <a:t> ve výšce </a:t>
            </a:r>
            <a:r>
              <a:rPr lang="cs-CZ" sz="2800" b="1" i="1" dirty="0" err="1" smtClean="0"/>
              <a:t>h</a:t>
            </a:r>
            <a:r>
              <a:rPr lang="cs-CZ" sz="2800" dirty="0" smtClean="0"/>
              <a:t>. Jen si ho trochu upravíme.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84368" y="2636912"/>
            <a:ext cx="10801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. s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2780928"/>
            <a:ext cx="4572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Značku práce nahradíme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značkou polohové energie.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2564904"/>
            <a:ext cx="10801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E</a:t>
            </a:r>
            <a:r>
              <a:rPr lang="cs-CZ" sz="6600" b="1" baseline="-25000" dirty="0" smtClean="0">
                <a:solidFill>
                  <a:srgbClr val="FF0000"/>
                </a:solidFill>
              </a:rPr>
              <a:t>p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72000" y="2636912"/>
            <a:ext cx="952505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W</a:t>
            </a:r>
            <a:endParaRPr lang="cs-CZ" sz="6600" dirty="0"/>
          </a:p>
        </p:txBody>
      </p:sp>
      <p:sp>
        <p:nvSpPr>
          <p:cNvPr id="10" name="Obdélník 9"/>
          <p:cNvSpPr/>
          <p:nvPr/>
        </p:nvSpPr>
        <p:spPr>
          <a:xfrm>
            <a:off x="5580112" y="2708920"/>
            <a:ext cx="60625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=</a:t>
            </a:r>
            <a:endParaRPr lang="cs-CZ" sz="6600" dirty="0"/>
          </a:p>
        </p:txBody>
      </p:sp>
      <p:sp>
        <p:nvSpPr>
          <p:cNvPr id="11" name="Obdélník 10"/>
          <p:cNvSpPr/>
          <p:nvPr/>
        </p:nvSpPr>
        <p:spPr>
          <a:xfrm>
            <a:off x="6804248" y="2636912"/>
            <a:ext cx="57728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F</a:t>
            </a:r>
            <a:endParaRPr lang="cs-CZ" sz="6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407707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   Sílu nahradíme vztahem pro její výpočet: F = m . g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6084168" y="2636912"/>
            <a:ext cx="188224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m . g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630" y="5288340"/>
            <a:ext cx="913436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 startAt="3"/>
            </a:pPr>
            <a:r>
              <a:rPr lang="cs-CZ" sz="2800" dirty="0" smtClean="0"/>
              <a:t>Protože v případě dráhy se v této souvislosti hovoří spíše o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výšce, nahradíme značku dráhy </a:t>
            </a:r>
            <a:r>
              <a:rPr lang="cs-CZ" sz="2800" b="1" i="1" dirty="0" smtClean="0"/>
              <a:t>s</a:t>
            </a:r>
            <a:r>
              <a:rPr lang="cs-CZ" sz="2800" dirty="0" smtClean="0"/>
              <a:t> značkou výšky </a:t>
            </a:r>
            <a:r>
              <a:rPr lang="cs-CZ" sz="2800" b="1" i="1" dirty="0" smtClean="0"/>
              <a:t>h.</a:t>
            </a:r>
            <a:endParaRPr lang="cs-CZ" sz="2800" b="1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847856" y="2636912"/>
            <a:ext cx="129614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. h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576814" y="2708920"/>
            <a:ext cx="4387674" cy="963980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35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6" grpId="0"/>
      <p:bldP spid="6" grpId="1"/>
      <p:bldP spid="7" grpId="0"/>
      <p:bldP spid="8" grpId="0"/>
      <p:bldP spid="9" grpId="0"/>
      <p:bldP spid="9" grpId="1"/>
      <p:bldP spid="10" grpId="0"/>
      <p:bldP spid="11" grpId="0"/>
      <p:bldP spid="11" grpId="1"/>
      <p:bldP spid="12" grpId="0"/>
      <p:bldP spid="13" grpId="0"/>
      <p:bldP spid="14" grpId="0"/>
      <p:bldP spid="15" grpId="0"/>
      <p:bldP spid="16" grpId="0" animBg="1"/>
      <p:bldP spid="1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r>
              <a:rPr lang="cs-CZ" dirty="0"/>
              <a:t>[1]</a:t>
            </a:r>
          </a:p>
          <a:p>
            <a:r>
              <a:rPr lang="cs-CZ" dirty="0"/>
              <a:t>- Klipart </a:t>
            </a:r>
            <a:r>
              <a:rPr lang="cs-CZ" dirty="0" smtClean="0"/>
              <a:t>z www.office.microsoft.cz</a:t>
            </a:r>
            <a:endParaRPr lang="cs-CZ" dirty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371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39</cp:revision>
  <dcterms:modified xsi:type="dcterms:W3CDTF">2012-06-02T12:17:52Z</dcterms:modified>
</cp:coreProperties>
</file>