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64" r:id="rId4"/>
    <p:sldId id="259" r:id="rId5"/>
    <p:sldId id="257" r:id="rId6"/>
    <p:sldId id="258" r:id="rId7"/>
    <p:sldId id="265" r:id="rId8"/>
    <p:sldId id="266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828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276872"/>
            <a:ext cx="9144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Polohová energie - úlohy</a:t>
            </a:r>
            <a:endParaRPr lang="cs-CZ" sz="7200" b="1" dirty="0">
              <a:solidFill>
                <a:srgbClr val="FF0000"/>
              </a:solidFill>
            </a:endParaRP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0" y="5105400"/>
            <a:ext cx="9144000" cy="175260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67744" y="4509120"/>
            <a:ext cx="46085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VY_32_INOVACE_08_Polohová energie - úlohy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0623" y="0"/>
            <a:ext cx="9144000" cy="6586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3600" b="1" dirty="0" smtClean="0">
                <a:solidFill>
                  <a:srgbClr val="FF0000"/>
                </a:solidFill>
              </a:rPr>
              <a:t>Opakování</a:t>
            </a:r>
          </a:p>
          <a:p>
            <a:pPr marL="457200" indent="-457200"/>
            <a:endParaRPr lang="cs-CZ" sz="3600" b="1" dirty="0" smtClean="0">
              <a:solidFill>
                <a:srgbClr val="FF0000"/>
              </a:solidFill>
            </a:endParaRPr>
          </a:p>
          <a:p>
            <a:pPr marL="514350" indent="-514350">
              <a:buAutoNum type="arabicPeriod"/>
            </a:pPr>
            <a:r>
              <a:rPr lang="cs-CZ" sz="2800" dirty="0" smtClean="0"/>
              <a:t>Na čem závisí polohová energie tělesa v gravitačním poli?</a:t>
            </a:r>
          </a:p>
          <a:p>
            <a:endParaRPr lang="cs-CZ" sz="2800" dirty="0" smtClean="0"/>
          </a:p>
          <a:p>
            <a:pPr marL="457200" indent="-457200">
              <a:lnSpc>
                <a:spcPct val="150000"/>
              </a:lnSpc>
            </a:pPr>
            <a:r>
              <a:rPr lang="cs-CZ" sz="2800" dirty="0" smtClean="0"/>
              <a:t>2. Jak značíme polohovou energii?</a:t>
            </a:r>
          </a:p>
          <a:p>
            <a:pPr marL="457200" indent="-457200">
              <a:lnSpc>
                <a:spcPct val="150000"/>
              </a:lnSpc>
            </a:pPr>
            <a:endParaRPr lang="cs-CZ" sz="2800" dirty="0" smtClean="0"/>
          </a:p>
          <a:p>
            <a:pPr marL="457200" indent="-457200">
              <a:lnSpc>
                <a:spcPct val="150000"/>
              </a:lnSpc>
            </a:pPr>
            <a:r>
              <a:rPr lang="cs-CZ" sz="2800" dirty="0" smtClean="0"/>
              <a:t>3. Jaká je jednotka polohové energie?</a:t>
            </a:r>
          </a:p>
          <a:p>
            <a:pPr marL="457200" indent="-457200">
              <a:lnSpc>
                <a:spcPct val="150000"/>
              </a:lnSpc>
            </a:pPr>
            <a:endParaRPr lang="cs-CZ" sz="2800" dirty="0" smtClean="0"/>
          </a:p>
          <a:p>
            <a:pPr marL="457200" indent="-457200">
              <a:lnSpc>
                <a:spcPct val="150000"/>
              </a:lnSpc>
            </a:pPr>
            <a:r>
              <a:rPr lang="cs-CZ" sz="2800" dirty="0" smtClean="0"/>
              <a:t>4. Převeď:</a:t>
            </a:r>
          </a:p>
          <a:p>
            <a:pPr marL="457200" indent="-457200">
              <a:lnSpc>
                <a:spcPct val="150000"/>
              </a:lnSpc>
            </a:pPr>
            <a:r>
              <a:rPr lang="cs-CZ" sz="2800" dirty="0" smtClean="0"/>
              <a:t>	0,2 MJ (J)</a:t>
            </a:r>
          </a:p>
          <a:p>
            <a:pPr marL="457200" indent="-457200">
              <a:lnSpc>
                <a:spcPct val="150000"/>
              </a:lnSpc>
            </a:pPr>
            <a:r>
              <a:rPr lang="cs-CZ" sz="2800" dirty="0" smtClean="0"/>
              <a:t>	5 200 J (</a:t>
            </a:r>
            <a:r>
              <a:rPr lang="cs-CZ" sz="2800" dirty="0" err="1" smtClean="0"/>
              <a:t>kJ</a:t>
            </a:r>
            <a:r>
              <a:rPr lang="cs-CZ" sz="2800" dirty="0" smtClean="0"/>
              <a:t>)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827584" y="1627493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… na hmotnosti tělesa a výšce, ve které se nachází.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2765816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… </a:t>
            </a:r>
            <a:r>
              <a:rPr lang="cs-CZ" sz="2800" b="1" dirty="0" err="1" smtClean="0">
                <a:solidFill>
                  <a:srgbClr val="FF0000"/>
                </a:solidFill>
              </a:rPr>
              <a:t>E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p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98449" y="3933056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… J (Joule)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82343" y="5301208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= 200 000 J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74613" y="594928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= 5,2  </a:t>
            </a:r>
            <a:r>
              <a:rPr lang="cs-CZ" sz="2800" b="1" dirty="0" err="1" smtClean="0">
                <a:solidFill>
                  <a:srgbClr val="FF0000"/>
                </a:solidFill>
              </a:rPr>
              <a:t>kJ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676" y="0"/>
            <a:ext cx="9130324" cy="66074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</a:pPr>
            <a:r>
              <a:rPr lang="cs-CZ" sz="2800" b="1" dirty="0"/>
              <a:t>5. Jak zní vzorec pro výpočet polohové energie</a:t>
            </a:r>
            <a:r>
              <a:rPr lang="cs-CZ" sz="2800" b="1" dirty="0" smtClean="0"/>
              <a:t>?</a:t>
            </a:r>
          </a:p>
          <a:p>
            <a:pPr marL="457200" indent="-457200">
              <a:lnSpc>
                <a:spcPct val="150000"/>
              </a:lnSpc>
            </a:pPr>
            <a:endParaRPr lang="cs-CZ" sz="2800" dirty="0"/>
          </a:p>
          <a:p>
            <a:pPr marL="457200" indent="-457200"/>
            <a:r>
              <a:rPr lang="cs-CZ" sz="2800" b="1" dirty="0"/>
              <a:t>6. </a:t>
            </a:r>
            <a:r>
              <a:rPr lang="cs-CZ" sz="2800" b="1" dirty="0" smtClean="0"/>
              <a:t>Které z těles </a:t>
            </a:r>
            <a:r>
              <a:rPr lang="cs-CZ" sz="2800" b="1" dirty="0"/>
              <a:t>v uvedených </a:t>
            </a:r>
            <a:r>
              <a:rPr lang="cs-CZ" sz="2800" b="1" dirty="0" smtClean="0"/>
              <a:t>případech má větší polohovou energii a proč?</a:t>
            </a:r>
          </a:p>
          <a:p>
            <a:pPr marL="457200" indent="-457200"/>
            <a:endParaRPr lang="cs-CZ" sz="2800" dirty="0"/>
          </a:p>
          <a:p>
            <a:pPr marL="457200" indent="-457200">
              <a:lnSpc>
                <a:spcPct val="114000"/>
              </a:lnSpc>
            </a:pPr>
            <a:r>
              <a:rPr lang="cs-CZ" sz="2800" dirty="0"/>
              <a:t>	-květináč na parapetu okna v prvním a třetím </a:t>
            </a:r>
            <a:r>
              <a:rPr lang="cs-CZ" sz="2800" dirty="0" smtClean="0"/>
              <a:t>poschodí</a:t>
            </a:r>
          </a:p>
          <a:p>
            <a:pPr marL="457200" indent="-457200">
              <a:lnSpc>
                <a:spcPct val="114000"/>
              </a:lnSpc>
            </a:pPr>
            <a:endParaRPr lang="cs-CZ" sz="2800" dirty="0"/>
          </a:p>
          <a:p>
            <a:pPr marL="457200" indent="-457200">
              <a:lnSpc>
                <a:spcPct val="114000"/>
              </a:lnSpc>
            </a:pPr>
            <a:r>
              <a:rPr lang="cs-CZ" sz="2800" dirty="0"/>
              <a:t>	-bedna, kterou na vrchol kopce dopravil vrtulník a </a:t>
            </a:r>
            <a:r>
              <a:rPr lang="cs-CZ" sz="2800" dirty="0" smtClean="0"/>
              <a:t>stejná</a:t>
            </a:r>
          </a:p>
          <a:p>
            <a:pPr marL="457200" indent="-457200">
              <a:lnSpc>
                <a:spcPct val="114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     </a:t>
            </a:r>
            <a:r>
              <a:rPr lang="cs-CZ" sz="2800" dirty="0"/>
              <a:t>bedna, kterou na totéž místo vyvezl </a:t>
            </a:r>
            <a:r>
              <a:rPr lang="cs-CZ" sz="2800" dirty="0" smtClean="0"/>
              <a:t>automobil</a:t>
            </a:r>
          </a:p>
          <a:p>
            <a:pPr marL="457200" indent="-457200">
              <a:lnSpc>
                <a:spcPct val="114000"/>
              </a:lnSpc>
            </a:pPr>
            <a:endParaRPr lang="cs-CZ" sz="2800" dirty="0" smtClean="0"/>
          </a:p>
          <a:p>
            <a:pPr marL="457200" indent="-457200">
              <a:lnSpc>
                <a:spcPct val="114000"/>
              </a:lnSpc>
            </a:pPr>
            <a:endParaRPr lang="cs-CZ" sz="2800" dirty="0"/>
          </a:p>
          <a:p>
            <a:pPr marL="457200" indent="-457200">
              <a:lnSpc>
                <a:spcPct val="114000"/>
              </a:lnSpc>
            </a:pPr>
            <a:r>
              <a:rPr lang="cs-CZ" sz="2800" dirty="0"/>
              <a:t>	- hliníková a ocelová lžíce o stejném objemu na stole v </a:t>
            </a:r>
            <a:endParaRPr lang="cs-CZ" sz="2800" dirty="0" smtClean="0"/>
          </a:p>
          <a:p>
            <a:pPr marL="457200" indent="-457200">
              <a:lnSpc>
                <a:spcPct val="114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      kuchyni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692696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E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p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= m . g . h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156176" y="2636912"/>
            <a:ext cx="2448272" cy="421201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542728" y="3058113"/>
            <a:ext cx="4325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… květináč je ve větší výšce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3648" y="4509120"/>
            <a:ext cx="7200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… polohová energie je stejná – stejné těleso ve stejné výšce 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683568" y="5589239"/>
            <a:ext cx="1440160" cy="421201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618838" y="6345840"/>
            <a:ext cx="66975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… má menší hustotu, tudíž menší hmotnost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9021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35" presetClass="emph" presetSubtype="0" repeatCount="indefinite" fill="hold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 calcmode="discrete" valueType="str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2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2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35" presetClass="emph" presetSubtype="0" repeatCount="indefinite" fill="hold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 calcmode="discrete" valueType="str">
                                      <p:cBhvr>
                                        <p:cTn id="6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4" grpId="1" animBg="1"/>
      <p:bldP spid="5" grpId="0"/>
      <p:bldP spid="6" grpId="0"/>
      <p:bldP spid="7" grpId="0" animBg="1"/>
      <p:bldP spid="7" grpId="1" animBg="1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4758" y="1077218"/>
            <a:ext cx="9144000" cy="547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sz="2800" dirty="0" smtClean="0"/>
              <a:t>Jablko spadlo ze stromu.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sz="2800" dirty="0" smtClean="0"/>
              <a:t>Loďka přeplula rybník.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sz="2800" dirty="0" smtClean="0"/>
              <a:t>Sáňky jsme uložili do sklepa.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sz="2800" dirty="0" smtClean="0"/>
              <a:t>Vyplašená veverka vyšplhala na strom.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sz="2800" dirty="0" smtClean="0"/>
              <a:t>Puk při ledním hokeji přejel celé kluziště.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sz="2800" dirty="0" smtClean="0"/>
              <a:t>Koule se při rekordním vrhu zabořila hluboko do trávníku.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cs-CZ" sz="2800" dirty="0" smtClean="0"/>
              <a:t>Vyjel jsem výtahem až do desátého patra.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-4758" y="0"/>
            <a:ext cx="91440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b="1" dirty="0">
                <a:solidFill>
                  <a:srgbClr val="FF0000"/>
                </a:solidFill>
              </a:rPr>
              <a:t>Posuď, zda se v následujících případech polohová energie těles zvýšila, snížila, nebo se nezměnila: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746376" y="1196752"/>
            <a:ext cx="2088232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… snížila se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46376" y="1988840"/>
            <a:ext cx="2625824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… nezměnila se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3968" y="2852936"/>
            <a:ext cx="2088232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… snížila se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09259" y="3552190"/>
            <a:ext cx="2088232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… zvýšila se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84168" y="4365104"/>
            <a:ext cx="2625824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… nezměnila se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36391" y="5589240"/>
            <a:ext cx="2088232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… snížila se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72074" y="6288773"/>
            <a:ext cx="2088232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… zvýšila se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Úlohy – výpočet polohové energie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584775"/>
            <a:ext cx="9144000" cy="181588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Vysokozdvižný vozík zdvihl paletu se zbožím o hmotnosti </a:t>
            </a:r>
          </a:p>
          <a:p>
            <a:r>
              <a:rPr lang="cs-CZ" sz="2800" dirty="0" smtClean="0"/>
              <a:t>      400 kg vzhůru do výšky 2 m. Jakou práci vykonal motor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vozíku? Jak se zvětšila polohová energie palety v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gravitačním poli Země?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2433254"/>
            <a:ext cx="18356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 = 400 kg</a:t>
            </a:r>
          </a:p>
          <a:p>
            <a:r>
              <a:rPr lang="cs-CZ" sz="2800" b="1" u="sng" dirty="0" smtClean="0"/>
              <a:t>s = 2 m</a:t>
            </a:r>
          </a:p>
          <a:p>
            <a:r>
              <a:rPr lang="cs-CZ" sz="2800" b="1" dirty="0" smtClean="0"/>
              <a:t>W = ? J</a:t>
            </a:r>
            <a:endParaRPr lang="cs-CZ" sz="2800" b="1" dirty="0"/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1803078" y="2711225"/>
            <a:ext cx="504056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411760" y="2451203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F = 4 000 N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3733875"/>
            <a:ext cx="1763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 = F . s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4257095"/>
            <a:ext cx="2411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W = 4 000 . 2 J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4760725"/>
            <a:ext cx="2771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W = 8 000 J = 8 </a:t>
            </a:r>
            <a:r>
              <a:rPr lang="cs-CZ" sz="2800" b="1" dirty="0" err="1" smtClean="0"/>
              <a:t>kJ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18502" y="2451203"/>
            <a:ext cx="18356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 = 400 kg</a:t>
            </a:r>
          </a:p>
          <a:p>
            <a:r>
              <a:rPr lang="cs-CZ" sz="2800" b="1" u="sng" dirty="0" smtClean="0"/>
              <a:t>h = 2 m</a:t>
            </a:r>
          </a:p>
          <a:p>
            <a:r>
              <a:rPr lang="cs-CZ" sz="2800" b="1" dirty="0" err="1" smtClean="0"/>
              <a:t>E</a:t>
            </a:r>
            <a:r>
              <a:rPr lang="cs-CZ" sz="2800" b="1" baseline="-25000" dirty="0" err="1" smtClean="0"/>
              <a:t>p</a:t>
            </a:r>
            <a:r>
              <a:rPr lang="cs-CZ" sz="2800" b="1" dirty="0" smtClean="0"/>
              <a:t> = ? J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18502" y="3732869"/>
            <a:ext cx="24122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E</a:t>
            </a:r>
            <a:r>
              <a:rPr lang="cs-CZ" sz="2800" b="1" baseline="-25000" dirty="0" err="1" smtClean="0"/>
              <a:t>p</a:t>
            </a:r>
            <a:r>
              <a:rPr lang="cs-CZ" sz="2800" dirty="0" smtClean="0"/>
              <a:t> = m . g . h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18502" y="4235161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E</a:t>
            </a:r>
            <a:r>
              <a:rPr lang="cs-CZ" sz="2800" b="1" baseline="-25000" dirty="0" err="1" smtClean="0"/>
              <a:t>p</a:t>
            </a:r>
            <a:r>
              <a:rPr lang="cs-CZ" sz="2800" dirty="0" smtClean="0"/>
              <a:t> = 400 . 10 . 2 J 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18502" y="4722344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E</a:t>
            </a:r>
            <a:r>
              <a:rPr lang="cs-CZ" sz="2800" b="1" baseline="-25000" dirty="0" err="1" smtClean="0"/>
              <a:t>p</a:t>
            </a:r>
            <a:r>
              <a:rPr lang="cs-CZ" sz="2800" b="1" dirty="0" smtClean="0"/>
              <a:t> = 8 000 J = 8 </a:t>
            </a:r>
            <a:r>
              <a:rPr lang="cs-CZ" sz="2800" b="1" dirty="0" err="1" smtClean="0"/>
              <a:t>kJ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0" y="5491618"/>
            <a:ext cx="9144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Motor vozíku vykonal práci 8 </a:t>
            </a:r>
            <a:r>
              <a:rPr lang="cs-CZ" sz="2800" b="1" dirty="0" err="1" smtClean="0"/>
              <a:t>kJ</a:t>
            </a:r>
            <a:r>
              <a:rPr lang="cs-CZ" sz="2800" b="1" dirty="0" smtClean="0"/>
              <a:t>. Polohová energie palety se zvětšila o 8 </a:t>
            </a:r>
            <a:r>
              <a:rPr lang="cs-CZ" sz="2800" b="1" dirty="0" err="1" smtClean="0"/>
              <a:t>kJ</a:t>
            </a:r>
            <a:r>
              <a:rPr lang="cs-CZ" sz="2800" b="1" dirty="0" smtClean="0"/>
              <a:t>. Práce motoru se přeměnila v polohovou energii palety.</a:t>
            </a:r>
            <a:endParaRPr lang="cs-CZ" sz="2800" b="1" dirty="0"/>
          </a:p>
        </p:txBody>
      </p:sp>
      <p:pic>
        <p:nvPicPr>
          <p:cNvPr id="1026" name="Picture 2" descr="C:\Users\user\AppData\Local\Microsoft\Windows\Temporary Internet Files\Content.IE5\DE4CGPLA\MC9002335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0770" y="1938914"/>
            <a:ext cx="2213230" cy="236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  <p:bldP spid="7" grpId="0"/>
      <p:bldP spid="8" grpId="0"/>
      <p:bldP spid="9" grpId="0"/>
      <p:bldP spid="10" grpId="0"/>
      <p:bldP spid="11" grpId="0"/>
      <p:bldP spid="13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2. Jak se změní polohová energie kladiva o hmotnosti 4,5 kg,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jestliže ho zvedneme do výšky 1,2 m.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-18722" y="1124744"/>
            <a:ext cx="905521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 = 4,5 kg</a:t>
            </a:r>
          </a:p>
          <a:p>
            <a:r>
              <a:rPr lang="cs-CZ" sz="2800" u="sng" dirty="0" smtClean="0"/>
              <a:t>h = 1,2 m</a:t>
            </a:r>
          </a:p>
          <a:p>
            <a:r>
              <a:rPr lang="cs-CZ" sz="2800" dirty="0" err="1" smtClean="0"/>
              <a:t>E</a:t>
            </a:r>
            <a:r>
              <a:rPr lang="cs-CZ" sz="2800" baseline="-25000" dirty="0" err="1" smtClean="0"/>
              <a:t>p</a:t>
            </a:r>
            <a:r>
              <a:rPr lang="cs-CZ" sz="2800" dirty="0" smtClean="0"/>
              <a:t> = ? J</a:t>
            </a:r>
          </a:p>
          <a:p>
            <a:r>
              <a:rPr lang="cs-CZ" sz="2800" dirty="0" err="1"/>
              <a:t>E</a:t>
            </a:r>
            <a:r>
              <a:rPr lang="cs-CZ" sz="2800" baseline="-25000" dirty="0" err="1"/>
              <a:t>p</a:t>
            </a:r>
            <a:r>
              <a:rPr lang="cs-CZ" sz="2800" dirty="0"/>
              <a:t> = m . g . h</a:t>
            </a:r>
          </a:p>
          <a:p>
            <a:r>
              <a:rPr lang="cs-CZ" sz="2800" dirty="0" err="1"/>
              <a:t>E</a:t>
            </a:r>
            <a:r>
              <a:rPr lang="cs-CZ" sz="2800" baseline="-25000" dirty="0" err="1"/>
              <a:t>p</a:t>
            </a:r>
            <a:r>
              <a:rPr lang="cs-CZ" sz="2800" dirty="0"/>
              <a:t> = </a:t>
            </a:r>
            <a:r>
              <a:rPr lang="cs-CZ" sz="2800" dirty="0" smtClean="0"/>
              <a:t>4,5 </a:t>
            </a:r>
            <a:r>
              <a:rPr lang="cs-CZ" sz="2800" dirty="0"/>
              <a:t>. 10 . </a:t>
            </a:r>
            <a:r>
              <a:rPr lang="cs-CZ" sz="2800" dirty="0" smtClean="0"/>
              <a:t>1,2 </a:t>
            </a:r>
            <a:r>
              <a:rPr lang="cs-CZ" sz="2800" dirty="0"/>
              <a:t>J </a:t>
            </a:r>
          </a:p>
          <a:p>
            <a:r>
              <a:rPr lang="cs-CZ" sz="2800" b="1" dirty="0" err="1"/>
              <a:t>E</a:t>
            </a:r>
            <a:r>
              <a:rPr lang="cs-CZ" sz="2800" b="1" baseline="-25000" dirty="0" err="1"/>
              <a:t>p</a:t>
            </a:r>
            <a:r>
              <a:rPr lang="cs-CZ" sz="2800" b="1" dirty="0"/>
              <a:t> = </a:t>
            </a:r>
            <a:r>
              <a:rPr lang="cs-CZ" sz="2800" b="1" dirty="0" smtClean="0"/>
              <a:t>54 J </a:t>
            </a:r>
            <a:endParaRPr lang="cs-CZ" sz="2800" dirty="0"/>
          </a:p>
          <a:p>
            <a:endParaRPr lang="cs-CZ" sz="2800" b="1" dirty="0"/>
          </a:p>
          <a:p>
            <a:r>
              <a:rPr lang="cs-CZ" sz="2800" b="1" dirty="0" smtClean="0"/>
              <a:t>Polohová energie kladiva se zvýšila o 54 J.</a:t>
            </a:r>
            <a:endParaRPr lang="cs-CZ" sz="2800" b="1" dirty="0"/>
          </a:p>
        </p:txBody>
      </p:sp>
      <p:pic>
        <p:nvPicPr>
          <p:cNvPr id="2050" name="Picture 2" descr="C:\Users\user\AppData\Local\Microsoft\Windows\Temporary Internet Files\Content.IE5\S7687CZ2\MC9002923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321990"/>
            <a:ext cx="1795882" cy="1663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580112" y="5877272"/>
            <a:ext cx="3312368" cy="216024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6982109" y="3212976"/>
            <a:ext cx="0" cy="2664296"/>
          </a:xfrm>
          <a:prstGeom prst="straightConnector1">
            <a:avLst/>
          </a:prstGeom>
          <a:ln w="38100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009654" y="4021904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1,2 m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80204E-6 L -1.66667E-6 -0.3876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9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81588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3. Raketa bez pohonné směsi má hmotnost 3 500 kg. Může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vystoupat do výšky 150 km nad povrch Země. Jakou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největší polohovou energii vzhledem k Zemi může raketa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mít?</a:t>
            </a:r>
            <a:endParaRPr lang="cs-CZ" sz="2800" dirty="0"/>
          </a:p>
        </p:txBody>
      </p:sp>
      <p:pic>
        <p:nvPicPr>
          <p:cNvPr id="3074" name="Picture 2" descr="C:\Users\user\AppData\Local\Microsoft\Windows\Temporary Internet Files\Content.IE5\DE4CGPLA\MP90017871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9724" y="1988840"/>
            <a:ext cx="2414428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689" y="1845031"/>
            <a:ext cx="905521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 = 3 500 kg</a:t>
            </a:r>
          </a:p>
          <a:p>
            <a:r>
              <a:rPr lang="cs-CZ" sz="2800" u="sng" dirty="0" smtClean="0"/>
              <a:t>h = 150 km</a:t>
            </a:r>
          </a:p>
          <a:p>
            <a:r>
              <a:rPr lang="cs-CZ" sz="2800" dirty="0" err="1" smtClean="0"/>
              <a:t>E</a:t>
            </a:r>
            <a:r>
              <a:rPr lang="cs-CZ" sz="2800" baseline="-25000" dirty="0" err="1" smtClean="0"/>
              <a:t>p</a:t>
            </a:r>
            <a:r>
              <a:rPr lang="cs-CZ" sz="2800" dirty="0" smtClean="0"/>
              <a:t> = ? J</a:t>
            </a:r>
          </a:p>
          <a:p>
            <a:r>
              <a:rPr lang="cs-CZ" sz="2800" dirty="0" err="1"/>
              <a:t>E</a:t>
            </a:r>
            <a:r>
              <a:rPr lang="cs-CZ" sz="2800" baseline="-25000" dirty="0" err="1"/>
              <a:t>p</a:t>
            </a:r>
            <a:r>
              <a:rPr lang="cs-CZ" sz="2800" dirty="0"/>
              <a:t> = m . g . h</a:t>
            </a:r>
          </a:p>
          <a:p>
            <a:r>
              <a:rPr lang="cs-CZ" sz="2800" dirty="0" err="1"/>
              <a:t>E</a:t>
            </a:r>
            <a:r>
              <a:rPr lang="cs-CZ" sz="2800" baseline="-25000" dirty="0" err="1"/>
              <a:t>p</a:t>
            </a:r>
            <a:r>
              <a:rPr lang="cs-CZ" sz="2800" dirty="0"/>
              <a:t> = </a:t>
            </a:r>
            <a:r>
              <a:rPr lang="cs-CZ" sz="2800" dirty="0" smtClean="0"/>
              <a:t>3 500 </a:t>
            </a:r>
            <a:r>
              <a:rPr lang="cs-CZ" sz="2800" dirty="0"/>
              <a:t>. 10 . </a:t>
            </a:r>
            <a:r>
              <a:rPr lang="cs-CZ" sz="2800" dirty="0" smtClean="0"/>
              <a:t>150 000 </a:t>
            </a:r>
            <a:r>
              <a:rPr lang="cs-CZ" sz="2800" dirty="0"/>
              <a:t>J </a:t>
            </a:r>
          </a:p>
          <a:p>
            <a:r>
              <a:rPr lang="cs-CZ" sz="2800" b="1" dirty="0" err="1"/>
              <a:t>E</a:t>
            </a:r>
            <a:r>
              <a:rPr lang="cs-CZ" sz="2800" b="1" baseline="-25000" dirty="0" err="1"/>
              <a:t>p</a:t>
            </a:r>
            <a:r>
              <a:rPr lang="cs-CZ" sz="2800" b="1" dirty="0"/>
              <a:t> = </a:t>
            </a:r>
            <a:r>
              <a:rPr lang="cs-CZ" sz="2800" b="1" dirty="0" smtClean="0"/>
              <a:t>5 250 000 000 J </a:t>
            </a:r>
            <a:endParaRPr lang="cs-CZ" sz="2800" dirty="0"/>
          </a:p>
          <a:p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smtClean="0"/>
              <a:t>Polohová energie </a:t>
            </a:r>
            <a:r>
              <a:rPr lang="cs-CZ" sz="2800" b="1" dirty="0" smtClean="0"/>
              <a:t>rakety může dosáhnout hodnoty 5,25 </a:t>
            </a:r>
            <a:r>
              <a:rPr lang="cs-CZ" sz="2800" b="1" dirty="0" smtClean="0"/>
              <a:t>GJ.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87608" y="2279173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 150 000 m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59832" y="4005064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= 5,25 GJ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071280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81588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4. Rozdíl nadmořských výšek hladiny přehradního jezera na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Slapech a hladiny vody v řece pod přehradou je 52 m. Jakou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polohovou energii má voda o objemu 1 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 při hladině vody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v jezeře vzhledem k hladině vody pod přehradou?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084168" y="6365537"/>
            <a:ext cx="3059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D.Ú. – str. 16 / 1, 2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4105" name="Picture 9" descr="C:\Users\user\AppData\Local\Microsoft\Windows\Temporary Internet Files\Content.IE5\S7687CZ2\MC9002291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1726" y="1916832"/>
            <a:ext cx="3079534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0" y="1823188"/>
            <a:ext cx="905521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= 1 m</a:t>
            </a:r>
            <a:r>
              <a:rPr lang="cs-CZ" sz="2800" baseline="30000" dirty="0" smtClean="0"/>
              <a:t>3</a:t>
            </a:r>
          </a:p>
          <a:p>
            <a:r>
              <a:rPr lang="el-GR" sz="2800" dirty="0" smtClean="0"/>
              <a:t>ρ</a:t>
            </a:r>
            <a:r>
              <a:rPr lang="cs-CZ" sz="2800" dirty="0" smtClean="0"/>
              <a:t> = 1 000 kg/m</a:t>
            </a:r>
            <a:r>
              <a:rPr lang="cs-CZ" sz="2800" baseline="30000" dirty="0" smtClean="0"/>
              <a:t>3</a:t>
            </a:r>
            <a:endParaRPr lang="cs-CZ" sz="2800" dirty="0" smtClean="0"/>
          </a:p>
          <a:p>
            <a:r>
              <a:rPr lang="cs-CZ" sz="2800" u="sng" dirty="0" smtClean="0"/>
              <a:t>h = 52 m</a:t>
            </a:r>
          </a:p>
          <a:p>
            <a:r>
              <a:rPr lang="cs-CZ" sz="2800" dirty="0" err="1" smtClean="0"/>
              <a:t>E</a:t>
            </a:r>
            <a:r>
              <a:rPr lang="cs-CZ" sz="2800" baseline="-25000" dirty="0" err="1" smtClean="0"/>
              <a:t>p</a:t>
            </a:r>
            <a:r>
              <a:rPr lang="cs-CZ" sz="2800" dirty="0" smtClean="0"/>
              <a:t> = ? J</a:t>
            </a:r>
          </a:p>
          <a:p>
            <a:r>
              <a:rPr lang="cs-CZ" sz="2800" dirty="0" err="1"/>
              <a:t>E</a:t>
            </a:r>
            <a:r>
              <a:rPr lang="cs-CZ" sz="2800" baseline="-25000" dirty="0" err="1"/>
              <a:t>p</a:t>
            </a:r>
            <a:r>
              <a:rPr lang="cs-CZ" sz="2800" dirty="0"/>
              <a:t> = m . g . h</a:t>
            </a:r>
          </a:p>
          <a:p>
            <a:r>
              <a:rPr lang="cs-CZ" sz="2800" dirty="0" err="1"/>
              <a:t>E</a:t>
            </a:r>
            <a:r>
              <a:rPr lang="cs-CZ" sz="2800" baseline="-25000" dirty="0" err="1"/>
              <a:t>p</a:t>
            </a:r>
            <a:r>
              <a:rPr lang="cs-CZ" sz="2800" dirty="0"/>
              <a:t> = </a:t>
            </a:r>
            <a:r>
              <a:rPr lang="cs-CZ" sz="2800" dirty="0" smtClean="0"/>
              <a:t>1 000 . </a:t>
            </a:r>
            <a:r>
              <a:rPr lang="cs-CZ" sz="2800" dirty="0"/>
              <a:t>10 . </a:t>
            </a:r>
            <a:r>
              <a:rPr lang="cs-CZ" sz="2800" dirty="0" smtClean="0"/>
              <a:t>52 J </a:t>
            </a:r>
            <a:endParaRPr lang="cs-CZ" sz="2800" dirty="0"/>
          </a:p>
          <a:p>
            <a:r>
              <a:rPr lang="cs-CZ" sz="2800" b="1" dirty="0" err="1"/>
              <a:t>E</a:t>
            </a:r>
            <a:r>
              <a:rPr lang="cs-CZ" sz="2800" b="1" baseline="-25000" dirty="0" err="1"/>
              <a:t>p</a:t>
            </a:r>
            <a:r>
              <a:rPr lang="cs-CZ" sz="2800" b="1" dirty="0"/>
              <a:t> = </a:t>
            </a:r>
            <a:r>
              <a:rPr lang="cs-CZ" sz="2800" b="1" dirty="0" smtClean="0"/>
              <a:t>520 000 J </a:t>
            </a:r>
            <a:endParaRPr lang="cs-CZ" sz="2800" dirty="0"/>
          </a:p>
          <a:p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smtClean="0"/>
              <a:t>Voda v přehradě o objemu 1 m</a:t>
            </a:r>
            <a:r>
              <a:rPr lang="cs-CZ" sz="2800" b="1" baseline="30000" dirty="0" smtClean="0"/>
              <a:t>3 </a:t>
            </a:r>
            <a:r>
              <a:rPr lang="cs-CZ" sz="2800" b="1" dirty="0" smtClean="0"/>
              <a:t>má vzhledem k hladině vody pod přehradou energii 520 </a:t>
            </a:r>
            <a:r>
              <a:rPr lang="cs-CZ" sz="2800" b="1" dirty="0" err="1"/>
              <a:t>k</a:t>
            </a:r>
            <a:r>
              <a:rPr lang="cs-CZ" sz="2800" b="1" dirty="0" err="1" smtClean="0"/>
              <a:t>J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03848" y="3078768"/>
            <a:ext cx="23042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 = </a:t>
            </a:r>
            <a:r>
              <a:rPr lang="el-GR" sz="2800" dirty="0" smtClean="0"/>
              <a:t>ρ</a:t>
            </a:r>
            <a:r>
              <a:rPr lang="cs-CZ" sz="2800" dirty="0" smtClean="0"/>
              <a:t> . V</a:t>
            </a:r>
          </a:p>
          <a:p>
            <a:r>
              <a:rPr lang="cs-CZ" sz="2800" dirty="0" smtClean="0"/>
              <a:t>m = 1 000.1 kg</a:t>
            </a:r>
          </a:p>
          <a:p>
            <a:r>
              <a:rPr lang="cs-CZ" sz="2800" dirty="0" smtClean="0"/>
              <a:t>m = 1 000 kg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99827" y="4415992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= 520 </a:t>
            </a:r>
            <a:r>
              <a:rPr lang="cs-CZ" sz="2800" b="1" dirty="0" err="1"/>
              <a:t>k</a:t>
            </a:r>
            <a:r>
              <a:rPr lang="cs-CZ" sz="2800" b="1" dirty="0" err="1" smtClean="0"/>
              <a:t>J</a:t>
            </a:r>
            <a:endParaRPr lang="cs-CZ" sz="2800" b="1" dirty="0"/>
          </a:p>
        </p:txBody>
      </p:sp>
      <p:sp>
        <p:nvSpPr>
          <p:cNvPr id="5" name="Obdélník 4"/>
          <p:cNvSpPr/>
          <p:nvPr/>
        </p:nvSpPr>
        <p:spPr>
          <a:xfrm>
            <a:off x="2411760" y="6411703"/>
            <a:ext cx="4956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[1] </a:t>
            </a:r>
          </a:p>
        </p:txBody>
      </p:sp>
    </p:spTree>
    <p:extLst>
      <p:ext uri="{BB962C8B-B14F-4D97-AF65-F5344CB8AC3E}">
        <p14:creationId xmlns:p14="http://schemas.microsoft.com/office/powerpoint/2010/main" val="2000929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15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987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Zdroje: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[1] Doc. Dr. Ing. RAUNER, Karel , et al. Fyzika 8 pracovní sešit pro základní školy a víceletá gymnázia. Plzeň : Fraus, 2006. 60 s. ISBN 80-7238-526-7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[2] </a:t>
            </a:r>
            <a:r>
              <a:rPr lang="cs-CZ" dirty="0"/>
              <a:t>Doc</a:t>
            </a:r>
            <a:r>
              <a:rPr lang="cs-CZ" dirty="0" smtClean="0"/>
              <a:t>. Dr. Ing. RAUNER, Karel , et al. Fyzika 8 učebnice pro základní školy a víceletá gymnázia. Plzeň : Fraus, 2006. 128 s. ISBN 80-7238-525-9.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[3] </a:t>
            </a:r>
            <a:r>
              <a:rPr lang="cs-CZ" dirty="0"/>
              <a:t>Doc</a:t>
            </a:r>
            <a:r>
              <a:rPr lang="cs-CZ" dirty="0" smtClean="0"/>
              <a:t>. RNDr. KOLÁŘOVÁ,CSc., Růžena; Paed. Dr. BOHUNĚK, Jiří. Fyzika pro 8. ročník základní školy. Praha 4 : Prometheus, 2005. 224 s. ISBN 80-7196-149-3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Obrázky:</a:t>
            </a:r>
          </a:p>
          <a:p>
            <a:pPr>
              <a:lnSpc>
                <a:spcPct val="114000"/>
              </a:lnSpc>
            </a:pPr>
            <a:r>
              <a:rPr lang="cs-CZ" dirty="0"/>
              <a:t>Kliparty z </a:t>
            </a:r>
            <a:r>
              <a:rPr lang="cs-CZ" dirty="0" smtClean="0"/>
              <a:t>www.office.microsoft.cz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</TotalTime>
  <Words>771</Words>
  <Application>Microsoft Office PowerPoint</Application>
  <PresentationFormat>Předvádění na obrazovce (4:3)</PresentationFormat>
  <Paragraphs>125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74</cp:revision>
  <dcterms:modified xsi:type="dcterms:W3CDTF">2012-06-02T11:32:46Z</dcterms:modified>
</cp:coreProperties>
</file>