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9" autoAdjust="0"/>
    <p:restoredTop sz="94660"/>
  </p:normalViewPr>
  <p:slideViewPr>
    <p:cSldViewPr>
      <p:cViewPr>
        <p:scale>
          <a:sx n="70" d="100"/>
          <a:sy n="70" d="100"/>
        </p:scale>
        <p:origin x="-1170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198884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Polohová energie, výkon – úlohy 2</a:t>
            </a:r>
            <a:endParaRPr lang="cs-CZ" sz="7200" b="1" dirty="0">
              <a:solidFill>
                <a:srgbClr val="FF0000"/>
              </a:solidFill>
            </a:endParaRPr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0" y="5105400"/>
            <a:ext cx="9144000" cy="17526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63688" y="4437112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VY_32_INOVACE_09_Polohová energie - úlohy II.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0"/>
            <a:ext cx="914400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Panel visí na háku jeřábu v určité výšce nad povrchem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Země v klidu. Koná jeřáb práci? Mění se polohová energie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panelu?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0" y="2375882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2. Jeřáb zvedl panel o hmotnosti 100 kg svisle vzhůru po dráze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15 m. Jak se při </a:t>
            </a:r>
            <a:r>
              <a:rPr lang="cs-CZ" sz="2800" dirty="0" smtClean="0"/>
              <a:t>tom </a:t>
            </a:r>
            <a:r>
              <a:rPr lang="cs-CZ" sz="2800" dirty="0" smtClean="0"/>
              <a:t>změnila polohová energie panelu?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827584" y="1384995"/>
            <a:ext cx="8316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Panel nemění svoji polohu (výšku) a proto se nemění ani jeho polohová energie.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-24438" y="3318570"/>
            <a:ext cx="90552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 = 100 kg</a:t>
            </a:r>
          </a:p>
          <a:p>
            <a:r>
              <a:rPr lang="cs-CZ" sz="2800" u="sng" dirty="0" smtClean="0"/>
              <a:t>h = 15 m</a:t>
            </a:r>
          </a:p>
          <a:p>
            <a:r>
              <a:rPr lang="cs-CZ" sz="2800" dirty="0" err="1" smtClean="0"/>
              <a:t>E</a:t>
            </a:r>
            <a:r>
              <a:rPr lang="cs-CZ" sz="2800" baseline="-25000" dirty="0" err="1" smtClean="0"/>
              <a:t>p</a:t>
            </a:r>
            <a:r>
              <a:rPr lang="cs-CZ" sz="2800" dirty="0" smtClean="0"/>
              <a:t> = ? J</a:t>
            </a:r>
          </a:p>
          <a:p>
            <a:r>
              <a:rPr lang="cs-CZ" sz="2800" dirty="0" err="1"/>
              <a:t>E</a:t>
            </a:r>
            <a:r>
              <a:rPr lang="cs-CZ" sz="2800" baseline="-25000" dirty="0" err="1"/>
              <a:t>p</a:t>
            </a:r>
            <a:r>
              <a:rPr lang="cs-CZ" sz="2800" dirty="0"/>
              <a:t> = m . g . h</a:t>
            </a:r>
          </a:p>
          <a:p>
            <a:r>
              <a:rPr lang="cs-CZ" sz="2800" dirty="0" err="1"/>
              <a:t>E</a:t>
            </a:r>
            <a:r>
              <a:rPr lang="cs-CZ" sz="2800" baseline="-25000" dirty="0" err="1"/>
              <a:t>p</a:t>
            </a:r>
            <a:r>
              <a:rPr lang="cs-CZ" sz="2800" dirty="0"/>
              <a:t> = </a:t>
            </a:r>
            <a:r>
              <a:rPr lang="cs-CZ" sz="2800" dirty="0" smtClean="0"/>
              <a:t>100 </a:t>
            </a:r>
            <a:r>
              <a:rPr lang="cs-CZ" sz="2800" dirty="0"/>
              <a:t>. 10 . </a:t>
            </a:r>
            <a:r>
              <a:rPr lang="cs-CZ" sz="2800" dirty="0" smtClean="0"/>
              <a:t>15 </a:t>
            </a:r>
            <a:r>
              <a:rPr lang="cs-CZ" sz="2800" dirty="0"/>
              <a:t>J </a:t>
            </a:r>
          </a:p>
          <a:p>
            <a:r>
              <a:rPr lang="cs-CZ" sz="2800" b="1" dirty="0" err="1"/>
              <a:t>E</a:t>
            </a:r>
            <a:r>
              <a:rPr lang="cs-CZ" sz="2800" b="1" baseline="-25000" dirty="0" err="1"/>
              <a:t>p</a:t>
            </a:r>
            <a:r>
              <a:rPr lang="cs-CZ" sz="2800" b="1" dirty="0"/>
              <a:t> = </a:t>
            </a:r>
            <a:r>
              <a:rPr lang="cs-CZ" sz="2800" b="1" dirty="0" smtClean="0"/>
              <a:t>15 000 J = 15kJ</a:t>
            </a:r>
            <a:endParaRPr lang="cs-CZ" sz="2800" dirty="0"/>
          </a:p>
          <a:p>
            <a:endParaRPr lang="cs-CZ" sz="2800" b="1" dirty="0"/>
          </a:p>
          <a:p>
            <a:r>
              <a:rPr lang="cs-CZ" sz="2800" b="1" dirty="0" smtClean="0"/>
              <a:t>Polohová energie panelu se zvýšila o 15 </a:t>
            </a:r>
            <a:r>
              <a:rPr lang="cs-CZ" sz="2800" b="1" dirty="0" err="1" smtClean="0"/>
              <a:t>kJ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1027" name="Picture 3" descr="C:\Users\user\AppData\Local\Microsoft\Windows\Temporary Internet Files\Content.IE5\SE5ILFMK\MC9002905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0908" y="3530979"/>
            <a:ext cx="2549871" cy="299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3. Motor výtahu má výkon 12 kW. Za jak dlouho vyjede se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čtyřmi lidmi do výšky 40 metrů? Hmotnost kabiny výtahu je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250 kg, hmotnost lidí 350 kg.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-13451" y="1660445"/>
            <a:ext cx="90552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m</a:t>
            </a:r>
            <a:r>
              <a:rPr lang="cs-CZ" sz="2800" baseline="-25000" dirty="0" err="1" smtClean="0"/>
              <a:t>V</a:t>
            </a:r>
            <a:r>
              <a:rPr lang="cs-CZ" sz="2800" dirty="0" smtClean="0"/>
              <a:t> = 250 kg</a:t>
            </a:r>
          </a:p>
          <a:p>
            <a:r>
              <a:rPr lang="cs-CZ" sz="2800" dirty="0" err="1" smtClean="0"/>
              <a:t>m</a:t>
            </a:r>
            <a:r>
              <a:rPr lang="cs-CZ" sz="2800" baseline="-25000" dirty="0" err="1" smtClean="0"/>
              <a:t>L</a:t>
            </a:r>
            <a:r>
              <a:rPr lang="cs-CZ" sz="2800" dirty="0" smtClean="0"/>
              <a:t> </a:t>
            </a:r>
            <a:r>
              <a:rPr lang="cs-CZ" sz="2800" dirty="0"/>
              <a:t>= </a:t>
            </a:r>
            <a:r>
              <a:rPr lang="cs-CZ" sz="2800" dirty="0" smtClean="0"/>
              <a:t>350 </a:t>
            </a:r>
            <a:r>
              <a:rPr lang="cs-CZ" sz="2800" dirty="0"/>
              <a:t>kg</a:t>
            </a:r>
          </a:p>
          <a:p>
            <a:r>
              <a:rPr lang="cs-CZ" sz="2800" dirty="0" smtClean="0"/>
              <a:t>P = 12 kW</a:t>
            </a:r>
          </a:p>
          <a:p>
            <a:r>
              <a:rPr lang="cs-CZ" sz="2800" u="sng" dirty="0" smtClean="0"/>
              <a:t>h = 40 m</a:t>
            </a:r>
          </a:p>
          <a:p>
            <a:r>
              <a:rPr lang="cs-CZ" sz="2800" dirty="0" err="1" smtClean="0"/>
              <a:t>E</a:t>
            </a:r>
            <a:r>
              <a:rPr lang="cs-CZ" sz="2800" baseline="-25000" dirty="0" err="1" smtClean="0"/>
              <a:t>p</a:t>
            </a:r>
            <a:r>
              <a:rPr lang="cs-CZ" sz="2800" dirty="0" smtClean="0"/>
              <a:t> = ? J</a:t>
            </a:r>
          </a:p>
          <a:p>
            <a:r>
              <a:rPr lang="cs-CZ" sz="2800" dirty="0" err="1"/>
              <a:t>E</a:t>
            </a:r>
            <a:r>
              <a:rPr lang="cs-CZ" sz="2800" baseline="-25000" dirty="0" err="1"/>
              <a:t>p</a:t>
            </a:r>
            <a:r>
              <a:rPr lang="cs-CZ" sz="2800" dirty="0"/>
              <a:t> = m . g . h</a:t>
            </a:r>
          </a:p>
          <a:p>
            <a:r>
              <a:rPr lang="cs-CZ" sz="2800" dirty="0" err="1"/>
              <a:t>E</a:t>
            </a:r>
            <a:r>
              <a:rPr lang="cs-CZ" sz="2800" baseline="-25000" dirty="0" err="1"/>
              <a:t>p</a:t>
            </a:r>
            <a:r>
              <a:rPr lang="cs-CZ" sz="2800" dirty="0"/>
              <a:t> = 6</a:t>
            </a:r>
            <a:r>
              <a:rPr lang="cs-CZ" sz="2800" dirty="0" smtClean="0"/>
              <a:t>00 </a:t>
            </a:r>
            <a:r>
              <a:rPr lang="cs-CZ" sz="2800" dirty="0"/>
              <a:t>. 10 . </a:t>
            </a:r>
            <a:r>
              <a:rPr lang="cs-CZ" sz="2800" dirty="0" smtClean="0"/>
              <a:t>40 </a:t>
            </a:r>
            <a:r>
              <a:rPr lang="cs-CZ" sz="2800" dirty="0"/>
              <a:t>J </a:t>
            </a:r>
          </a:p>
          <a:p>
            <a:r>
              <a:rPr lang="cs-CZ" sz="2800" dirty="0" err="1"/>
              <a:t>E</a:t>
            </a:r>
            <a:r>
              <a:rPr lang="cs-CZ" sz="2800" baseline="-25000" dirty="0" err="1"/>
              <a:t>p</a:t>
            </a:r>
            <a:r>
              <a:rPr lang="cs-CZ" sz="2800" dirty="0"/>
              <a:t> = </a:t>
            </a:r>
            <a:r>
              <a:rPr lang="cs-CZ" sz="2800" dirty="0" smtClean="0"/>
              <a:t>240 000 J</a:t>
            </a:r>
          </a:p>
          <a:p>
            <a:endParaRPr lang="cs-CZ" sz="2800" b="1" dirty="0"/>
          </a:p>
          <a:p>
            <a:r>
              <a:rPr lang="cs-CZ" sz="2800" b="1" dirty="0" smtClean="0"/>
              <a:t>Výtah vyjede do této výšky za 20 sekund.</a:t>
            </a:r>
            <a:endParaRPr lang="cs-CZ" sz="2800" b="1" dirty="0"/>
          </a:p>
        </p:txBody>
      </p:sp>
      <p:sp>
        <p:nvSpPr>
          <p:cNvPr id="4" name="Pravá složená závorka 3"/>
          <p:cNvSpPr/>
          <p:nvPr/>
        </p:nvSpPr>
        <p:spPr>
          <a:xfrm>
            <a:off x="1670897" y="1679901"/>
            <a:ext cx="504056" cy="936104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174953" y="1886343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m</a:t>
            </a:r>
            <a:r>
              <a:rPr lang="cs-CZ" sz="2800" baseline="-25000" dirty="0" err="1" smtClean="0"/>
              <a:t>C</a:t>
            </a:r>
            <a:r>
              <a:rPr lang="cs-CZ" sz="2800" dirty="0" smtClean="0"/>
              <a:t> = 600 kg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4594366" y="1538405"/>
            <a:ext cx="4549634" cy="181588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Polohová energie kabiny </a:t>
            </a:r>
            <a:r>
              <a:rPr lang="cs-CZ" sz="2800" dirty="0" smtClean="0">
                <a:solidFill>
                  <a:prstClr val="black"/>
                </a:solidFill>
              </a:rPr>
              <a:t>                  s </a:t>
            </a:r>
            <a:r>
              <a:rPr lang="cs-CZ" sz="2800" dirty="0">
                <a:solidFill>
                  <a:prstClr val="black"/>
                </a:solidFill>
              </a:rPr>
              <a:t>lidmi se zvýšila o 240 </a:t>
            </a:r>
            <a:r>
              <a:rPr lang="cs-CZ" sz="2800" dirty="0" err="1">
                <a:solidFill>
                  <a:prstClr val="black"/>
                </a:solidFill>
              </a:rPr>
              <a:t>kJ</a:t>
            </a:r>
            <a:r>
              <a:rPr lang="cs-CZ" sz="2800" dirty="0">
                <a:solidFill>
                  <a:prstClr val="black"/>
                </a:solidFill>
              </a:rPr>
              <a:t>. Motor výtahu tudíž vykonal práci 240 </a:t>
            </a:r>
            <a:r>
              <a:rPr lang="cs-CZ" sz="2800" dirty="0" err="1">
                <a:solidFill>
                  <a:prstClr val="black"/>
                </a:solidFill>
              </a:rPr>
              <a:t>kJ</a:t>
            </a:r>
            <a:r>
              <a:rPr lang="cs-CZ" sz="2800" dirty="0">
                <a:solidFill>
                  <a:prstClr val="black"/>
                </a:solidFill>
              </a:rPr>
              <a:t>.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940378" y="3268075"/>
            <a:ext cx="1601468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W = P . t</a:t>
            </a:r>
            <a:endParaRPr lang="cs-CZ" sz="2800" b="1" dirty="0"/>
          </a:p>
        </p:txBody>
      </p:sp>
      <p:sp>
        <p:nvSpPr>
          <p:cNvPr id="8" name="Šipka doprava 7"/>
          <p:cNvSpPr/>
          <p:nvPr/>
        </p:nvSpPr>
        <p:spPr>
          <a:xfrm rot="2167875">
            <a:off x="4410717" y="3600715"/>
            <a:ext cx="798768" cy="315705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225746" y="3861048"/>
            <a:ext cx="3419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 = W : P</a:t>
            </a:r>
          </a:p>
          <a:p>
            <a:r>
              <a:rPr lang="cs-CZ" sz="2800" dirty="0" smtClean="0"/>
              <a:t>t = 240 000 : 12 000 s</a:t>
            </a:r>
          </a:p>
          <a:p>
            <a:r>
              <a:rPr lang="cs-CZ" sz="2800" b="1" dirty="0" smtClean="0"/>
              <a:t>t = 20 s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027" y="2677656"/>
            <a:ext cx="9091385" cy="418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0" y="0"/>
            <a:ext cx="9144000" cy="26776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4. Monika, Jaroslav, Eva a Tomáš si dali sraz na rozhledně na kopci, která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je 400 m nad místem, ze kterého vyrazí. Monika šla pěšky po turistické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stezce, Jaroslav jel na horském kole, Eva lanovkou a Tomáš autem </a:t>
            </a:r>
            <a:r>
              <a:rPr lang="cs-CZ" sz="2400" dirty="0" smtClean="0"/>
              <a:t>s </a:t>
            </a:r>
            <a:endParaRPr lang="cs-CZ" sz="2400" dirty="0" smtClean="0"/>
          </a:p>
          <a:p>
            <a:r>
              <a:rPr lang="cs-CZ" sz="2400" dirty="0"/>
              <a:t> </a:t>
            </a:r>
            <a:r>
              <a:rPr lang="cs-CZ" sz="2400" dirty="0" smtClean="0"/>
              <a:t>   rodiči. O kolik zvýšil každý svou polohovou energii? Kdo vykonal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nejvyšší práci? Hmotnosti mají: </a:t>
            </a:r>
            <a:r>
              <a:rPr lang="cs-CZ" sz="2400" dirty="0" err="1" smtClean="0"/>
              <a:t>m</a:t>
            </a:r>
            <a:r>
              <a:rPr lang="cs-CZ" sz="2400" baseline="-25000" dirty="0" err="1" smtClean="0"/>
              <a:t>M</a:t>
            </a:r>
            <a:r>
              <a:rPr lang="cs-CZ" sz="2400" dirty="0" smtClean="0"/>
              <a:t> = 45 kg</a:t>
            </a:r>
            <a:r>
              <a:rPr lang="cs-CZ" sz="2400" dirty="0"/>
              <a:t>, </a:t>
            </a:r>
            <a:r>
              <a:rPr lang="cs-CZ" sz="2400" dirty="0" err="1" smtClean="0"/>
              <a:t>m</a:t>
            </a:r>
            <a:r>
              <a:rPr lang="cs-CZ" sz="2400" baseline="-25000" dirty="0" err="1" smtClean="0"/>
              <a:t>J</a:t>
            </a:r>
            <a:r>
              <a:rPr lang="cs-CZ" sz="2400" dirty="0" smtClean="0"/>
              <a:t> </a:t>
            </a:r>
            <a:r>
              <a:rPr lang="cs-CZ" sz="2400" dirty="0"/>
              <a:t>= </a:t>
            </a:r>
            <a:r>
              <a:rPr lang="cs-CZ" sz="2400" dirty="0" smtClean="0"/>
              <a:t>40 </a:t>
            </a:r>
            <a:r>
              <a:rPr lang="cs-CZ" sz="2400" dirty="0"/>
              <a:t>kg</a:t>
            </a:r>
            <a:r>
              <a:rPr lang="cs-CZ" sz="2400" dirty="0" smtClean="0"/>
              <a:t>, </a:t>
            </a:r>
            <a:r>
              <a:rPr lang="cs-CZ" sz="2400" dirty="0" err="1" smtClean="0"/>
              <a:t>m</a:t>
            </a:r>
            <a:r>
              <a:rPr lang="cs-CZ" sz="2400" baseline="-25000" dirty="0" err="1" smtClean="0"/>
              <a:t>E</a:t>
            </a:r>
            <a:r>
              <a:rPr lang="cs-CZ" sz="2400" dirty="0" smtClean="0"/>
              <a:t> </a:t>
            </a:r>
            <a:r>
              <a:rPr lang="cs-CZ" sz="2400" dirty="0"/>
              <a:t>= </a:t>
            </a:r>
            <a:r>
              <a:rPr lang="cs-CZ" sz="2400" dirty="0" smtClean="0"/>
              <a:t>50 </a:t>
            </a:r>
            <a:r>
              <a:rPr lang="cs-CZ" sz="2400" dirty="0"/>
              <a:t>kg, </a:t>
            </a:r>
            <a:endParaRPr lang="cs-CZ" sz="2400" dirty="0" smtClean="0"/>
          </a:p>
          <a:p>
            <a:r>
              <a:rPr lang="cs-CZ" sz="2400" dirty="0"/>
              <a:t> </a:t>
            </a:r>
            <a:r>
              <a:rPr lang="cs-CZ" sz="2400" dirty="0" smtClean="0"/>
              <a:t>   </a:t>
            </a:r>
            <a:r>
              <a:rPr lang="cs-CZ" sz="2400" dirty="0" err="1" smtClean="0"/>
              <a:t>m</a:t>
            </a:r>
            <a:r>
              <a:rPr lang="cs-CZ" sz="2400" baseline="-25000" dirty="0" err="1" smtClean="0"/>
              <a:t>T</a:t>
            </a:r>
            <a:r>
              <a:rPr lang="cs-CZ" sz="2400" dirty="0" smtClean="0"/>
              <a:t> </a:t>
            </a:r>
            <a:r>
              <a:rPr lang="cs-CZ" sz="2400" dirty="0"/>
              <a:t>= </a:t>
            </a:r>
            <a:r>
              <a:rPr lang="cs-CZ" sz="2400" dirty="0" smtClean="0"/>
              <a:t>55 </a:t>
            </a:r>
            <a:r>
              <a:rPr lang="cs-CZ" sz="2400" dirty="0"/>
              <a:t>kg, </a:t>
            </a:r>
            <a:r>
              <a:rPr lang="cs-CZ" sz="2400" dirty="0" smtClean="0"/>
              <a:t>hmotnost Jaroslavova kola je </a:t>
            </a:r>
            <a:r>
              <a:rPr lang="cs-CZ" sz="2400" dirty="0" err="1" smtClean="0"/>
              <a:t>m</a:t>
            </a:r>
            <a:r>
              <a:rPr lang="cs-CZ" sz="2400" baseline="-25000" dirty="0" err="1" smtClean="0"/>
              <a:t>k</a:t>
            </a:r>
            <a:r>
              <a:rPr lang="cs-CZ" sz="2400" dirty="0" smtClean="0"/>
              <a:t> </a:t>
            </a:r>
            <a:r>
              <a:rPr lang="cs-CZ" sz="2400" dirty="0"/>
              <a:t>= </a:t>
            </a:r>
            <a:r>
              <a:rPr lang="cs-CZ" sz="2400" dirty="0" smtClean="0"/>
              <a:t>9 kg. Potřebné výšky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urči podle obrázku.</a:t>
            </a:r>
            <a:endParaRPr lang="cs-CZ" sz="2400" dirty="0"/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308304" y="4149080"/>
            <a:ext cx="1368152" cy="43204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Monika</a:t>
            </a:r>
            <a:endParaRPr lang="cs-CZ" dirty="0"/>
          </a:p>
        </p:txBody>
      </p:sp>
      <p:sp>
        <p:nvSpPr>
          <p:cNvPr id="6" name="Šipka doprava 5">
            <a:hlinkClick r:id="rId4" action="ppaction://hlinksldjump"/>
          </p:cNvPr>
          <p:cNvSpPr/>
          <p:nvPr/>
        </p:nvSpPr>
        <p:spPr>
          <a:xfrm>
            <a:off x="7308304" y="4581128"/>
            <a:ext cx="1382960" cy="43204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Jaroslav</a:t>
            </a:r>
            <a:endParaRPr lang="cs-CZ" dirty="0"/>
          </a:p>
        </p:txBody>
      </p:sp>
      <p:sp>
        <p:nvSpPr>
          <p:cNvPr id="7" name="Šipka doprava 6">
            <a:hlinkClick r:id="rId5" action="ppaction://hlinksldjump"/>
          </p:cNvPr>
          <p:cNvSpPr/>
          <p:nvPr/>
        </p:nvSpPr>
        <p:spPr>
          <a:xfrm>
            <a:off x="7308304" y="5031271"/>
            <a:ext cx="1368152" cy="43204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Eva</a:t>
            </a:r>
            <a:endParaRPr lang="cs-CZ" dirty="0"/>
          </a:p>
        </p:txBody>
      </p:sp>
      <p:sp>
        <p:nvSpPr>
          <p:cNvPr id="8" name="Šipka doprava 7">
            <a:hlinkClick r:id="rId6" action="ppaction://hlinksldjump"/>
          </p:cNvPr>
          <p:cNvSpPr/>
          <p:nvPr/>
        </p:nvSpPr>
        <p:spPr>
          <a:xfrm>
            <a:off x="7308304" y="5467534"/>
            <a:ext cx="1368152" cy="43204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Tomáš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1403648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Monika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179511" y="712300"/>
            <a:ext cx="417853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err="1"/>
              <a:t>m</a:t>
            </a:r>
            <a:r>
              <a:rPr lang="cs-CZ" sz="2800" baseline="-25000" dirty="0" err="1"/>
              <a:t>M</a:t>
            </a:r>
            <a:r>
              <a:rPr lang="cs-CZ" sz="2800" dirty="0"/>
              <a:t> = 45 </a:t>
            </a:r>
            <a:r>
              <a:rPr lang="cs-CZ" sz="2800" dirty="0" smtClean="0"/>
              <a:t>kg</a:t>
            </a:r>
          </a:p>
          <a:p>
            <a:r>
              <a:rPr lang="cs-CZ" sz="2800" dirty="0" smtClean="0"/>
              <a:t>h = 400 m</a:t>
            </a:r>
          </a:p>
          <a:p>
            <a:r>
              <a:rPr lang="cs-CZ" sz="2800" u="sng" dirty="0" smtClean="0"/>
              <a:t>…šla pěšky</a:t>
            </a:r>
          </a:p>
          <a:p>
            <a:r>
              <a:rPr lang="cs-CZ" sz="2800" dirty="0" err="1" smtClean="0"/>
              <a:t>E</a:t>
            </a:r>
            <a:r>
              <a:rPr lang="cs-CZ" sz="2800" baseline="-25000" dirty="0" err="1" smtClean="0"/>
              <a:t>p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= </a:t>
            </a:r>
            <a:r>
              <a:rPr lang="cs-CZ" sz="2800" dirty="0" err="1" smtClean="0"/>
              <a:t>m</a:t>
            </a:r>
            <a:r>
              <a:rPr lang="cs-CZ" sz="2800" baseline="-25000" dirty="0" err="1" smtClean="0"/>
              <a:t>M</a:t>
            </a:r>
            <a:r>
              <a:rPr lang="cs-CZ" sz="2800" dirty="0" smtClean="0"/>
              <a:t> . g . h</a:t>
            </a:r>
          </a:p>
          <a:p>
            <a:r>
              <a:rPr lang="cs-CZ" sz="2800" dirty="0" err="1"/>
              <a:t>E</a:t>
            </a:r>
            <a:r>
              <a:rPr lang="cs-CZ" sz="2800" baseline="-25000" dirty="0" err="1"/>
              <a:t>p</a:t>
            </a:r>
            <a:r>
              <a:rPr lang="cs-CZ" sz="2800" baseline="-25000" dirty="0"/>
              <a:t> </a:t>
            </a:r>
            <a:r>
              <a:rPr lang="cs-CZ" sz="2800" dirty="0" smtClean="0"/>
              <a:t>= 45 . 10 . 400 J</a:t>
            </a:r>
          </a:p>
          <a:p>
            <a:r>
              <a:rPr lang="cs-CZ" sz="2800" b="1" dirty="0" err="1">
                <a:solidFill>
                  <a:srgbClr val="FF0000"/>
                </a:solidFill>
              </a:rPr>
              <a:t>E</a:t>
            </a:r>
            <a:r>
              <a:rPr lang="cs-CZ" sz="2800" b="1" baseline="-25000" dirty="0" err="1">
                <a:solidFill>
                  <a:srgbClr val="FF0000"/>
                </a:solidFill>
              </a:rPr>
              <a:t>p</a:t>
            </a:r>
            <a:r>
              <a:rPr lang="cs-CZ" sz="2800" b="1" baseline="-25000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= 180 000 J = 180 </a:t>
            </a:r>
            <a:r>
              <a:rPr lang="cs-CZ" sz="2800" b="1" dirty="0" err="1" smtClean="0">
                <a:solidFill>
                  <a:srgbClr val="FF0000"/>
                </a:solidFill>
              </a:rPr>
              <a:t>kJ</a:t>
            </a:r>
            <a:endParaRPr lang="cs-CZ" sz="2800" b="1" dirty="0" smtClean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3501008"/>
            <a:ext cx="4178533" cy="310854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Monika zvýšila svoji polohovou energii o 180 </a:t>
            </a:r>
            <a:r>
              <a:rPr lang="cs-CZ" sz="2800" dirty="0" err="1" smtClean="0"/>
              <a:t>kJ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Na tuto energii se přeměnila jí vykonaná práce.</a:t>
            </a:r>
          </a:p>
          <a:p>
            <a:r>
              <a:rPr lang="cs-CZ" sz="2800" dirty="0" smtClean="0"/>
              <a:t>Monika vykonala práci </a:t>
            </a:r>
            <a:r>
              <a:rPr lang="cs-CZ" sz="2800" dirty="0" smtClean="0"/>
              <a:t>            180 </a:t>
            </a:r>
            <a:r>
              <a:rPr lang="cs-CZ" sz="2800" dirty="0" err="1" smtClean="0"/>
              <a:t>kJ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6012160" y="5589240"/>
            <a:ext cx="2664296" cy="1020311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 na zadání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82875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85" y="-9405"/>
            <a:ext cx="1403648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Jaroslav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9885" y="725418"/>
            <a:ext cx="417853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err="1" smtClean="0"/>
              <a:t>m</a:t>
            </a:r>
            <a:r>
              <a:rPr lang="cs-CZ" sz="2800" baseline="-25000" dirty="0" err="1"/>
              <a:t>J</a:t>
            </a:r>
            <a:r>
              <a:rPr lang="cs-CZ" sz="2800" dirty="0" smtClean="0"/>
              <a:t> </a:t>
            </a:r>
            <a:r>
              <a:rPr lang="cs-CZ" sz="2800" dirty="0"/>
              <a:t>= </a:t>
            </a:r>
            <a:r>
              <a:rPr lang="cs-CZ" sz="2800" dirty="0" smtClean="0"/>
              <a:t>40 kg</a:t>
            </a:r>
          </a:p>
          <a:p>
            <a:r>
              <a:rPr lang="cs-CZ" sz="2800" dirty="0" err="1" smtClean="0"/>
              <a:t>m</a:t>
            </a:r>
            <a:r>
              <a:rPr lang="cs-CZ" sz="2800" baseline="-25000" dirty="0" err="1" smtClean="0"/>
              <a:t>k</a:t>
            </a:r>
            <a:r>
              <a:rPr lang="cs-CZ" sz="2800" dirty="0" smtClean="0"/>
              <a:t> = 9 kg</a:t>
            </a:r>
          </a:p>
          <a:p>
            <a:r>
              <a:rPr lang="cs-CZ" sz="2800" dirty="0" err="1" smtClean="0"/>
              <a:t>h</a:t>
            </a:r>
            <a:r>
              <a:rPr lang="cs-CZ" sz="2800" baseline="-25000" dirty="0" err="1" smtClean="0"/>
              <a:t>c</a:t>
            </a:r>
            <a:r>
              <a:rPr lang="cs-CZ" sz="2800" dirty="0" smtClean="0"/>
              <a:t> = 400 m</a:t>
            </a:r>
          </a:p>
          <a:p>
            <a:r>
              <a:rPr lang="cs-CZ" sz="2800" dirty="0" err="1" smtClean="0"/>
              <a:t>h</a:t>
            </a:r>
            <a:r>
              <a:rPr lang="cs-CZ" sz="2800" baseline="-25000" dirty="0" err="1" smtClean="0"/>
              <a:t>k</a:t>
            </a:r>
            <a:r>
              <a:rPr lang="cs-CZ" sz="2800" dirty="0" smtClean="0"/>
              <a:t> = 360 m</a:t>
            </a:r>
          </a:p>
          <a:p>
            <a:r>
              <a:rPr lang="cs-CZ" sz="2800" dirty="0" err="1" smtClean="0"/>
              <a:t>h</a:t>
            </a:r>
            <a:r>
              <a:rPr lang="cs-CZ" sz="2800" baseline="-25000" dirty="0" err="1" smtClean="0"/>
              <a:t>p</a:t>
            </a:r>
            <a:r>
              <a:rPr lang="cs-CZ" sz="2800" dirty="0" smtClean="0"/>
              <a:t> = 40 m</a:t>
            </a:r>
          </a:p>
          <a:p>
            <a:r>
              <a:rPr lang="cs-CZ" sz="2800" u="sng" dirty="0" smtClean="0"/>
              <a:t>…jel na kole </a:t>
            </a:r>
          </a:p>
          <a:p>
            <a:r>
              <a:rPr lang="cs-CZ" sz="2800" dirty="0" err="1" smtClean="0"/>
              <a:t>E</a:t>
            </a:r>
            <a:r>
              <a:rPr lang="cs-CZ" sz="2800" baseline="-25000" dirty="0" err="1" smtClean="0"/>
              <a:t>p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= </a:t>
            </a:r>
            <a:r>
              <a:rPr lang="cs-CZ" sz="2800" dirty="0" err="1" smtClean="0"/>
              <a:t>m</a:t>
            </a:r>
            <a:r>
              <a:rPr lang="cs-CZ" sz="2800" baseline="-25000" dirty="0" err="1" smtClean="0"/>
              <a:t>J</a:t>
            </a:r>
            <a:r>
              <a:rPr lang="cs-CZ" sz="2800" dirty="0" smtClean="0"/>
              <a:t> . g . h</a:t>
            </a:r>
          </a:p>
          <a:p>
            <a:r>
              <a:rPr lang="cs-CZ" sz="2800" dirty="0" err="1"/>
              <a:t>E</a:t>
            </a:r>
            <a:r>
              <a:rPr lang="cs-CZ" sz="2800" baseline="-25000" dirty="0" err="1"/>
              <a:t>p</a:t>
            </a:r>
            <a:r>
              <a:rPr lang="cs-CZ" sz="2800" baseline="-25000" dirty="0"/>
              <a:t> </a:t>
            </a:r>
            <a:r>
              <a:rPr lang="cs-CZ" sz="2800" dirty="0" smtClean="0"/>
              <a:t>= 40 . 10 . 400 J</a:t>
            </a:r>
          </a:p>
          <a:p>
            <a:r>
              <a:rPr lang="cs-CZ" sz="2800" b="1" dirty="0" err="1">
                <a:solidFill>
                  <a:srgbClr val="FF0000"/>
                </a:solidFill>
              </a:rPr>
              <a:t>E</a:t>
            </a:r>
            <a:r>
              <a:rPr lang="cs-CZ" sz="2800" b="1" baseline="-25000" dirty="0" err="1">
                <a:solidFill>
                  <a:srgbClr val="FF0000"/>
                </a:solidFill>
              </a:rPr>
              <a:t>p</a:t>
            </a:r>
            <a:r>
              <a:rPr lang="cs-CZ" sz="2800" b="1" baseline="-25000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= 160 000 J = 160 </a:t>
            </a:r>
            <a:r>
              <a:rPr lang="cs-CZ" sz="2800" b="1" dirty="0" err="1" smtClean="0">
                <a:solidFill>
                  <a:srgbClr val="FF0000"/>
                </a:solidFill>
              </a:rPr>
              <a:t>kJ</a:t>
            </a:r>
            <a:endParaRPr lang="cs-CZ" sz="2800" b="1" dirty="0" smtClean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91680" y="2015630"/>
            <a:ext cx="5184576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… na kole jel pouze k úschovně – 360 m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91680" y="2479744"/>
            <a:ext cx="5184576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… na rozhlednu došel pěšky – 40 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9912" y="755408"/>
            <a:ext cx="496855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Práce vykonaná při jízdě na kole: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87306" y="1338521"/>
            <a:ext cx="36724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 = F . s</a:t>
            </a:r>
          </a:p>
          <a:p>
            <a:r>
              <a:rPr lang="cs-CZ" sz="2800" dirty="0" smtClean="0"/>
              <a:t>W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 = (</a:t>
            </a:r>
            <a:r>
              <a:rPr lang="cs-CZ" sz="2800" dirty="0" err="1" smtClean="0"/>
              <a:t>m</a:t>
            </a:r>
            <a:r>
              <a:rPr lang="cs-CZ" sz="2800" baseline="-25000" dirty="0" err="1" smtClean="0"/>
              <a:t>J</a:t>
            </a:r>
            <a:r>
              <a:rPr lang="cs-CZ" sz="2800" dirty="0" err="1" smtClean="0"/>
              <a:t>+m</a:t>
            </a:r>
            <a:r>
              <a:rPr lang="cs-CZ" sz="2800" baseline="-25000" dirty="0" err="1" smtClean="0"/>
              <a:t>K</a:t>
            </a:r>
            <a:r>
              <a:rPr lang="cs-CZ" sz="2800" dirty="0" smtClean="0"/>
              <a:t>) . g . </a:t>
            </a:r>
            <a:r>
              <a:rPr lang="cs-CZ" sz="2800" dirty="0" err="1" smtClean="0"/>
              <a:t>h</a:t>
            </a:r>
            <a:r>
              <a:rPr lang="cs-CZ" sz="2800" baseline="-25000" dirty="0" err="1" smtClean="0"/>
              <a:t>k</a:t>
            </a:r>
            <a:endParaRPr lang="cs-CZ" sz="2800" dirty="0" smtClean="0"/>
          </a:p>
          <a:p>
            <a:r>
              <a:rPr lang="cs-CZ" sz="2800" dirty="0" smtClean="0"/>
              <a:t>W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 = (40+9) . 10 . 360 J</a:t>
            </a:r>
          </a:p>
          <a:p>
            <a:r>
              <a:rPr lang="cs-CZ" sz="2800" dirty="0" smtClean="0"/>
              <a:t>W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 = 176 400 J 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87306" y="3154419"/>
            <a:ext cx="496855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Práce vykonaná při cestě pěšky: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87306" y="3677639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= </a:t>
            </a:r>
            <a:r>
              <a:rPr lang="cs-CZ" sz="2800" dirty="0" err="1" smtClean="0"/>
              <a:t>m</a:t>
            </a:r>
            <a:r>
              <a:rPr lang="cs-CZ" sz="2800" baseline="-25000" dirty="0" err="1" smtClean="0"/>
              <a:t>J</a:t>
            </a:r>
            <a:r>
              <a:rPr lang="cs-CZ" sz="2800" dirty="0" smtClean="0"/>
              <a:t> . g . </a:t>
            </a:r>
            <a:r>
              <a:rPr lang="cs-CZ" sz="2800" dirty="0" err="1" smtClean="0"/>
              <a:t>h</a:t>
            </a:r>
            <a:r>
              <a:rPr lang="cs-CZ" sz="2800" baseline="-25000" dirty="0" err="1"/>
              <a:t>p</a:t>
            </a:r>
            <a:endParaRPr lang="cs-CZ" sz="2800" dirty="0" smtClean="0"/>
          </a:p>
          <a:p>
            <a:r>
              <a:rPr lang="cs-CZ" sz="2800" dirty="0" smtClean="0"/>
              <a:t>W</a:t>
            </a:r>
            <a:r>
              <a:rPr lang="cs-CZ" sz="2800" baseline="-25000" dirty="0"/>
              <a:t>2</a:t>
            </a:r>
            <a:r>
              <a:rPr lang="cs-CZ" sz="2800" dirty="0" smtClean="0"/>
              <a:t> = 40 . 10 . </a:t>
            </a:r>
            <a:r>
              <a:rPr lang="cs-CZ" sz="2800" dirty="0"/>
              <a:t>4</a:t>
            </a:r>
            <a:r>
              <a:rPr lang="cs-CZ" sz="2800" dirty="0" smtClean="0"/>
              <a:t>0 J</a:t>
            </a:r>
          </a:p>
          <a:p>
            <a:r>
              <a:rPr lang="cs-CZ" sz="2800" dirty="0" smtClean="0"/>
              <a:t>W</a:t>
            </a:r>
            <a:r>
              <a:rPr lang="cs-CZ" sz="2800" baseline="-25000" dirty="0"/>
              <a:t>2</a:t>
            </a:r>
            <a:r>
              <a:rPr lang="cs-CZ" sz="2800" dirty="0" smtClean="0"/>
              <a:t> = 16 </a:t>
            </a:r>
            <a:r>
              <a:rPr lang="cs-CZ" sz="2800" dirty="0"/>
              <a:t>0</a:t>
            </a:r>
            <a:r>
              <a:rPr lang="cs-CZ" sz="2800" dirty="0" smtClean="0"/>
              <a:t>00 J 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885" y="5493521"/>
            <a:ext cx="3757421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Celková vykonaná práce:</a:t>
            </a:r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523452" y="6117373"/>
            <a:ext cx="21763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prstClr val="black"/>
                </a:solidFill>
              </a:rPr>
              <a:t>W </a:t>
            </a:r>
            <a:r>
              <a:rPr lang="cs-CZ" sz="2800" dirty="0">
                <a:solidFill>
                  <a:prstClr val="black"/>
                </a:solidFill>
              </a:rPr>
              <a:t>= </a:t>
            </a:r>
            <a:r>
              <a:rPr lang="cs-CZ" sz="2800" dirty="0" smtClean="0">
                <a:solidFill>
                  <a:prstClr val="black"/>
                </a:solidFill>
              </a:rPr>
              <a:t>W</a:t>
            </a:r>
            <a:r>
              <a:rPr lang="cs-CZ" sz="2800" baseline="-25000" dirty="0" smtClean="0">
                <a:solidFill>
                  <a:prstClr val="black"/>
                </a:solidFill>
              </a:rPr>
              <a:t>1</a:t>
            </a:r>
            <a:r>
              <a:rPr lang="cs-CZ" sz="2800" dirty="0" smtClean="0">
                <a:solidFill>
                  <a:prstClr val="black"/>
                </a:solidFill>
              </a:rPr>
              <a:t> + W</a:t>
            </a:r>
            <a:r>
              <a:rPr lang="cs-CZ" sz="2800" baseline="-25000" dirty="0" smtClean="0">
                <a:solidFill>
                  <a:prstClr val="black"/>
                </a:solidFill>
              </a:rPr>
              <a:t>2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699792" y="6117373"/>
            <a:ext cx="3312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prstClr val="black"/>
                </a:solidFill>
              </a:rPr>
              <a:t>= 176 400 + 16 000 J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96136" y="6117373"/>
            <a:ext cx="3347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>
                <a:solidFill>
                  <a:srgbClr val="FF0000"/>
                </a:solidFill>
              </a:rPr>
              <a:t>= 192 400 J = 192,4 </a:t>
            </a:r>
            <a:r>
              <a:rPr lang="cs-CZ" sz="2800" b="1" dirty="0" err="1" smtClean="0">
                <a:solidFill>
                  <a:srgbClr val="FF0000"/>
                </a:solidFill>
              </a:rPr>
              <a:t>kJ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Šipka doleva 14">
            <a:hlinkClick r:id="rId2" action="ppaction://hlinksldjump"/>
          </p:cNvPr>
          <p:cNvSpPr/>
          <p:nvPr/>
        </p:nvSpPr>
        <p:spPr>
          <a:xfrm>
            <a:off x="6029308" y="4996430"/>
            <a:ext cx="2664296" cy="1020311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 na zadání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7255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4" grpId="1" animBg="1"/>
      <p:bldP spid="5" grpId="0" animBg="1"/>
      <p:bldP spid="5" grpId="1" animBg="1"/>
      <p:bldP spid="6" grpId="0" animBg="1"/>
      <p:bldP spid="8" grpId="0" animBg="1"/>
      <p:bldP spid="10" grpId="0" animBg="1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85" y="-9405"/>
            <a:ext cx="1403648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Eva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9885" y="725418"/>
            <a:ext cx="417853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err="1" smtClean="0"/>
              <a:t>m</a:t>
            </a:r>
            <a:r>
              <a:rPr lang="cs-CZ" sz="2800" baseline="-25000" dirty="0" err="1"/>
              <a:t>E</a:t>
            </a:r>
            <a:r>
              <a:rPr lang="cs-CZ" sz="2800" dirty="0" smtClean="0"/>
              <a:t> </a:t>
            </a:r>
            <a:r>
              <a:rPr lang="cs-CZ" sz="2800" dirty="0"/>
              <a:t>= 5</a:t>
            </a:r>
            <a:r>
              <a:rPr lang="cs-CZ" sz="2800" dirty="0" smtClean="0"/>
              <a:t>0 kg</a:t>
            </a:r>
          </a:p>
          <a:p>
            <a:r>
              <a:rPr lang="cs-CZ" sz="2800" dirty="0" err="1" smtClean="0"/>
              <a:t>h</a:t>
            </a:r>
            <a:r>
              <a:rPr lang="cs-CZ" sz="2800" baseline="-25000" dirty="0" err="1" smtClean="0"/>
              <a:t>c</a:t>
            </a:r>
            <a:r>
              <a:rPr lang="cs-CZ" sz="2800" dirty="0" smtClean="0"/>
              <a:t> = 400 m</a:t>
            </a:r>
          </a:p>
          <a:p>
            <a:r>
              <a:rPr lang="cs-CZ" sz="2800" dirty="0" err="1" smtClean="0"/>
              <a:t>h</a:t>
            </a:r>
            <a:r>
              <a:rPr lang="cs-CZ" sz="2800" baseline="-25000" dirty="0" err="1" smtClean="0"/>
              <a:t>L</a:t>
            </a:r>
            <a:r>
              <a:rPr lang="cs-CZ" sz="2800" dirty="0" smtClean="0"/>
              <a:t> = 260 m</a:t>
            </a:r>
          </a:p>
          <a:p>
            <a:r>
              <a:rPr lang="cs-CZ" sz="2800" u="sng" dirty="0" err="1" smtClean="0"/>
              <a:t>h</a:t>
            </a:r>
            <a:r>
              <a:rPr lang="cs-CZ" sz="2800" u="sng" baseline="-25000" dirty="0" err="1" smtClean="0"/>
              <a:t>p</a:t>
            </a:r>
            <a:r>
              <a:rPr lang="cs-CZ" sz="2800" u="sng" dirty="0" smtClean="0"/>
              <a:t> = 140 m</a:t>
            </a:r>
          </a:p>
          <a:p>
            <a:r>
              <a:rPr lang="cs-CZ" sz="2800" dirty="0" err="1" smtClean="0"/>
              <a:t>E</a:t>
            </a:r>
            <a:r>
              <a:rPr lang="cs-CZ" sz="2800" baseline="-25000" dirty="0" err="1" smtClean="0"/>
              <a:t>p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= </a:t>
            </a:r>
            <a:r>
              <a:rPr lang="cs-CZ" sz="2800" dirty="0" err="1" smtClean="0"/>
              <a:t>m</a:t>
            </a:r>
            <a:r>
              <a:rPr lang="cs-CZ" sz="2800" baseline="-25000" dirty="0" err="1" smtClean="0"/>
              <a:t>E</a:t>
            </a:r>
            <a:r>
              <a:rPr lang="cs-CZ" sz="2800" dirty="0" smtClean="0"/>
              <a:t> . g . h</a:t>
            </a:r>
          </a:p>
          <a:p>
            <a:r>
              <a:rPr lang="cs-CZ" sz="2800" dirty="0" err="1"/>
              <a:t>E</a:t>
            </a:r>
            <a:r>
              <a:rPr lang="cs-CZ" sz="2800" baseline="-25000" dirty="0" err="1"/>
              <a:t>p</a:t>
            </a:r>
            <a:r>
              <a:rPr lang="cs-CZ" sz="2800" baseline="-25000" dirty="0"/>
              <a:t> </a:t>
            </a:r>
            <a:r>
              <a:rPr lang="cs-CZ" sz="2800" dirty="0" smtClean="0"/>
              <a:t>= 50 . 10 . 400 J</a:t>
            </a:r>
          </a:p>
          <a:p>
            <a:r>
              <a:rPr lang="cs-CZ" sz="2800" b="1" dirty="0" err="1">
                <a:solidFill>
                  <a:srgbClr val="FF0000"/>
                </a:solidFill>
              </a:rPr>
              <a:t>E</a:t>
            </a:r>
            <a:r>
              <a:rPr lang="cs-CZ" sz="2800" b="1" baseline="-25000" dirty="0" err="1">
                <a:solidFill>
                  <a:srgbClr val="FF0000"/>
                </a:solidFill>
              </a:rPr>
              <a:t>p</a:t>
            </a:r>
            <a:r>
              <a:rPr lang="cs-CZ" sz="2800" b="1" baseline="-25000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= 200 000 J = 200 </a:t>
            </a:r>
            <a:r>
              <a:rPr lang="cs-CZ" sz="2800" b="1" dirty="0" err="1" smtClean="0">
                <a:solidFill>
                  <a:srgbClr val="FF0000"/>
                </a:solidFill>
              </a:rPr>
              <a:t>kJ</a:t>
            </a:r>
            <a:endParaRPr lang="cs-CZ" sz="2800" b="1" dirty="0" smtClean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22959" y="1584675"/>
            <a:ext cx="4477233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… tuto výšku překonala lanovkou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08400" y="2046340"/>
            <a:ext cx="4477233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… tuto výšku překonala pěšky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35896" y="725418"/>
            <a:ext cx="496855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Práce vykonaná při cestě pěšky: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35896" y="1353842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 = </a:t>
            </a:r>
            <a:r>
              <a:rPr lang="cs-CZ" sz="2800" dirty="0" err="1" smtClean="0"/>
              <a:t>m</a:t>
            </a:r>
            <a:r>
              <a:rPr lang="cs-CZ" sz="2800" baseline="-25000" dirty="0" err="1"/>
              <a:t>E</a:t>
            </a:r>
            <a:r>
              <a:rPr lang="cs-CZ" sz="2800" dirty="0" smtClean="0"/>
              <a:t> . g . </a:t>
            </a:r>
            <a:r>
              <a:rPr lang="cs-CZ" sz="2800" dirty="0" err="1" smtClean="0"/>
              <a:t>h</a:t>
            </a:r>
            <a:r>
              <a:rPr lang="cs-CZ" sz="2800" baseline="-25000" dirty="0" err="1"/>
              <a:t>p</a:t>
            </a:r>
            <a:endParaRPr lang="cs-CZ" sz="2800" dirty="0" smtClean="0"/>
          </a:p>
          <a:p>
            <a:r>
              <a:rPr lang="cs-CZ" sz="2800" dirty="0" smtClean="0"/>
              <a:t>W = 50 . 10 . 140 J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W = 70 </a:t>
            </a:r>
            <a:r>
              <a:rPr lang="cs-CZ" sz="2800" b="1" dirty="0">
                <a:solidFill>
                  <a:srgbClr val="FF0000"/>
                </a:solidFill>
              </a:rPr>
              <a:t>0</a:t>
            </a:r>
            <a:r>
              <a:rPr lang="cs-CZ" sz="2800" b="1" dirty="0" smtClean="0">
                <a:solidFill>
                  <a:srgbClr val="FF0000"/>
                </a:solidFill>
              </a:rPr>
              <a:t>00 J = 70 </a:t>
            </a:r>
            <a:r>
              <a:rPr lang="cs-CZ" sz="2800" b="1" dirty="0" err="1" smtClean="0">
                <a:solidFill>
                  <a:srgbClr val="FF0000"/>
                </a:solidFill>
              </a:rPr>
              <a:t>kJ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5896" y="2924944"/>
            <a:ext cx="4968552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Zbývající práci vykonal motor lanovky.</a:t>
            </a:r>
            <a:endParaRPr lang="cs-CZ" sz="2800" dirty="0"/>
          </a:p>
        </p:txBody>
      </p:sp>
      <p:sp>
        <p:nvSpPr>
          <p:cNvPr id="10" name="Šipka doleva 9">
            <a:hlinkClick r:id="rId2" action="ppaction://hlinksldjump"/>
          </p:cNvPr>
          <p:cNvSpPr/>
          <p:nvPr/>
        </p:nvSpPr>
        <p:spPr>
          <a:xfrm>
            <a:off x="6012160" y="5589240"/>
            <a:ext cx="2664296" cy="1020311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 na zadání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96245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4" grpId="1" animBg="1"/>
      <p:bldP spid="5" grpId="0" animBg="1"/>
      <p:bldP spid="5" grpId="1" animBg="1"/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85" y="-9405"/>
            <a:ext cx="1403648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Tomáš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9885" y="725418"/>
            <a:ext cx="417853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err="1" smtClean="0"/>
              <a:t>m</a:t>
            </a:r>
            <a:r>
              <a:rPr lang="cs-CZ" sz="2800" baseline="-25000" dirty="0" err="1"/>
              <a:t>T</a:t>
            </a:r>
            <a:r>
              <a:rPr lang="cs-CZ" sz="2800" dirty="0" smtClean="0"/>
              <a:t> </a:t>
            </a:r>
            <a:r>
              <a:rPr lang="cs-CZ" sz="2800" dirty="0"/>
              <a:t>= </a:t>
            </a:r>
            <a:r>
              <a:rPr lang="cs-CZ" sz="2800" dirty="0" smtClean="0"/>
              <a:t>55 kg</a:t>
            </a:r>
          </a:p>
          <a:p>
            <a:r>
              <a:rPr lang="cs-CZ" sz="2800" dirty="0" err="1" smtClean="0"/>
              <a:t>h</a:t>
            </a:r>
            <a:r>
              <a:rPr lang="cs-CZ" sz="2800" baseline="-25000" dirty="0" err="1" smtClean="0"/>
              <a:t>c</a:t>
            </a:r>
            <a:r>
              <a:rPr lang="cs-CZ" sz="2800" dirty="0" smtClean="0"/>
              <a:t> = 400 m</a:t>
            </a:r>
          </a:p>
          <a:p>
            <a:r>
              <a:rPr lang="cs-CZ" sz="2800" dirty="0" err="1" smtClean="0"/>
              <a:t>h</a:t>
            </a:r>
            <a:r>
              <a:rPr lang="cs-CZ" sz="2800" baseline="-25000" dirty="0" err="1"/>
              <a:t>A</a:t>
            </a:r>
            <a:r>
              <a:rPr lang="cs-CZ" sz="2800" dirty="0" smtClean="0"/>
              <a:t> = 280 m</a:t>
            </a:r>
          </a:p>
          <a:p>
            <a:r>
              <a:rPr lang="cs-CZ" sz="2800" u="sng" dirty="0" err="1" smtClean="0"/>
              <a:t>h</a:t>
            </a:r>
            <a:r>
              <a:rPr lang="cs-CZ" sz="2800" u="sng" baseline="-25000" dirty="0" err="1" smtClean="0"/>
              <a:t>p</a:t>
            </a:r>
            <a:r>
              <a:rPr lang="cs-CZ" sz="2800" u="sng" dirty="0" smtClean="0"/>
              <a:t> = 120 m</a:t>
            </a:r>
          </a:p>
          <a:p>
            <a:r>
              <a:rPr lang="cs-CZ" sz="2800" dirty="0" err="1" smtClean="0"/>
              <a:t>E</a:t>
            </a:r>
            <a:r>
              <a:rPr lang="cs-CZ" sz="2800" baseline="-25000" dirty="0" err="1" smtClean="0"/>
              <a:t>p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= </a:t>
            </a:r>
            <a:r>
              <a:rPr lang="cs-CZ" sz="2800" dirty="0" err="1" smtClean="0"/>
              <a:t>m</a:t>
            </a:r>
            <a:r>
              <a:rPr lang="cs-CZ" sz="2800" baseline="-25000" dirty="0" err="1" smtClean="0"/>
              <a:t>T</a:t>
            </a:r>
            <a:r>
              <a:rPr lang="cs-CZ" sz="2800" dirty="0" smtClean="0"/>
              <a:t> . g . h</a:t>
            </a:r>
          </a:p>
          <a:p>
            <a:r>
              <a:rPr lang="cs-CZ" sz="2800" dirty="0" err="1"/>
              <a:t>E</a:t>
            </a:r>
            <a:r>
              <a:rPr lang="cs-CZ" sz="2800" baseline="-25000" dirty="0" err="1"/>
              <a:t>p</a:t>
            </a:r>
            <a:r>
              <a:rPr lang="cs-CZ" sz="2800" baseline="-25000" dirty="0"/>
              <a:t> </a:t>
            </a:r>
            <a:r>
              <a:rPr lang="cs-CZ" sz="2800" dirty="0" smtClean="0"/>
              <a:t>= 55 . 10 . 400 J</a:t>
            </a:r>
          </a:p>
          <a:p>
            <a:r>
              <a:rPr lang="cs-CZ" sz="2800" b="1" dirty="0" err="1">
                <a:solidFill>
                  <a:srgbClr val="FF0000"/>
                </a:solidFill>
              </a:rPr>
              <a:t>E</a:t>
            </a:r>
            <a:r>
              <a:rPr lang="cs-CZ" sz="2800" b="1" baseline="-25000" dirty="0" err="1">
                <a:solidFill>
                  <a:srgbClr val="FF0000"/>
                </a:solidFill>
              </a:rPr>
              <a:t>p</a:t>
            </a:r>
            <a:r>
              <a:rPr lang="cs-CZ" sz="2800" b="1" baseline="-25000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= 220 000 J = 220 </a:t>
            </a:r>
            <a:r>
              <a:rPr lang="cs-CZ" sz="2800" b="1" dirty="0" err="1" smtClean="0">
                <a:solidFill>
                  <a:srgbClr val="FF0000"/>
                </a:solidFill>
              </a:rPr>
              <a:t>kJ</a:t>
            </a:r>
            <a:endParaRPr lang="cs-CZ" sz="2800" b="1" dirty="0" smtClean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22959" y="1584675"/>
            <a:ext cx="3901169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… tuto výšku překonal autem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08401" y="2046340"/>
            <a:ext cx="391572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… tuto výšku překonal pěšky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35896" y="725418"/>
            <a:ext cx="496855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Práce vykonaná při cestě pěšky: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35896" y="1555224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 = </a:t>
            </a:r>
            <a:r>
              <a:rPr lang="cs-CZ" sz="2800" dirty="0" err="1" smtClean="0"/>
              <a:t>m</a:t>
            </a:r>
            <a:r>
              <a:rPr lang="cs-CZ" sz="2800" baseline="-25000" dirty="0" err="1" smtClean="0"/>
              <a:t>T</a:t>
            </a:r>
            <a:r>
              <a:rPr lang="cs-CZ" sz="2800" dirty="0" smtClean="0"/>
              <a:t> . g . </a:t>
            </a:r>
            <a:r>
              <a:rPr lang="cs-CZ" sz="2800" dirty="0" err="1" smtClean="0"/>
              <a:t>h</a:t>
            </a:r>
            <a:r>
              <a:rPr lang="cs-CZ" sz="2800" baseline="-25000" dirty="0" err="1"/>
              <a:t>p</a:t>
            </a:r>
            <a:endParaRPr lang="cs-CZ" sz="2800" dirty="0" smtClean="0"/>
          </a:p>
          <a:p>
            <a:r>
              <a:rPr lang="cs-CZ" sz="2800" dirty="0" smtClean="0"/>
              <a:t>W = 55 . 10 . 120 J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W = 66 </a:t>
            </a:r>
            <a:r>
              <a:rPr lang="cs-CZ" sz="2800" b="1" dirty="0">
                <a:solidFill>
                  <a:srgbClr val="FF0000"/>
                </a:solidFill>
              </a:rPr>
              <a:t>0</a:t>
            </a:r>
            <a:r>
              <a:rPr lang="cs-CZ" sz="2800" b="1" dirty="0" smtClean="0">
                <a:solidFill>
                  <a:srgbClr val="FF0000"/>
                </a:solidFill>
              </a:rPr>
              <a:t>00 J = 66 </a:t>
            </a:r>
            <a:r>
              <a:rPr lang="cs-CZ" sz="2800" b="1" dirty="0" err="1" smtClean="0">
                <a:solidFill>
                  <a:srgbClr val="FF0000"/>
                </a:solidFill>
              </a:rPr>
              <a:t>kJ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5896" y="2924944"/>
            <a:ext cx="4968552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Zbývající práci vykonal motor automobilu.</a:t>
            </a:r>
            <a:endParaRPr lang="cs-CZ" sz="2800" dirty="0"/>
          </a:p>
        </p:txBody>
      </p:sp>
      <p:sp>
        <p:nvSpPr>
          <p:cNvPr id="10" name="Šipka doleva 9">
            <a:hlinkClick r:id="rId2" action="ppaction://hlinksldjump"/>
          </p:cNvPr>
          <p:cNvSpPr/>
          <p:nvPr/>
        </p:nvSpPr>
        <p:spPr>
          <a:xfrm>
            <a:off x="6012160" y="5589240"/>
            <a:ext cx="2664296" cy="1020311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 na zadání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84139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4" grpId="1" animBg="1"/>
      <p:bldP spid="5" grpId="0" animBg="1"/>
      <p:bldP spid="5" grpId="1" animBg="1"/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85" y="-9405"/>
            <a:ext cx="1403648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Závěr: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9127" y="691166"/>
            <a:ext cx="496855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Porovnání polohových energií: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0" y="1412775"/>
            <a:ext cx="62443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Monika zvýšila svoji polohovou energii o 180 </a:t>
            </a:r>
            <a:r>
              <a:rPr lang="cs-CZ" sz="2400" dirty="0" err="1"/>
              <a:t>kJ</a:t>
            </a:r>
            <a:r>
              <a:rPr lang="cs-CZ" sz="2400" dirty="0"/>
              <a:t>.</a:t>
            </a:r>
          </a:p>
        </p:txBody>
      </p:sp>
      <p:sp>
        <p:nvSpPr>
          <p:cNvPr id="5" name="Obdélník 4"/>
          <p:cNvSpPr/>
          <p:nvPr/>
        </p:nvSpPr>
        <p:spPr>
          <a:xfrm>
            <a:off x="0" y="1874441"/>
            <a:ext cx="62443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Jaroslav zvýšil </a:t>
            </a:r>
            <a:r>
              <a:rPr lang="cs-CZ" sz="2400" dirty="0"/>
              <a:t>svoji polohovou energii o </a:t>
            </a:r>
            <a:r>
              <a:rPr lang="cs-CZ" sz="2400" dirty="0" smtClean="0"/>
              <a:t>160 </a:t>
            </a:r>
            <a:r>
              <a:rPr lang="cs-CZ" sz="2400" dirty="0" err="1"/>
              <a:t>kJ</a:t>
            </a:r>
            <a:r>
              <a:rPr lang="cs-CZ" sz="2400" dirty="0"/>
              <a:t>.</a:t>
            </a:r>
          </a:p>
        </p:txBody>
      </p:sp>
      <p:sp>
        <p:nvSpPr>
          <p:cNvPr id="6" name="Obdélník 5"/>
          <p:cNvSpPr/>
          <p:nvPr/>
        </p:nvSpPr>
        <p:spPr>
          <a:xfrm>
            <a:off x="0" y="2375135"/>
            <a:ext cx="62443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Eva zvýšila </a:t>
            </a:r>
            <a:r>
              <a:rPr lang="cs-CZ" sz="2400" dirty="0"/>
              <a:t>svoji polohovou energii o </a:t>
            </a:r>
            <a:r>
              <a:rPr lang="cs-CZ" sz="2400" dirty="0" smtClean="0"/>
              <a:t>200 </a:t>
            </a:r>
            <a:r>
              <a:rPr lang="cs-CZ" sz="2400" dirty="0" err="1"/>
              <a:t>kJ</a:t>
            </a:r>
            <a:r>
              <a:rPr lang="cs-CZ" sz="2400" dirty="0"/>
              <a:t>.</a:t>
            </a:r>
          </a:p>
        </p:txBody>
      </p:sp>
      <p:sp>
        <p:nvSpPr>
          <p:cNvPr id="7" name="Obdélník 6"/>
          <p:cNvSpPr/>
          <p:nvPr/>
        </p:nvSpPr>
        <p:spPr>
          <a:xfrm>
            <a:off x="29885" y="2834866"/>
            <a:ext cx="62443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Tomáš zvýšil </a:t>
            </a:r>
            <a:r>
              <a:rPr lang="cs-CZ" sz="2400" dirty="0"/>
              <a:t>svoji polohovou energii o </a:t>
            </a:r>
            <a:r>
              <a:rPr lang="cs-CZ" sz="2400" dirty="0" smtClean="0"/>
              <a:t>220 </a:t>
            </a:r>
            <a:r>
              <a:rPr lang="cs-CZ" sz="2400" dirty="0" err="1"/>
              <a:t>kJ</a:t>
            </a:r>
            <a:r>
              <a:rPr lang="cs-CZ" sz="2400" dirty="0"/>
              <a:t>.</a:t>
            </a:r>
          </a:p>
        </p:txBody>
      </p:sp>
      <p:sp>
        <p:nvSpPr>
          <p:cNvPr id="8" name="Pravá složená závorka 7"/>
          <p:cNvSpPr/>
          <p:nvPr/>
        </p:nvSpPr>
        <p:spPr>
          <a:xfrm>
            <a:off x="5796136" y="1412775"/>
            <a:ext cx="792088" cy="1800201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952776"/>
            <a:ext cx="2539539" cy="26776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Rozdíl mezi jednotlivými změnami polohových energií vyplývá z jejich rozdílných hmotností.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127" y="3501008"/>
            <a:ext cx="496855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Porovnání vykonaných prací:</a:t>
            </a:r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74722" y="4221088"/>
            <a:ext cx="3887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Monika vykonala práci 180 </a:t>
            </a:r>
            <a:r>
              <a:rPr lang="cs-CZ" sz="2400" dirty="0" err="1"/>
              <a:t>kJ</a:t>
            </a:r>
            <a:r>
              <a:rPr lang="cs-CZ" sz="2400" dirty="0"/>
              <a:t>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82654" y="4682753"/>
            <a:ext cx="41709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Jaroslav vykonal </a:t>
            </a:r>
            <a:r>
              <a:rPr lang="cs-CZ" sz="2400" dirty="0"/>
              <a:t>práci </a:t>
            </a:r>
            <a:r>
              <a:rPr lang="cs-CZ" sz="2400" dirty="0" smtClean="0"/>
              <a:t>192,4 </a:t>
            </a:r>
            <a:r>
              <a:rPr lang="cs-CZ" sz="2400" dirty="0" err="1"/>
              <a:t>kJ</a:t>
            </a:r>
            <a:r>
              <a:rPr lang="cs-CZ" sz="2400" dirty="0"/>
              <a:t>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82654" y="5151772"/>
            <a:ext cx="32892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Eva vykonala </a:t>
            </a:r>
            <a:r>
              <a:rPr lang="cs-CZ" sz="2400" dirty="0"/>
              <a:t>práci </a:t>
            </a:r>
            <a:r>
              <a:rPr lang="cs-CZ" sz="2400" dirty="0" smtClean="0"/>
              <a:t>70 </a:t>
            </a:r>
            <a:r>
              <a:rPr lang="cs-CZ" sz="2400" dirty="0" err="1"/>
              <a:t>kJ</a:t>
            </a:r>
            <a:r>
              <a:rPr lang="cs-CZ" sz="2400" dirty="0"/>
              <a:t>.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10539" y="5589288"/>
            <a:ext cx="3443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Tomáš vykonal </a:t>
            </a:r>
            <a:r>
              <a:rPr lang="cs-CZ" sz="2400" dirty="0"/>
              <a:t>práci </a:t>
            </a:r>
            <a:r>
              <a:rPr lang="cs-CZ" sz="2400" dirty="0" smtClean="0"/>
              <a:t>66 </a:t>
            </a:r>
            <a:r>
              <a:rPr lang="cs-CZ" sz="2400" dirty="0" err="1"/>
              <a:t>kJ</a:t>
            </a:r>
            <a:r>
              <a:rPr lang="cs-CZ" sz="2400" dirty="0"/>
              <a:t>.</a:t>
            </a:r>
          </a:p>
        </p:txBody>
      </p:sp>
      <p:sp>
        <p:nvSpPr>
          <p:cNvPr id="15" name="Pravá složená závorka 14"/>
          <p:cNvSpPr/>
          <p:nvPr/>
        </p:nvSpPr>
        <p:spPr>
          <a:xfrm>
            <a:off x="3961940" y="4270152"/>
            <a:ext cx="792088" cy="1800201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4819149" y="4786876"/>
            <a:ext cx="4153217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Největší práci vykonal Jaroslav, nejmenší Tomáš.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2807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3103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Zdroje: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Doc. Dr. Ing. RAUNER,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8 pracovní sešit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2006. 60 s. ISBN 80-7238-526-7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Doc. Dr. Ing. RAUNER,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8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80-7238-525-9.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Doc. RNDr. KOLÁŘOVÁ,CSc., Růžena; </a:t>
            </a:r>
            <a:r>
              <a:rPr lang="cs-CZ" dirty="0" err="1" smtClean="0"/>
              <a:t>Paed</a:t>
            </a:r>
            <a:r>
              <a:rPr lang="cs-CZ" dirty="0" smtClean="0"/>
              <a:t>. Dr. BOHUNĚK, Jiří. Fyzika pro 8. ročník základní školy. Praha 4 : </a:t>
            </a:r>
            <a:r>
              <a:rPr lang="cs-CZ" dirty="0" err="1" smtClean="0"/>
              <a:t>Prometheus</a:t>
            </a:r>
            <a:r>
              <a:rPr lang="cs-CZ" dirty="0" smtClean="0"/>
              <a:t>, 2005. 224 s. ISBN </a:t>
            </a:r>
            <a:r>
              <a:rPr lang="cs-CZ" dirty="0" smtClean="0"/>
              <a:t>80-7196-149-3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www.office.</a:t>
            </a:r>
            <a:r>
              <a:rPr lang="cs-CZ" dirty="0" err="1" smtClean="0"/>
              <a:t>microsoft.cz</a:t>
            </a:r>
            <a:endParaRPr lang="cs-CZ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  <p:sp>
        <p:nvSpPr>
          <p:cNvPr id="3" name="Obdélník 2"/>
          <p:cNvSpPr/>
          <p:nvPr/>
        </p:nvSpPr>
        <p:spPr>
          <a:xfrm>
            <a:off x="0" y="600918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973</Words>
  <Application>Microsoft Office PowerPoint</Application>
  <PresentationFormat>Předvádění na obrazovce (4:3)</PresentationFormat>
  <Paragraphs>138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89</cp:revision>
  <dcterms:modified xsi:type="dcterms:W3CDTF">2012-06-02T14:16:09Z</dcterms:modified>
</cp:coreProperties>
</file>