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9" r:id="rId4"/>
    <p:sldId id="257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56490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Pohybová energie</a:t>
            </a:r>
            <a:endParaRPr lang="cs-CZ" sz="7200" b="1" dirty="0">
              <a:solidFill>
                <a:srgbClr val="FF0000"/>
              </a:solidFill>
            </a:endParaRPr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dnadpis 2"/>
          <p:cNvSpPr txBox="1">
            <a:spLocks/>
          </p:cNvSpPr>
          <p:nvPr/>
        </p:nvSpPr>
        <p:spPr>
          <a:xfrm>
            <a:off x="0" y="5105400"/>
            <a:ext cx="9144000" cy="17526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63688" y="4077072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/>
              <a:t>VY_32_INOVACE_10_Pohybová energie - zavedení pojmu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0"/>
            <a:ext cx="9144000" cy="51090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Kdy se koná práce z hlediska fyzikálního?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Platí to pouze pro zvedání těles do určité výšky?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Když působíme na těleso po rovině, konáme také práci?</a:t>
            </a:r>
          </a:p>
          <a:p>
            <a:r>
              <a:rPr lang="cs-CZ" sz="2400" dirty="0" smtClean="0"/>
              <a:t>	</a:t>
            </a:r>
            <a:r>
              <a:rPr lang="cs-CZ" sz="2800" dirty="0" smtClean="0"/>
              <a:t>Práce, která je vykonána při urychlování těles, se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přeměňuje v </a:t>
            </a:r>
            <a:r>
              <a:rPr lang="cs-CZ" sz="2800" b="1" dirty="0" smtClean="0">
                <a:solidFill>
                  <a:srgbClr val="FF0000"/>
                </a:solidFill>
              </a:rPr>
              <a:t>pohybovou energii těles</a:t>
            </a:r>
          </a:p>
          <a:p>
            <a:r>
              <a:rPr lang="cs-CZ" sz="2400" b="1" dirty="0" smtClean="0"/>
              <a:t>Co má větší pohybovou energii:</a:t>
            </a:r>
          </a:p>
          <a:p>
            <a:r>
              <a:rPr lang="cs-CZ" sz="2400" dirty="0" smtClean="0"/>
              <a:t>	auto pohybující se  rychlostí </a:t>
            </a:r>
            <a:r>
              <a:rPr lang="cs-CZ" sz="2400" b="1" dirty="0" smtClean="0"/>
              <a:t>60 km/h </a:t>
            </a:r>
            <a:r>
              <a:rPr lang="cs-CZ" sz="2400" dirty="0" smtClean="0"/>
              <a:t>nebo auto jedoucí rychlostí </a:t>
            </a:r>
          </a:p>
          <a:p>
            <a:r>
              <a:rPr lang="cs-CZ" sz="2400" dirty="0" smtClean="0"/>
              <a:t>	</a:t>
            </a:r>
            <a:r>
              <a:rPr lang="cs-CZ" sz="2400" b="1" dirty="0" smtClean="0"/>
              <a:t>120 km/h</a:t>
            </a:r>
            <a:r>
              <a:rPr lang="cs-CZ" sz="2400" dirty="0" smtClean="0"/>
              <a:t>? </a:t>
            </a:r>
          </a:p>
          <a:p>
            <a:r>
              <a:rPr lang="cs-CZ" sz="2400" dirty="0" smtClean="0"/>
              <a:t>	</a:t>
            </a:r>
            <a:endParaRPr lang="cs-CZ" sz="2400" dirty="0" smtClean="0">
              <a:ln>
                <a:solidFill>
                  <a:schemeClr val="tx1"/>
                </a:solidFill>
              </a:ln>
            </a:endParaRPr>
          </a:p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6" name="Šipka doprava 5"/>
          <p:cNvSpPr/>
          <p:nvPr/>
        </p:nvSpPr>
        <p:spPr>
          <a:xfrm>
            <a:off x="0" y="2162644"/>
            <a:ext cx="792088" cy="330251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0" y="6364501"/>
            <a:ext cx="792088" cy="349863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06350" y="3843158"/>
            <a:ext cx="1871066" cy="1286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Krychle 9"/>
          <p:cNvSpPr/>
          <p:nvPr/>
        </p:nvSpPr>
        <p:spPr>
          <a:xfrm>
            <a:off x="4932040" y="4293096"/>
            <a:ext cx="360040" cy="720080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10511" y="4629822"/>
            <a:ext cx="2228178" cy="2228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Krychle 11"/>
          <p:cNvSpPr/>
          <p:nvPr/>
        </p:nvSpPr>
        <p:spPr>
          <a:xfrm>
            <a:off x="4932040" y="5445224"/>
            <a:ext cx="360040" cy="720080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845840" y="6293210"/>
            <a:ext cx="8172400" cy="4924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600" dirty="0" smtClean="0">
                <a:ln>
                  <a:solidFill>
                    <a:schemeClr val="tx1"/>
                  </a:solidFill>
                </a:ln>
              </a:rPr>
              <a:t>Velikost pohybové energie závisí na rychlosti pohybu tělesa</a:t>
            </a:r>
            <a:endParaRPr lang="cs-CZ" sz="2600" dirty="0"/>
          </a:p>
        </p:txBody>
      </p:sp>
      <p:sp>
        <p:nvSpPr>
          <p:cNvPr id="2" name="Zaoblený obdélník 1"/>
          <p:cNvSpPr/>
          <p:nvPr/>
        </p:nvSpPr>
        <p:spPr>
          <a:xfrm>
            <a:off x="792088" y="1895721"/>
            <a:ext cx="7380312" cy="86409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0" y="532244"/>
            <a:ext cx="9252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… pokud na těleso působí síla a to se ve směru působící síly přemisťuje.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0" y="112474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… ne, síla může působit v libovolném směru.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919864" y="144098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… ano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30122 0.00069 " pathEditMode="relative" rAng="0" ptsTypes="AA">
                                      <p:cBhvr>
                                        <p:cTn id="6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16927 3.7037E-6 " pathEditMode="relative" rAng="0" ptsTypes="AA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0.26545 0.0037 " pathEditMode="relative" rAng="0" ptsTypes="AA">
                                      <p:cBhvr>
                                        <p:cTn id="7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64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0.40555 4.07407E-6 " pathEditMode="relative" rAng="0" ptsTypes="AA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0" grpId="1" animBg="1"/>
      <p:bldP spid="12" grpId="0" animBg="1"/>
      <p:bldP spid="12" grpId="1" animBg="1"/>
      <p:bldP spid="13" grpId="0" animBg="1"/>
      <p:bldP spid="2" grpId="0" animBg="1"/>
      <p:bldP spid="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Kdo bude mít větší pohybovou energii vzhledem k trati?</a:t>
            </a:r>
          </a:p>
          <a:p>
            <a:r>
              <a:rPr lang="cs-CZ" sz="2400" dirty="0" smtClean="0"/>
              <a:t>	Petra o hmotnosti 40 kg nebo Ivana o hmotnosti 47 kg běžící</a:t>
            </a:r>
          </a:p>
          <a:p>
            <a:r>
              <a:rPr lang="cs-CZ" sz="2400" dirty="0" smtClean="0"/>
              <a:t>	vedle ní</a:t>
            </a:r>
            <a:r>
              <a:rPr lang="cs-CZ" sz="2400" dirty="0"/>
              <a:t>?</a:t>
            </a:r>
            <a:endParaRPr lang="cs-CZ" sz="2400" dirty="0" smtClean="0"/>
          </a:p>
        </p:txBody>
      </p:sp>
      <p:sp>
        <p:nvSpPr>
          <p:cNvPr id="3" name="Šipka doprava 2"/>
          <p:cNvSpPr/>
          <p:nvPr/>
        </p:nvSpPr>
        <p:spPr>
          <a:xfrm>
            <a:off x="179512" y="4077072"/>
            <a:ext cx="792088" cy="216024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23528" y="4581128"/>
            <a:ext cx="8424936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Pohybová energie je též pojem relativní. Jedno těleso může mít současně nulovou a současně nenulovou pohybovou energii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11560" y="1556792"/>
            <a:ext cx="432048" cy="43204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323528" y="2492896"/>
            <a:ext cx="1080120" cy="1152128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3995936" y="1340768"/>
            <a:ext cx="360040" cy="720080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>
            <a:off x="3995936" y="2780928"/>
            <a:ext cx="360040" cy="720080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071914" y="3923474"/>
            <a:ext cx="7956376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800" b="1" dirty="0" smtClean="0"/>
              <a:t>Velikost pohybové energie závisí na hmotnosti těles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5412125"/>
            <a:ext cx="8244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Např. dva automobily o stejné hmotnosti jedoucí za sebou stejnou rychlostí:</a:t>
            </a:r>
          </a:p>
          <a:p>
            <a:r>
              <a:rPr lang="cs-CZ" sz="2400" b="1" dirty="0" smtClean="0"/>
              <a:t>	- navzájem mají nulovou pohybovou energii </a:t>
            </a:r>
          </a:p>
          <a:p>
            <a:r>
              <a:rPr lang="cs-CZ" sz="2400" b="1" dirty="0" smtClean="0"/>
              <a:t>	- vzhledem k silnici mají nenulovou pohybovou energii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0.32292 2.22222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22222E-6 L 0.11024 2.22222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0.2875 0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36632 3.33333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908720"/>
            <a:ext cx="9144000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Pohybová (kinetická) energie se značí </a:t>
            </a:r>
            <a:r>
              <a:rPr lang="cs-CZ" sz="2800" b="1" dirty="0" err="1" smtClean="0">
                <a:solidFill>
                  <a:srgbClr val="FF0000"/>
                </a:solidFill>
              </a:rPr>
              <a:t>E</a:t>
            </a:r>
            <a:r>
              <a:rPr lang="cs-CZ" sz="2800" b="1" baseline="-25000" dirty="0" err="1" smtClean="0">
                <a:solidFill>
                  <a:srgbClr val="FF0000"/>
                </a:solidFill>
              </a:rPr>
              <a:t>k</a:t>
            </a:r>
            <a:r>
              <a:rPr lang="cs-CZ" sz="2800" baseline="-25000" dirty="0" smtClean="0"/>
              <a:t>.</a:t>
            </a:r>
          </a:p>
          <a:p>
            <a:endParaRPr lang="cs-CZ" sz="2800" baseline="-25000" dirty="0" smtClean="0"/>
          </a:p>
          <a:p>
            <a:r>
              <a:rPr lang="cs-CZ" sz="2800" dirty="0" smtClean="0"/>
              <a:t>Její velikost závisí přímo úměrně na hmotnosti tělesa </a:t>
            </a:r>
            <a:r>
              <a:rPr lang="cs-CZ" sz="2800" b="1" dirty="0" smtClean="0">
                <a:solidFill>
                  <a:srgbClr val="FF0000"/>
                </a:solidFill>
              </a:rPr>
              <a:t>m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smtClean="0"/>
              <a:t>Její velikost závisí přímo úměrně na rychlosti pohybu tělesa </a:t>
            </a:r>
            <a:r>
              <a:rPr lang="cs-CZ" sz="2800" b="1" dirty="0" smtClean="0">
                <a:solidFill>
                  <a:srgbClr val="FF0000"/>
                </a:solidFill>
              </a:rPr>
              <a:t>v</a:t>
            </a:r>
            <a:r>
              <a:rPr lang="cs-CZ" sz="2800" b="1" dirty="0" smtClean="0"/>
              <a:t>.</a:t>
            </a:r>
          </a:p>
          <a:p>
            <a:endParaRPr lang="cs-CZ" sz="2800" b="1" dirty="0" smtClean="0"/>
          </a:p>
          <a:p>
            <a:r>
              <a:rPr lang="cs-CZ" sz="2800" dirty="0" smtClean="0"/>
              <a:t>A vzorec ještě trochu matematicky doladíme.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23728" y="4149080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E</a:t>
            </a:r>
            <a:r>
              <a:rPr lang="cs-CZ" sz="3200" baseline="-25000" dirty="0" err="1" smtClean="0"/>
              <a:t>k</a:t>
            </a:r>
            <a:r>
              <a:rPr lang="cs-CZ" sz="3200" baseline="-25000" dirty="0" smtClean="0"/>
              <a:t> </a:t>
            </a:r>
            <a:r>
              <a:rPr lang="cs-CZ" sz="3200" dirty="0" smtClean="0"/>
              <a:t>=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31840" y="4149080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. m 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51920" y="414908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71800" y="4005064"/>
            <a:ext cx="504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1</a:t>
            </a:r>
          </a:p>
          <a:p>
            <a:r>
              <a:rPr lang="cs-CZ" sz="2800" dirty="0" smtClean="0"/>
              <a:t>2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95936" y="400506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00192" y="4221088"/>
            <a:ext cx="144016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= v . v</a:t>
            </a:r>
            <a:endParaRPr lang="cs-CZ" sz="2400" dirty="0"/>
          </a:p>
        </p:txBody>
      </p:sp>
      <p:sp>
        <p:nvSpPr>
          <p:cNvPr id="10" name="Šipka doleva 9"/>
          <p:cNvSpPr/>
          <p:nvPr/>
        </p:nvSpPr>
        <p:spPr>
          <a:xfrm>
            <a:off x="4716016" y="4365104"/>
            <a:ext cx="1080120" cy="216024"/>
          </a:xfrm>
          <a:prstGeom prst="lef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Zjednodušené odvození vzorce pro výpočet pohybové energie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395536" y="5157192"/>
            <a:ext cx="899592" cy="2880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403648" y="4824154"/>
            <a:ext cx="7056784" cy="95410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Velikost pohybové energie roste přímo úměrně s rostoucí hmotností těles.</a:t>
            </a:r>
            <a:endParaRPr lang="cs-CZ" sz="2800" dirty="0"/>
          </a:p>
        </p:txBody>
      </p:sp>
      <p:sp>
        <p:nvSpPr>
          <p:cNvPr id="14" name="Šipka doprava 13"/>
          <p:cNvSpPr/>
          <p:nvPr/>
        </p:nvSpPr>
        <p:spPr>
          <a:xfrm>
            <a:off x="395741" y="6210309"/>
            <a:ext cx="899592" cy="2880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1403648" y="5877272"/>
            <a:ext cx="7056784" cy="95410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Velikost pohybové energie roste s druhou mocninou rychlosti těles.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2155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Zdroje: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Doc. Dr. Ing. RAUNER,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8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2006. 128 s. ISBN 80-7238-525-9.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Obrázky: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Kliparty z </a:t>
            </a:r>
            <a:r>
              <a:rPr lang="cs-CZ" dirty="0" smtClean="0"/>
              <a:t>www.office.</a:t>
            </a:r>
            <a:r>
              <a:rPr lang="cs-CZ" dirty="0" err="1" smtClean="0"/>
              <a:t>microsoft</a:t>
            </a:r>
            <a:r>
              <a:rPr lang="cs-CZ" dirty="0" smtClean="0"/>
              <a:t>. </a:t>
            </a:r>
            <a:r>
              <a:rPr lang="cs-CZ" dirty="0" err="1" smtClean="0"/>
              <a:t>cz</a:t>
            </a:r>
            <a:endParaRPr lang="cs-CZ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  <p:sp>
        <p:nvSpPr>
          <p:cNvPr id="3" name="Obdélník 2"/>
          <p:cNvSpPr/>
          <p:nvPr/>
        </p:nvSpPr>
        <p:spPr>
          <a:xfrm>
            <a:off x="0" y="6034069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261</Words>
  <Application>Microsoft Office PowerPoint</Application>
  <PresentationFormat>Předvádění na obrazovce (4:3)</PresentationFormat>
  <Paragraphs>49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Dum</cp:lastModifiedBy>
  <cp:revision>63</cp:revision>
  <dcterms:modified xsi:type="dcterms:W3CDTF">2012-06-02T14:21:12Z</dcterms:modified>
</cp:coreProperties>
</file>