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2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slide" Target="slide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2636912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Pohybová energie - úlohy</a:t>
            </a:r>
            <a:endParaRPr lang="cs-CZ" sz="6600" b="1" dirty="0">
              <a:solidFill>
                <a:srgbClr val="FF0000"/>
              </a:solidFill>
            </a:endParaRPr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0" y="5105400"/>
            <a:ext cx="9144000" cy="175260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231740" y="4077072"/>
            <a:ext cx="4680520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VY_32_INOVACE_11_Pohybová energie - úlohy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Otázky:</a:t>
            </a:r>
          </a:p>
          <a:p>
            <a:r>
              <a:rPr lang="cs-CZ" sz="2400" dirty="0" smtClean="0"/>
              <a:t>Jak se značí pohybová energie?</a:t>
            </a:r>
          </a:p>
          <a:p>
            <a:r>
              <a:rPr lang="cs-CZ" sz="2400" dirty="0" smtClean="0"/>
              <a:t>Jaká je její hlavní jednotka?</a:t>
            </a:r>
          </a:p>
          <a:p>
            <a:r>
              <a:rPr lang="cs-CZ" sz="2400" dirty="0" smtClean="0"/>
              <a:t>Jaké jsou její vedlejší jednotky?</a:t>
            </a:r>
          </a:p>
          <a:p>
            <a:r>
              <a:rPr lang="cs-CZ" sz="2400" dirty="0" smtClean="0"/>
              <a:t>Uveď příklady těles, která mají pohybovou energii.</a:t>
            </a:r>
          </a:p>
          <a:p>
            <a:r>
              <a:rPr lang="cs-CZ" sz="2400" dirty="0" smtClean="0"/>
              <a:t>Osobní automobil se pohybuje rychlostí 60 km/</a:t>
            </a:r>
            <a:r>
              <a:rPr lang="cs-CZ" sz="2400" dirty="0" err="1" smtClean="0"/>
              <a:t>h</a:t>
            </a:r>
            <a:r>
              <a:rPr lang="cs-CZ" sz="2400" dirty="0" smtClean="0"/>
              <a:t>. Jak může zvýšit svoji pohybovou energii?</a:t>
            </a:r>
          </a:p>
          <a:p>
            <a:r>
              <a:rPr lang="cs-CZ" sz="2400" dirty="0" smtClean="0"/>
              <a:t>Na čem závisí velikost pohybové energie tělesa?</a:t>
            </a:r>
          </a:p>
          <a:p>
            <a:r>
              <a:rPr lang="cs-CZ" sz="2400" dirty="0" smtClean="0"/>
              <a:t>Kdy je pohybová energie tělesa nulová?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895286" y="5643578"/>
            <a:ext cx="1337204" cy="919327"/>
          </a:xfrm>
          <a:prstGeom prst="rect">
            <a:avLst/>
          </a:prstGeom>
          <a:noFill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85721" y="5266629"/>
            <a:ext cx="1643074" cy="164307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067944" y="332656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</a:rPr>
              <a:t>E</a:t>
            </a:r>
            <a:r>
              <a:rPr lang="cs-CZ" sz="2400" b="1" baseline="-25000" dirty="0" err="1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63888" y="692696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J (joule)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23928" y="1052736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</a:rPr>
              <a:t>kJ</a:t>
            </a:r>
            <a:r>
              <a:rPr lang="cs-CZ" sz="2400" b="1" dirty="0" smtClean="0">
                <a:solidFill>
                  <a:srgbClr val="FF0000"/>
                </a:solidFill>
              </a:rPr>
              <a:t>, MJ, GJ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983989" y="2193638"/>
            <a:ext cx="3131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na jeho hmotnosti </a:t>
            </a:r>
            <a:r>
              <a:rPr lang="cs-CZ" sz="2400" b="1" u="sng" dirty="0" smtClean="0">
                <a:solidFill>
                  <a:srgbClr val="FF0000"/>
                </a:solidFill>
              </a:rPr>
              <a:t>m</a:t>
            </a:r>
            <a:r>
              <a:rPr lang="cs-CZ" sz="2400" b="1" dirty="0" smtClean="0">
                <a:solidFill>
                  <a:srgbClr val="FF0000"/>
                </a:solidFill>
              </a:rPr>
              <a:t> a rychlosti </a:t>
            </a:r>
            <a:r>
              <a:rPr lang="cs-CZ" sz="2400" b="1" u="sng" dirty="0" smtClean="0">
                <a:solidFill>
                  <a:srgbClr val="FF0000"/>
                </a:solidFill>
              </a:rPr>
              <a:t>v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14348" y="535782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14678" y="542926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B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0" y="3683933"/>
            <a:ext cx="91440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b="1" dirty="0" smtClean="0"/>
              <a:t>Po dálnici jede automobil B a za ním automobil A. Porovnej jejich pohybové energie vzhledem k silnici v okamžiku, kdy automobil  A předjíždí automobil B.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928794" y="5072074"/>
            <a:ext cx="7215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Automobil A se pohyboval rychleji než automobil B, jeho pohybová energie bude větší.</a:t>
            </a:r>
            <a:endParaRPr lang="cs-CZ" sz="2400" dirty="0"/>
          </a:p>
        </p:txBody>
      </p:sp>
      <p:sp>
        <p:nvSpPr>
          <p:cNvPr id="15" name="Šipka doprava 14"/>
          <p:cNvSpPr/>
          <p:nvPr/>
        </p:nvSpPr>
        <p:spPr>
          <a:xfrm>
            <a:off x="285720" y="5357826"/>
            <a:ext cx="1428760" cy="285752"/>
          </a:xfrm>
          <a:prstGeom prst="rightArrow">
            <a:avLst/>
          </a:prstGeom>
          <a:solidFill>
            <a:srgbClr val="FF0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85720" y="6506019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[1]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660235" y="6530013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[2]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371844" y="591071"/>
            <a:ext cx="2772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Jedoucí automobil, padající míč,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Běžící člověk,…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645862" y="2193638"/>
            <a:ext cx="3852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… zvýšit náklad, zrychlit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061137" y="2852936"/>
            <a:ext cx="40546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… pokud se vůči jinému tělesu nepohybuje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7.40741E-7 L 0.72882 -0.00208 " pathEditMode="relative" rAng="0" ptsTypes="AA">
                                      <p:cBhvr>
                                        <p:cTn id="84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00" y="-100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0.00047 C 0.02483 0.00046 0.12379 0.00833 0.13733 -0.00463 C 0.14132 -0.01736 0.14619 -0.02963 0.15053 -0.04213 C 0.15365 -0.05047 0.15521 -0.0588 0.16181 -0.06505 C 0.16424 -0.07662 0.16841 -0.08172 0.17726 -0.09005 C 0.18091 -0.1007 0.18264 -0.10278 0.19046 -0.11065 C 0.19445 -0.12199 0.20035 -0.12963 0.2125 -0.13357 C 0.21806 -0.13843 0.22726 -0.14167 0.2349 -0.1419 C 0.29948 -0.14329 0.36355 -0.14329 0.42778 -0.14398 C 0.61789 -0.14329 0.99775 -0.1419 0.99775 -0.14167 " pathEditMode="relative" rAng="0" ptsTypes="fffffffffA">
                                      <p:cBhvr>
                                        <p:cTn id="8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900" y="-6700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0" grpId="1"/>
      <p:bldP spid="11" grpId="0"/>
      <p:bldP spid="11" grpId="1"/>
      <p:bldP spid="13" grpId="0" animBg="1"/>
      <p:bldP spid="14" grpId="0"/>
      <p:bldP spid="15" grpId="0" animBg="1"/>
      <p:bldP spid="3" grpId="0"/>
      <p:bldP spid="16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Po trati běží vedle sebe Petra a Ivana. Co můžeš říct o jejich pohybových energiích vzhledem k trati, když Ivana má 1,5 krát větší hmotnost než Petra?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2060848"/>
            <a:ext cx="9144000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Proč se špalek nerozštípne, když na něj sekeru pouze opřeme ostřím, a proč při prudkém úderu sekery se špalek rozletí?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1196752"/>
            <a:ext cx="7308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Ivana má 1,5 krát větší pohybovou energii, protože má 1,5 krát větší hmotnost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87624" y="2924944"/>
            <a:ext cx="7308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Při uvedení sekery do pohybu získává sekera energii. Čím větší je její energie, tím větší práci vykoná.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3861048"/>
            <a:ext cx="9144000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Kterou ze seker by sis vybral ke štípání </a:t>
            </a:r>
            <a:r>
              <a:rPr lang="cs-CZ" sz="2400" b="1" dirty="0" smtClean="0"/>
              <a:t>bukového</a:t>
            </a:r>
            <a:r>
              <a:rPr lang="cs-CZ" sz="2400" dirty="0" smtClean="0"/>
              <a:t> dřeva a kterou ke štípání </a:t>
            </a:r>
            <a:r>
              <a:rPr lang="cs-CZ" sz="2400" b="1" dirty="0" smtClean="0"/>
              <a:t>smrkového</a:t>
            </a:r>
            <a:r>
              <a:rPr lang="cs-CZ" sz="2400" dirty="0" smtClean="0"/>
              <a:t> dřeva? Zdůvodni.</a:t>
            </a:r>
            <a:endParaRPr lang="cs-CZ" sz="2400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997900"/>
            <a:ext cx="1403911" cy="1680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39013" y="4797152"/>
            <a:ext cx="2025533" cy="1913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5432678"/>
            <a:ext cx="1730127" cy="708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7308304" y="630932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hlinkClick r:id="rId5" action="ppaction://hlinksldjump"/>
              </a:rPr>
              <a:t>tvrdost dřeva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372200" y="4941168"/>
            <a:ext cx="2771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Těžší sekeru na bukové dřevo, protože je tvrdší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655431" y="6469819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[3]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78668" y="648866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[4]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582047" y="648866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[5]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0"/>
            <a:ext cx="1015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Úlohy: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0" y="548680"/>
            <a:ext cx="91440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Kolikrát větší pohybovou energii má nákladní automobil, který má hmotnost </a:t>
            </a:r>
            <a:r>
              <a:rPr lang="cs-CZ" sz="2400" b="1" dirty="0" smtClean="0"/>
              <a:t>30 tun </a:t>
            </a:r>
            <a:r>
              <a:rPr lang="cs-CZ" sz="2400" dirty="0" smtClean="0"/>
              <a:t>a jede rychlostí </a:t>
            </a:r>
            <a:r>
              <a:rPr lang="cs-CZ" sz="2400" b="1" dirty="0" smtClean="0"/>
              <a:t>90 km/h</a:t>
            </a:r>
            <a:r>
              <a:rPr lang="cs-CZ" sz="2400" dirty="0" smtClean="0"/>
              <a:t>, než osobní automobil s hmotností </a:t>
            </a:r>
            <a:r>
              <a:rPr lang="cs-CZ" sz="2400" b="1" dirty="0" smtClean="0"/>
              <a:t>1 500 kg</a:t>
            </a:r>
            <a:r>
              <a:rPr lang="cs-CZ" sz="2400" dirty="0" smtClean="0"/>
              <a:t>, který jede rychlostí </a:t>
            </a:r>
            <a:r>
              <a:rPr lang="cs-CZ" sz="2400" b="1" dirty="0" smtClean="0"/>
              <a:t>45 km/h</a:t>
            </a:r>
            <a:r>
              <a:rPr lang="cs-CZ" sz="2400" dirty="0" smtClean="0"/>
              <a:t>? 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1916832"/>
            <a:ext cx="28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Nákladní automobil: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2420888"/>
            <a:ext cx="1979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 = 30 t</a:t>
            </a:r>
          </a:p>
          <a:p>
            <a:r>
              <a:rPr lang="cs-CZ" sz="2400" u="sng" dirty="0" smtClean="0"/>
              <a:t>v = 90 km/h</a:t>
            </a:r>
            <a:endParaRPr lang="cs-CZ" sz="2400" u="sng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87624" y="2420888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= 30 000 kg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547664" y="2780928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= 90 : 3,6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771800" y="2780928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= 25 m/s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0" y="3212976"/>
            <a:ext cx="37799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E</a:t>
            </a:r>
            <a:r>
              <a:rPr lang="cs-CZ" sz="2400" baseline="-25000" dirty="0" err="1" smtClean="0"/>
              <a:t>k</a:t>
            </a:r>
            <a:r>
              <a:rPr lang="cs-CZ" sz="2400" dirty="0" smtClean="0"/>
              <a:t> = ? J</a:t>
            </a:r>
          </a:p>
          <a:p>
            <a:r>
              <a:rPr lang="cs-CZ" sz="2400" dirty="0" err="1" smtClean="0"/>
              <a:t>E</a:t>
            </a:r>
            <a:r>
              <a:rPr lang="cs-CZ" sz="2400" baseline="-25000" dirty="0" err="1" smtClean="0"/>
              <a:t>k</a:t>
            </a:r>
            <a:r>
              <a:rPr lang="cs-CZ" sz="2400" dirty="0" smtClean="0"/>
              <a:t> =    . m . v</a:t>
            </a:r>
            <a:r>
              <a:rPr lang="cs-CZ" sz="2400" baseline="30000" dirty="0" smtClean="0"/>
              <a:t>2</a:t>
            </a:r>
          </a:p>
          <a:p>
            <a:endParaRPr lang="cs-CZ" sz="2400" baseline="30000" dirty="0" smtClean="0"/>
          </a:p>
          <a:p>
            <a:r>
              <a:rPr lang="cs-CZ" sz="2400" dirty="0" err="1" smtClean="0"/>
              <a:t>E</a:t>
            </a:r>
            <a:r>
              <a:rPr lang="cs-CZ" sz="2400" baseline="-25000" dirty="0" err="1" smtClean="0"/>
              <a:t>k</a:t>
            </a:r>
            <a:r>
              <a:rPr lang="cs-CZ" sz="2400" dirty="0" smtClean="0"/>
              <a:t> =      . 30 000 . 25</a:t>
            </a:r>
            <a:r>
              <a:rPr lang="cs-CZ" sz="2400" baseline="30000" dirty="0" smtClean="0"/>
              <a:t>2</a:t>
            </a:r>
            <a:endParaRPr lang="cs-CZ" sz="2400" dirty="0" smtClean="0"/>
          </a:p>
          <a:p>
            <a:r>
              <a:rPr lang="cs-CZ" sz="2400" dirty="0" err="1" smtClean="0"/>
              <a:t>E</a:t>
            </a:r>
            <a:r>
              <a:rPr lang="cs-CZ" sz="2400" baseline="-25000" dirty="0" err="1" smtClean="0"/>
              <a:t>k</a:t>
            </a:r>
            <a:r>
              <a:rPr lang="cs-CZ" sz="2400" baseline="-25000" dirty="0" smtClean="0"/>
              <a:t> </a:t>
            </a:r>
            <a:r>
              <a:rPr lang="cs-CZ" sz="2400" dirty="0" smtClean="0"/>
              <a:t>= 15 000 . 25 . 25</a:t>
            </a:r>
          </a:p>
          <a:p>
            <a:r>
              <a:rPr lang="cs-CZ" sz="2400" dirty="0" err="1" smtClean="0"/>
              <a:t>E</a:t>
            </a:r>
            <a:r>
              <a:rPr lang="cs-CZ" sz="2400" baseline="-25000" dirty="0" err="1" smtClean="0"/>
              <a:t>k</a:t>
            </a:r>
            <a:r>
              <a:rPr lang="cs-CZ" sz="2400" baseline="-25000" dirty="0" smtClean="0"/>
              <a:t> </a:t>
            </a:r>
            <a:r>
              <a:rPr lang="cs-CZ" sz="2400" dirty="0" smtClean="0"/>
              <a:t>= </a:t>
            </a:r>
            <a:r>
              <a:rPr lang="cs-CZ" sz="2400" b="1" u="sng" dirty="0" smtClean="0"/>
              <a:t>9 375 000 J</a:t>
            </a:r>
            <a:endParaRPr lang="cs-CZ" sz="2400" b="1" u="sng" dirty="0" smtClean="0">
              <a:solidFill>
                <a:srgbClr val="FF0000"/>
              </a:solidFill>
            </a:endParaRPr>
          </a:p>
          <a:p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39552" y="3573016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1</a:t>
            </a:r>
          </a:p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11560" y="407707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1</a:t>
            </a:r>
          </a:p>
          <a:p>
            <a:r>
              <a:rPr lang="cs-CZ" dirty="0" smtClean="0"/>
              <a:t>2</a:t>
            </a:r>
            <a:endParaRPr lang="cs-CZ" dirty="0"/>
          </a:p>
        </p:txBody>
      </p:sp>
      <p:cxnSp>
        <p:nvCxnSpPr>
          <p:cNvPr id="18" name="Přímá spojovací čára 17"/>
          <p:cNvCxnSpPr/>
          <p:nvPr/>
        </p:nvCxnSpPr>
        <p:spPr>
          <a:xfrm rot="5400000">
            <a:off x="2699792" y="3861048"/>
            <a:ext cx="360040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4932040" y="1988840"/>
            <a:ext cx="28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Osobní automobil: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572000" y="2420888"/>
            <a:ext cx="1979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 = 1 500 kg</a:t>
            </a:r>
          </a:p>
          <a:p>
            <a:r>
              <a:rPr lang="cs-CZ" sz="2400" u="sng" dirty="0" smtClean="0"/>
              <a:t>v = 45km/h</a:t>
            </a:r>
            <a:endParaRPr lang="cs-CZ" sz="2400" u="sng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084168" y="2780928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= 45 : 3,6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308304" y="2780928"/>
            <a:ext cx="1835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= 12,5 m/s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572000" y="3212976"/>
            <a:ext cx="37799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E</a:t>
            </a:r>
            <a:r>
              <a:rPr lang="cs-CZ" sz="2400" baseline="-25000" dirty="0" err="1" smtClean="0"/>
              <a:t>k</a:t>
            </a:r>
            <a:r>
              <a:rPr lang="cs-CZ" sz="2400" dirty="0" smtClean="0"/>
              <a:t> = ? J</a:t>
            </a:r>
          </a:p>
          <a:p>
            <a:r>
              <a:rPr lang="cs-CZ" sz="2400" dirty="0" err="1" smtClean="0"/>
              <a:t>E</a:t>
            </a:r>
            <a:r>
              <a:rPr lang="cs-CZ" sz="2400" baseline="-25000" dirty="0" err="1" smtClean="0"/>
              <a:t>k</a:t>
            </a:r>
            <a:r>
              <a:rPr lang="cs-CZ" sz="2400" dirty="0" smtClean="0"/>
              <a:t> =    . m . v</a:t>
            </a:r>
            <a:r>
              <a:rPr lang="cs-CZ" sz="2400" baseline="30000" dirty="0" smtClean="0"/>
              <a:t>2</a:t>
            </a:r>
          </a:p>
          <a:p>
            <a:endParaRPr lang="cs-CZ" sz="2400" baseline="30000" dirty="0" smtClean="0"/>
          </a:p>
          <a:p>
            <a:r>
              <a:rPr lang="cs-CZ" sz="2400" dirty="0" err="1" smtClean="0"/>
              <a:t>E</a:t>
            </a:r>
            <a:r>
              <a:rPr lang="cs-CZ" sz="2400" baseline="-25000" dirty="0" err="1" smtClean="0"/>
              <a:t>k</a:t>
            </a:r>
            <a:r>
              <a:rPr lang="cs-CZ" sz="2400" dirty="0" smtClean="0"/>
              <a:t> =      . 1 500 . 12,5</a:t>
            </a:r>
            <a:r>
              <a:rPr lang="cs-CZ" sz="2400" baseline="30000" dirty="0" smtClean="0"/>
              <a:t>2</a:t>
            </a:r>
            <a:endParaRPr lang="cs-CZ" sz="2400" dirty="0" smtClean="0"/>
          </a:p>
          <a:p>
            <a:r>
              <a:rPr lang="cs-CZ" sz="2400" dirty="0" err="1" smtClean="0"/>
              <a:t>E</a:t>
            </a:r>
            <a:r>
              <a:rPr lang="cs-CZ" sz="2400" baseline="-25000" dirty="0" err="1" smtClean="0"/>
              <a:t>k</a:t>
            </a:r>
            <a:r>
              <a:rPr lang="cs-CZ" sz="2400" baseline="-25000" dirty="0" smtClean="0"/>
              <a:t> </a:t>
            </a:r>
            <a:r>
              <a:rPr lang="cs-CZ" sz="2400" dirty="0" smtClean="0"/>
              <a:t>= 750. 12,5 . 12,5</a:t>
            </a:r>
          </a:p>
          <a:p>
            <a:r>
              <a:rPr lang="cs-CZ" sz="2400" dirty="0" err="1" smtClean="0"/>
              <a:t>E</a:t>
            </a:r>
            <a:r>
              <a:rPr lang="cs-CZ" sz="2400" baseline="-25000" dirty="0" err="1" smtClean="0"/>
              <a:t>k</a:t>
            </a:r>
            <a:r>
              <a:rPr lang="cs-CZ" sz="2400" baseline="-25000" dirty="0" smtClean="0"/>
              <a:t> </a:t>
            </a:r>
            <a:r>
              <a:rPr lang="cs-CZ" sz="2400" dirty="0" smtClean="0"/>
              <a:t>= </a:t>
            </a:r>
            <a:r>
              <a:rPr lang="cs-CZ" sz="2400" b="1" u="sng" dirty="0" smtClean="0"/>
              <a:t>117 187,5 J</a:t>
            </a:r>
            <a:endParaRPr lang="cs-CZ" sz="2400" b="1" u="sng" dirty="0" smtClean="0">
              <a:solidFill>
                <a:srgbClr val="FF0000"/>
              </a:solidFill>
            </a:endParaRPr>
          </a:p>
          <a:p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076056" y="3573016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1</a:t>
            </a:r>
          </a:p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148064" y="407707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1</a:t>
            </a:r>
          </a:p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0" y="5733256"/>
            <a:ext cx="28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9 375 000 : 117 187,5 </a:t>
            </a:r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771800" y="573325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=</a:t>
            </a:r>
            <a:r>
              <a:rPr lang="cs-CZ" sz="2400" b="1" dirty="0" smtClean="0"/>
              <a:t> 80</a:t>
            </a:r>
            <a:endParaRPr lang="cs-CZ" sz="24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0" y="623731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Osobní automobil má 80 krát menší pohybovou energii.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/>
      <p:bldP spid="9" grpId="0"/>
      <p:bldP spid="10" grpId="0"/>
      <p:bldP spid="11" grpId="0"/>
      <p:bldP spid="13" grpId="0"/>
      <p:bldP spid="15" grpId="0"/>
      <p:bldP spid="16" grpId="0"/>
      <p:bldP spid="20" grpId="0"/>
      <p:bldP spid="22" grpId="0"/>
      <p:bldP spid="23" grpId="0"/>
      <p:bldP spid="25" grpId="0"/>
      <p:bldP spid="26" grpId="0"/>
      <p:bldP spid="27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Jiný postup k řešení předchozí úlohy: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500042"/>
            <a:ext cx="91440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Kolikrát větší pohybovou energii má nákladní automobil, který má hmotnost </a:t>
            </a:r>
            <a:r>
              <a:rPr lang="cs-CZ" sz="2400" b="1" dirty="0" smtClean="0"/>
              <a:t>30 tun </a:t>
            </a:r>
            <a:r>
              <a:rPr lang="cs-CZ" sz="2400" dirty="0" smtClean="0"/>
              <a:t>a jede rychlostí </a:t>
            </a:r>
            <a:r>
              <a:rPr lang="cs-CZ" sz="2400" b="1" dirty="0" smtClean="0"/>
              <a:t>90 km/h</a:t>
            </a:r>
            <a:r>
              <a:rPr lang="cs-CZ" sz="2400" dirty="0" smtClean="0"/>
              <a:t>, než osobní automobil s hmotností </a:t>
            </a:r>
            <a:r>
              <a:rPr lang="cs-CZ" sz="2400" b="1" dirty="0" smtClean="0"/>
              <a:t>1 500 kg</a:t>
            </a:r>
            <a:r>
              <a:rPr lang="cs-CZ" sz="2400" dirty="0" smtClean="0"/>
              <a:t>, který jede rychlostí </a:t>
            </a:r>
            <a:r>
              <a:rPr lang="cs-CZ" sz="2400" b="1" dirty="0" smtClean="0"/>
              <a:t>45 km/h</a:t>
            </a:r>
            <a:r>
              <a:rPr lang="cs-CZ" sz="2400" dirty="0" smtClean="0"/>
              <a:t>? 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0" y="2204864"/>
            <a:ext cx="26695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nákladní automobil</a:t>
            </a:r>
            <a:endParaRPr lang="cs-CZ" sz="2400" b="1" dirty="0"/>
          </a:p>
        </p:txBody>
      </p:sp>
      <p:sp>
        <p:nvSpPr>
          <p:cNvPr id="5" name="Obdélník 4"/>
          <p:cNvSpPr/>
          <p:nvPr/>
        </p:nvSpPr>
        <p:spPr>
          <a:xfrm>
            <a:off x="0" y="2708920"/>
            <a:ext cx="24995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osobní automobil 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2627784" y="2204864"/>
            <a:ext cx="23070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… m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= 30 000 kg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2627784" y="2708920"/>
            <a:ext cx="21515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… m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1 500 kg</a:t>
            </a:r>
            <a:endParaRPr lang="cs-CZ" sz="2400" dirty="0"/>
          </a:p>
        </p:txBody>
      </p:sp>
      <p:sp>
        <p:nvSpPr>
          <p:cNvPr id="8" name="Pravá složená závorka 7"/>
          <p:cNvSpPr/>
          <p:nvPr/>
        </p:nvSpPr>
        <p:spPr>
          <a:xfrm>
            <a:off x="4860032" y="2276872"/>
            <a:ext cx="428628" cy="864096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5436096" y="2420888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1</a:t>
            </a:r>
            <a:r>
              <a:rPr lang="cs-CZ" sz="2400" b="1" dirty="0" smtClean="0">
                <a:solidFill>
                  <a:srgbClr val="FF0000"/>
                </a:solidFill>
              </a:rPr>
              <a:t> : m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2</a:t>
            </a:r>
            <a:r>
              <a:rPr lang="cs-CZ" sz="2400" b="1" dirty="0" smtClean="0">
                <a:solidFill>
                  <a:srgbClr val="FF0000"/>
                </a:solidFill>
              </a:rPr>
              <a:t> = 20 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Šipka doprava 9"/>
          <p:cNvSpPr/>
          <p:nvPr/>
        </p:nvSpPr>
        <p:spPr>
          <a:xfrm>
            <a:off x="251520" y="3645024"/>
            <a:ext cx="785818" cy="21431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3501008"/>
            <a:ext cx="3072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20 krát větší hmotnost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Šipka doprava 11"/>
          <p:cNvSpPr/>
          <p:nvPr/>
        </p:nvSpPr>
        <p:spPr>
          <a:xfrm>
            <a:off x="4211960" y="3645024"/>
            <a:ext cx="785818" cy="21431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5072066" y="3501008"/>
            <a:ext cx="4071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20 krát větší pohybová energie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0" y="4509120"/>
            <a:ext cx="26695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nákladní automobil</a:t>
            </a:r>
            <a:endParaRPr lang="cs-CZ" sz="2400" b="1" dirty="0"/>
          </a:p>
        </p:txBody>
      </p:sp>
      <p:sp>
        <p:nvSpPr>
          <p:cNvPr id="15" name="Obdélník 14"/>
          <p:cNvSpPr/>
          <p:nvPr/>
        </p:nvSpPr>
        <p:spPr>
          <a:xfrm>
            <a:off x="0" y="5085184"/>
            <a:ext cx="24995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osobní automobil </a:t>
            </a:r>
            <a:endParaRPr lang="cs-CZ" sz="2400" b="1" dirty="0"/>
          </a:p>
        </p:txBody>
      </p:sp>
      <p:sp>
        <p:nvSpPr>
          <p:cNvPr id="16" name="Obdélník 15"/>
          <p:cNvSpPr/>
          <p:nvPr/>
        </p:nvSpPr>
        <p:spPr>
          <a:xfrm>
            <a:off x="2627784" y="4509120"/>
            <a:ext cx="20473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… v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= 90 km/h</a:t>
            </a:r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2627784" y="5085184"/>
            <a:ext cx="20473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… v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45 km/h</a:t>
            </a:r>
            <a:endParaRPr lang="cs-CZ" sz="2400" dirty="0"/>
          </a:p>
        </p:txBody>
      </p:sp>
      <p:sp>
        <p:nvSpPr>
          <p:cNvPr id="18" name="Pravá složená závorka 17"/>
          <p:cNvSpPr/>
          <p:nvPr/>
        </p:nvSpPr>
        <p:spPr>
          <a:xfrm>
            <a:off x="4788024" y="4581128"/>
            <a:ext cx="428628" cy="864096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5436096" y="4941168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1</a:t>
            </a:r>
            <a:r>
              <a:rPr lang="cs-CZ" sz="2400" b="1" baseline="30000" dirty="0" smtClean="0">
                <a:solidFill>
                  <a:srgbClr val="FF0000"/>
                </a:solidFill>
              </a:rPr>
              <a:t>2</a:t>
            </a:r>
            <a:r>
              <a:rPr lang="cs-CZ" sz="2400" b="1" dirty="0" smtClean="0">
                <a:solidFill>
                  <a:srgbClr val="FF0000"/>
                </a:solidFill>
              </a:rPr>
              <a:t> : v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2</a:t>
            </a:r>
            <a:r>
              <a:rPr lang="cs-CZ" sz="2400" b="1" baseline="30000" dirty="0" smtClean="0">
                <a:solidFill>
                  <a:srgbClr val="FF0000"/>
                </a:solidFill>
              </a:rPr>
              <a:t>2</a:t>
            </a:r>
            <a:r>
              <a:rPr lang="cs-CZ" sz="2400" b="1" dirty="0" smtClean="0">
                <a:solidFill>
                  <a:srgbClr val="FF0000"/>
                </a:solidFill>
              </a:rPr>
              <a:t> = 2</a:t>
            </a:r>
            <a:r>
              <a:rPr lang="cs-CZ" sz="2400" b="1" baseline="30000" dirty="0" smtClean="0">
                <a:solidFill>
                  <a:srgbClr val="FF0000"/>
                </a:solidFill>
              </a:rPr>
              <a:t>2</a:t>
            </a:r>
            <a:r>
              <a:rPr lang="cs-CZ" sz="2400" b="1" dirty="0" smtClean="0">
                <a:solidFill>
                  <a:srgbClr val="FF0000"/>
                </a:solidFill>
              </a:rPr>
              <a:t>= 4 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0" y="1772816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</a:rPr>
              <a:t>HMOTNOST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0" y="4005064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</a:rPr>
              <a:t>RYCHLOST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22" name="Šipka doprava 21"/>
          <p:cNvSpPr/>
          <p:nvPr/>
        </p:nvSpPr>
        <p:spPr>
          <a:xfrm>
            <a:off x="251520" y="5877272"/>
            <a:ext cx="785818" cy="21431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1115616" y="5733256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 krát větší rychlost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4" name="Šipka doprava 23"/>
          <p:cNvSpPr/>
          <p:nvPr/>
        </p:nvSpPr>
        <p:spPr>
          <a:xfrm>
            <a:off x="3995936" y="5877272"/>
            <a:ext cx="785818" cy="21431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4932040" y="5733256"/>
            <a:ext cx="4071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4 krát větší pohybová energie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0" y="6237312"/>
            <a:ext cx="2123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20 . 4 = 80</a:t>
            </a:r>
            <a:endParaRPr lang="cs-CZ" sz="3200" b="1" dirty="0"/>
          </a:p>
        </p:txBody>
      </p:sp>
      <p:sp>
        <p:nvSpPr>
          <p:cNvPr id="27" name="Šipka doprava 26"/>
          <p:cNvSpPr/>
          <p:nvPr/>
        </p:nvSpPr>
        <p:spPr>
          <a:xfrm>
            <a:off x="1979712" y="6453336"/>
            <a:ext cx="576064" cy="2160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2555776" y="6237312"/>
            <a:ext cx="65882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rgbClr val="FF0000"/>
                </a:solidFill>
              </a:rPr>
              <a:t>Celkem 80 krát větší pohybová energie</a:t>
            </a:r>
            <a:endParaRPr lang="cs-CZ" sz="30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436096" y="4509120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1</a:t>
            </a:r>
            <a:r>
              <a:rPr lang="cs-CZ" sz="2400" b="1" dirty="0" smtClean="0">
                <a:solidFill>
                  <a:srgbClr val="FF0000"/>
                </a:solidFill>
              </a:rPr>
              <a:t> : v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2</a:t>
            </a:r>
            <a:r>
              <a:rPr lang="cs-CZ" sz="2400" b="1" dirty="0" smtClean="0">
                <a:solidFill>
                  <a:srgbClr val="FF0000"/>
                </a:solidFill>
              </a:rPr>
              <a:t> = 2 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 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5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/>
      <p:bldP spid="15" grpId="0"/>
      <p:bldP spid="16" grpId="0"/>
      <p:bldP spid="17" grpId="0"/>
      <p:bldP spid="18" grpId="0" animBg="1"/>
      <p:bldP spid="19" grpId="0"/>
      <p:bldP spid="20" grpId="0"/>
      <p:bldP spid="21" grpId="0"/>
      <p:bldP spid="22" grpId="0" animBg="1"/>
      <p:bldP spid="23" grpId="0"/>
      <p:bldP spid="24" grpId="0" animBg="1"/>
      <p:bldP spid="25" grpId="0"/>
      <p:bldP spid="27" grpId="0" animBg="1"/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Kolikrát se zvětší pohybová energie automobilu s hmotností 1 200 kg při zvýšení rychlosti ze 40 km/h na 80 km/h?(</a:t>
            </a:r>
            <a:r>
              <a:rPr lang="cs-CZ" sz="2400" b="1" dirty="0" smtClean="0"/>
              <a:t>str.18/2</a:t>
            </a:r>
            <a:r>
              <a:rPr lang="cs-CZ" sz="2400" dirty="0" smtClean="0"/>
              <a:t>)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836712"/>
            <a:ext cx="3635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1.Řešení úvahou:</a:t>
            </a:r>
          </a:p>
          <a:p>
            <a:endParaRPr lang="cs-CZ" sz="2400" b="1" dirty="0" smtClean="0"/>
          </a:p>
        </p:txBody>
      </p:sp>
      <p:sp>
        <p:nvSpPr>
          <p:cNvPr id="10" name="Šipka dolů 9"/>
          <p:cNvSpPr/>
          <p:nvPr/>
        </p:nvSpPr>
        <p:spPr>
          <a:xfrm rot="16200000">
            <a:off x="3527884" y="1520788"/>
            <a:ext cx="288032" cy="936104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0" y="2924944"/>
            <a:ext cx="3131840" cy="26776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a) při 40 km/h (11 m/s)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E</a:t>
            </a:r>
            <a:r>
              <a:rPr lang="cs-CZ" sz="2400" b="1" baseline="-25000" dirty="0" smtClean="0"/>
              <a:t>k1</a:t>
            </a:r>
            <a:r>
              <a:rPr lang="cs-CZ" sz="2400" b="1" dirty="0" smtClean="0"/>
              <a:t> =     . m . v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</a:t>
            </a:r>
            <a:endParaRPr lang="cs-CZ" sz="2400" b="1" u="sng" dirty="0" smtClean="0"/>
          </a:p>
          <a:p>
            <a:endParaRPr lang="cs-CZ" sz="2400" b="1" dirty="0" smtClean="0"/>
          </a:p>
          <a:p>
            <a:r>
              <a:rPr lang="cs-CZ" sz="2400" b="1" dirty="0" smtClean="0"/>
              <a:t>E</a:t>
            </a:r>
            <a:r>
              <a:rPr lang="cs-CZ" sz="2400" b="1" baseline="-25000" dirty="0" smtClean="0"/>
              <a:t>k1</a:t>
            </a:r>
            <a:r>
              <a:rPr lang="cs-CZ" sz="2400" b="1" dirty="0" smtClean="0"/>
              <a:t> =   .1200.11</a:t>
            </a:r>
            <a:r>
              <a:rPr lang="cs-CZ" sz="2400" b="1" baseline="30000" dirty="0" smtClean="0"/>
              <a:t>2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E</a:t>
            </a:r>
            <a:r>
              <a:rPr lang="cs-CZ" sz="2400" b="1" baseline="-25000" dirty="0" smtClean="0"/>
              <a:t>k1 </a:t>
            </a:r>
            <a:r>
              <a:rPr lang="cs-CZ" sz="2400" b="1" dirty="0" smtClean="0"/>
              <a:t>= 72 600 J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75856" y="2924944"/>
            <a:ext cx="3240360" cy="26776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b) při 80 km/h (22 m/s)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E</a:t>
            </a:r>
            <a:r>
              <a:rPr lang="cs-CZ" sz="2400" b="1" baseline="-25000" dirty="0" smtClean="0"/>
              <a:t>k2</a:t>
            </a:r>
            <a:r>
              <a:rPr lang="cs-CZ" sz="2400" b="1" dirty="0" smtClean="0"/>
              <a:t> =     . m . v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</a:t>
            </a:r>
            <a:endParaRPr lang="cs-CZ" sz="2400" b="1" u="sng" dirty="0" smtClean="0"/>
          </a:p>
          <a:p>
            <a:endParaRPr lang="cs-CZ" sz="2400" b="1" dirty="0" smtClean="0"/>
          </a:p>
          <a:p>
            <a:r>
              <a:rPr lang="cs-CZ" sz="2400" b="1" dirty="0" smtClean="0"/>
              <a:t>E</a:t>
            </a:r>
            <a:r>
              <a:rPr lang="cs-CZ" sz="2400" b="1" baseline="-25000" dirty="0" smtClean="0"/>
              <a:t>k2</a:t>
            </a:r>
            <a:r>
              <a:rPr lang="cs-CZ" sz="2400" b="1" dirty="0" smtClean="0"/>
              <a:t> =   .1200.22</a:t>
            </a:r>
            <a:r>
              <a:rPr lang="cs-CZ" sz="2400" b="1" baseline="30000" dirty="0" smtClean="0"/>
              <a:t>2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E</a:t>
            </a:r>
            <a:r>
              <a:rPr lang="cs-CZ" sz="2400" b="1" baseline="-25000" dirty="0" smtClean="0"/>
              <a:t>k2 </a:t>
            </a:r>
            <a:r>
              <a:rPr lang="cs-CZ" sz="2400" b="1" dirty="0" smtClean="0"/>
              <a:t>= 290 400 J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0" y="6021288"/>
            <a:ext cx="58681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E</a:t>
            </a:r>
            <a:r>
              <a:rPr lang="cs-CZ" sz="3600" b="1" baseline="-25000" dirty="0" smtClean="0">
                <a:solidFill>
                  <a:schemeClr val="tx1"/>
                </a:solidFill>
              </a:rPr>
              <a:t>k2 </a:t>
            </a:r>
            <a:r>
              <a:rPr lang="cs-CZ" sz="3600" b="1" dirty="0" smtClean="0">
                <a:solidFill>
                  <a:schemeClr val="tx1"/>
                </a:solidFill>
              </a:rPr>
              <a:t>: E</a:t>
            </a:r>
            <a:r>
              <a:rPr lang="cs-CZ" sz="3600" b="1" baseline="-25000" dirty="0" smtClean="0">
                <a:solidFill>
                  <a:schemeClr val="tx1"/>
                </a:solidFill>
              </a:rPr>
              <a:t>k1 </a:t>
            </a:r>
            <a:r>
              <a:rPr lang="cs-CZ" sz="3600" b="1" dirty="0" smtClean="0">
                <a:solidFill>
                  <a:schemeClr val="tx1"/>
                </a:solidFill>
              </a:rPr>
              <a:t>= 290 400 : 72 600 = 4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71472" y="4357694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1</a:t>
            </a:r>
          </a:p>
          <a:p>
            <a:r>
              <a:rPr lang="cs-CZ" b="1" dirty="0" smtClean="0"/>
              <a:t>2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57620" y="3643314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1</a:t>
            </a:r>
          </a:p>
          <a:p>
            <a:r>
              <a:rPr lang="cs-CZ" b="1" dirty="0" smtClean="0"/>
              <a:t>2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42910" y="3643314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1</a:t>
            </a:r>
          </a:p>
          <a:p>
            <a:r>
              <a:rPr lang="cs-CZ" b="1" dirty="0" smtClean="0"/>
              <a:t>2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857620" y="4357694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1</a:t>
            </a:r>
          </a:p>
          <a:p>
            <a:r>
              <a:rPr lang="cs-CZ" b="1" dirty="0" smtClean="0"/>
              <a:t>2</a:t>
            </a:r>
            <a:endParaRPr lang="cs-CZ" b="1" dirty="0"/>
          </a:p>
        </p:txBody>
      </p:sp>
      <p:sp>
        <p:nvSpPr>
          <p:cNvPr id="23" name="Obdélník 22"/>
          <p:cNvSpPr/>
          <p:nvPr/>
        </p:nvSpPr>
        <p:spPr>
          <a:xfrm>
            <a:off x="4283968" y="1700808"/>
            <a:ext cx="428322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b="1" dirty="0" smtClean="0"/>
              <a:t>čtyřikrát větší pohybová energie</a:t>
            </a:r>
            <a:endParaRPr lang="cs-CZ" sz="2400" b="1" dirty="0"/>
          </a:p>
        </p:txBody>
      </p:sp>
      <p:sp>
        <p:nvSpPr>
          <p:cNvPr id="24" name="Obdélník 23"/>
          <p:cNvSpPr/>
          <p:nvPr/>
        </p:nvSpPr>
        <p:spPr>
          <a:xfrm>
            <a:off x="0" y="1700808"/>
            <a:ext cx="298782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cs-CZ" sz="2400" b="1" dirty="0" smtClean="0">
                <a:solidFill>
                  <a:prstClr val="black"/>
                </a:solidFill>
              </a:rPr>
              <a:t>Dvakrát větší rychlost        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047656" y="5657671"/>
            <a:ext cx="309634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Pohybová energie automobilu se zvětšila čtyřikrát.</a:t>
            </a:r>
            <a:endParaRPr lang="cs-CZ" sz="2400" b="1" dirty="0"/>
          </a:p>
        </p:txBody>
      </p:sp>
      <p:sp>
        <p:nvSpPr>
          <p:cNvPr id="15" name="Obdélník 14"/>
          <p:cNvSpPr/>
          <p:nvPr/>
        </p:nvSpPr>
        <p:spPr>
          <a:xfrm>
            <a:off x="0" y="2420888"/>
            <a:ext cx="18676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u="sng" dirty="0" smtClean="0">
                <a:solidFill>
                  <a:prstClr val="black"/>
                </a:solidFill>
              </a:rPr>
              <a:t>2. Výpočtem: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1" grpId="0" build="allAtOnce" animBg="1"/>
      <p:bldP spid="12" grpId="0" build="allAtOnce" animBg="1"/>
      <p:bldP spid="13" grpId="0" animBg="1"/>
      <p:bldP spid="17" grpId="0"/>
      <p:bldP spid="18" grpId="0"/>
      <p:bldP spid="21" grpId="0"/>
      <p:bldP spid="22" grpId="0"/>
      <p:bldP spid="23" grpId="0" animBg="1"/>
      <p:bldP spid="24" grpId="0" animBg="1"/>
      <p:bldP spid="25" grpId="0" animBg="1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79512" y="764705"/>
          <a:ext cx="8964488" cy="5447917"/>
        </p:xfrm>
        <a:graphic>
          <a:graphicData uri="http://schemas.openxmlformats.org/drawingml/2006/table">
            <a:tbl>
              <a:tblPr/>
              <a:tblGrid>
                <a:gridCol w="3024336"/>
                <a:gridCol w="5940152"/>
              </a:tblGrid>
              <a:tr h="304491">
                <a:tc>
                  <a:txBody>
                    <a:bodyPr/>
                    <a:lstStyle/>
                    <a:p>
                      <a:r>
                        <a:rPr lang="cs-CZ" sz="2400" b="1" dirty="0">
                          <a:solidFill>
                            <a:srgbClr val="FF0000"/>
                          </a:solidFill>
                        </a:rPr>
                        <a:t>Tvrdost</a:t>
                      </a:r>
                    </a:p>
                  </a:txBody>
                  <a:tcPr marL="58057" marR="58057" marT="29029" marB="290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>
                          <a:solidFill>
                            <a:srgbClr val="FF0000"/>
                          </a:solidFill>
                        </a:rPr>
                        <a:t>Druh dřeva</a:t>
                      </a:r>
                    </a:p>
                  </a:txBody>
                  <a:tcPr marL="58057" marR="58057" marT="29029" marB="290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1227">
                <a:tc>
                  <a:txBody>
                    <a:bodyPr/>
                    <a:lstStyle/>
                    <a:p>
                      <a:r>
                        <a:rPr lang="cs-CZ" sz="2400" dirty="0"/>
                        <a:t>1. </a:t>
                      </a:r>
                      <a:r>
                        <a:rPr lang="cs-CZ" sz="2400" dirty="0" smtClean="0"/>
                        <a:t>velmi měkká</a:t>
                      </a:r>
                      <a:endParaRPr lang="cs-CZ" sz="2400" dirty="0"/>
                    </a:p>
                  </a:txBody>
                  <a:tcPr marL="58057" marR="58057" marT="29029" marB="290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>
                          <a:solidFill>
                            <a:srgbClr val="FF0000"/>
                          </a:solidFill>
                        </a:rPr>
                        <a:t>smrk</a:t>
                      </a:r>
                      <a:r>
                        <a:rPr lang="cs-CZ" sz="2400" dirty="0"/>
                        <a:t>, borovice, </a:t>
                      </a:r>
                      <a:r>
                        <a:rPr lang="cs-CZ" sz="2400" dirty="0" smtClean="0"/>
                        <a:t>jedle</a:t>
                      </a:r>
                      <a:r>
                        <a:rPr lang="cs-CZ" sz="2400" dirty="0"/>
                        <a:t>, topoly, vrby, lípy</a:t>
                      </a:r>
                    </a:p>
                  </a:txBody>
                  <a:tcPr marL="58057" marR="58057" marT="29029" marB="290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9595">
                <a:tc>
                  <a:txBody>
                    <a:bodyPr/>
                    <a:lstStyle/>
                    <a:p>
                      <a:r>
                        <a:rPr lang="cs-CZ" sz="2400" dirty="0"/>
                        <a:t>2. </a:t>
                      </a:r>
                      <a:r>
                        <a:rPr lang="cs-CZ" sz="2400" dirty="0" smtClean="0"/>
                        <a:t>měkká</a:t>
                      </a:r>
                      <a:endParaRPr lang="cs-CZ" sz="2400" dirty="0"/>
                    </a:p>
                  </a:txBody>
                  <a:tcPr marL="58057" marR="58057" marT="29029" marB="290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modřín, douglaska, kleč, jalovec, bříza, olše, jíva, střemcha, teak</a:t>
                      </a:r>
                    </a:p>
                  </a:txBody>
                  <a:tcPr marL="58057" marR="58057" marT="29029" marB="290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2860">
                <a:tc>
                  <a:txBody>
                    <a:bodyPr/>
                    <a:lstStyle/>
                    <a:p>
                      <a:r>
                        <a:rPr lang="cs-CZ" sz="2400" dirty="0"/>
                        <a:t>3. </a:t>
                      </a:r>
                      <a:r>
                        <a:rPr lang="cs-CZ" sz="2400" dirty="0" smtClean="0"/>
                        <a:t>středně tvrdá</a:t>
                      </a:r>
                      <a:endParaRPr lang="cs-CZ" sz="2400" dirty="0"/>
                    </a:p>
                  </a:txBody>
                  <a:tcPr marL="58057" marR="58057" marT="29029" marB="290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kaštan jedlý, platan, jilmy, líska</a:t>
                      </a:r>
                    </a:p>
                  </a:txBody>
                  <a:tcPr marL="58057" marR="58057" marT="29029" marB="290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9595">
                <a:tc>
                  <a:txBody>
                    <a:bodyPr/>
                    <a:lstStyle/>
                    <a:p>
                      <a:r>
                        <a:rPr lang="cs-CZ" sz="2400" dirty="0"/>
                        <a:t>4. </a:t>
                      </a:r>
                      <a:r>
                        <a:rPr lang="cs-CZ" sz="2400" dirty="0" smtClean="0"/>
                        <a:t>tvrdá</a:t>
                      </a:r>
                      <a:endParaRPr lang="cs-CZ" sz="2400" dirty="0"/>
                    </a:p>
                  </a:txBody>
                  <a:tcPr marL="58057" marR="58057" marT="29029" marB="290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>
                          <a:solidFill>
                            <a:schemeClr val="tx1"/>
                          </a:solidFill>
                        </a:rPr>
                        <a:t>dub</a:t>
                      </a:r>
                      <a:r>
                        <a:rPr lang="cs-CZ" sz="2400" dirty="0"/>
                        <a:t>, ořešák, javor, třešeň, jabloň, jasan, </a:t>
                      </a:r>
                      <a:r>
                        <a:rPr lang="cs-CZ" sz="2400" b="1" dirty="0">
                          <a:solidFill>
                            <a:srgbClr val="FF0000"/>
                          </a:solidFill>
                        </a:rPr>
                        <a:t>buk</a:t>
                      </a:r>
                      <a:r>
                        <a:rPr lang="cs-CZ" sz="2400" dirty="0"/>
                        <a:t>, hrušeň, švestka, akát, habr</a:t>
                      </a:r>
                    </a:p>
                  </a:txBody>
                  <a:tcPr marL="58057" marR="58057" marT="29029" marB="290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1227">
                <a:tc>
                  <a:txBody>
                    <a:bodyPr/>
                    <a:lstStyle/>
                    <a:p>
                      <a:r>
                        <a:rPr lang="cs-CZ" sz="2400" dirty="0"/>
                        <a:t>5. </a:t>
                      </a:r>
                      <a:r>
                        <a:rPr lang="cs-CZ" sz="2400" dirty="0" smtClean="0"/>
                        <a:t>velmi tvrdá</a:t>
                      </a:r>
                      <a:endParaRPr lang="cs-CZ" sz="2400" dirty="0"/>
                    </a:p>
                  </a:txBody>
                  <a:tcPr marL="58057" marR="58057" marT="29029" marB="290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dřín, svída, ptačí zob, dub pýřitý, zimostráz</a:t>
                      </a:r>
                    </a:p>
                  </a:txBody>
                  <a:tcPr marL="58057" marR="58057" marT="29029" marB="290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9595">
                <a:tc>
                  <a:txBody>
                    <a:bodyPr/>
                    <a:lstStyle/>
                    <a:p>
                      <a:r>
                        <a:rPr lang="cs-CZ" sz="2400" dirty="0"/>
                        <a:t>6. </a:t>
                      </a:r>
                      <a:r>
                        <a:rPr lang="cs-CZ" sz="2400" dirty="0" smtClean="0"/>
                        <a:t>neobyčejně tvrdá</a:t>
                      </a:r>
                      <a:endParaRPr lang="cs-CZ" sz="2400" dirty="0"/>
                    </a:p>
                  </a:txBody>
                  <a:tcPr marL="58057" marR="58057" marT="29029" marB="290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eben </a:t>
                      </a:r>
                      <a:r>
                        <a:rPr lang="cs-CZ" sz="2400" dirty="0" smtClean="0"/>
                        <a:t>cejlonský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dirty="0" smtClean="0"/>
                        <a:t>a </a:t>
                      </a:r>
                      <a:r>
                        <a:rPr lang="cs-CZ" sz="2400" dirty="0"/>
                        <a:t>jiné exotické dřeviny</a:t>
                      </a:r>
                    </a:p>
                  </a:txBody>
                  <a:tcPr marL="58057" marR="58057" marT="29029" marB="290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8172400" y="648866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hlinkClick r:id="rId2" action="ppaction://hlinksldjump"/>
              </a:rPr>
              <a:t>zpět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7504" y="648866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[6]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3571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Zdroje</a:t>
            </a:r>
            <a:r>
              <a:rPr lang="cs-CZ" dirty="0" smtClean="0"/>
              <a:t>:</a:t>
            </a:r>
          </a:p>
          <a:p>
            <a:pPr>
              <a:lnSpc>
                <a:spcPct val="114000"/>
              </a:lnSpc>
            </a:pPr>
            <a:r>
              <a:rPr lang="cs-CZ" dirty="0" smtClean="0"/>
              <a:t>Doc. Dr. Ing. RAUNER,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8 učebnice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2006. 128 s. ISBN 80-7238-525-9.</a:t>
            </a:r>
          </a:p>
          <a:p>
            <a:pPr>
              <a:lnSpc>
                <a:spcPct val="114000"/>
              </a:lnSpc>
            </a:pPr>
            <a:r>
              <a:rPr lang="cs-CZ" dirty="0" smtClean="0"/>
              <a:t>Doc. RNDr. KOLÁŘOVÁ,CSc., Růžena; </a:t>
            </a:r>
            <a:r>
              <a:rPr lang="cs-CZ" dirty="0" err="1" smtClean="0"/>
              <a:t>Paed</a:t>
            </a:r>
            <a:r>
              <a:rPr lang="cs-CZ" dirty="0" smtClean="0"/>
              <a:t>. Dr. BOHUNĚK, Jiří. Fyzika pro 8. ročník základní školy. Praha 4 : </a:t>
            </a:r>
            <a:r>
              <a:rPr lang="cs-CZ" dirty="0" err="1" smtClean="0"/>
              <a:t>Prometheus</a:t>
            </a:r>
            <a:r>
              <a:rPr lang="cs-CZ" dirty="0" smtClean="0"/>
              <a:t>, 2005. 224 s. ISBN 80-7196-149-3</a:t>
            </a:r>
            <a:endParaRPr lang="cs-CZ" sz="1400" dirty="0" smtClean="0"/>
          </a:p>
          <a:p>
            <a:r>
              <a:rPr lang="cs-CZ" dirty="0" smtClean="0"/>
              <a:t>[1], </a:t>
            </a:r>
            <a:r>
              <a:rPr lang="cs-CZ" dirty="0"/>
              <a:t>[2]</a:t>
            </a:r>
          </a:p>
          <a:p>
            <a:r>
              <a:rPr lang="cs-CZ" dirty="0" smtClean="0"/>
              <a:t>-kliparty z </a:t>
            </a:r>
            <a:r>
              <a:rPr lang="cs-CZ" dirty="0" smtClean="0"/>
              <a:t>www.office.</a:t>
            </a:r>
            <a:r>
              <a:rPr lang="cs-CZ" dirty="0" err="1" smtClean="0"/>
              <a:t>microsoft.cz</a:t>
            </a:r>
            <a:endParaRPr lang="cs-CZ" dirty="0"/>
          </a:p>
          <a:p>
            <a:r>
              <a:rPr lang="cs-CZ" dirty="0" smtClean="0"/>
              <a:t>[3], [4], [5]</a:t>
            </a:r>
          </a:p>
          <a:p>
            <a:r>
              <a:rPr lang="cs-CZ" dirty="0" smtClean="0"/>
              <a:t>-</a:t>
            </a:r>
            <a:r>
              <a:rPr lang="cs-CZ" dirty="0" err="1" smtClean="0"/>
              <a:t>skeny</a:t>
            </a:r>
            <a:r>
              <a:rPr lang="cs-CZ" dirty="0" smtClean="0"/>
              <a:t> z učebnice str.32: Doc</a:t>
            </a:r>
            <a:r>
              <a:rPr lang="cs-CZ" dirty="0"/>
              <a:t>. RNDr. </a:t>
            </a:r>
            <a:r>
              <a:rPr lang="cs-CZ" dirty="0" err="1"/>
              <a:t>KOLÁŘOVÁ,CSc</a:t>
            </a:r>
            <a:r>
              <a:rPr lang="cs-CZ" dirty="0"/>
              <a:t>., Růžena; </a:t>
            </a:r>
            <a:r>
              <a:rPr lang="cs-CZ" dirty="0" err="1"/>
              <a:t>Paed</a:t>
            </a:r>
            <a:r>
              <a:rPr lang="cs-CZ" dirty="0"/>
              <a:t>. Dr. BOHUNĚK, Jiří. Fyzika pro 8. ročník základní školy. Praha 4 : Prometheus, 2005. 224 s. ISBN </a:t>
            </a:r>
            <a:r>
              <a:rPr lang="cs-CZ" dirty="0" smtClean="0"/>
              <a:t>80-7196-149-3</a:t>
            </a:r>
            <a:endParaRPr lang="cs-CZ" dirty="0"/>
          </a:p>
          <a:p>
            <a:r>
              <a:rPr lang="cs-CZ" dirty="0" smtClean="0"/>
              <a:t>[6]</a:t>
            </a:r>
            <a:endParaRPr lang="cs-CZ" dirty="0"/>
          </a:p>
          <a:p>
            <a:r>
              <a:rPr lang="cs-CZ" dirty="0" smtClean="0"/>
              <a:t>http://www.converter.cz/tabulky/tvrdost-dreva.htm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0" y="6034069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dirty="0" smtClean="0"/>
              <a:t>Vytvořeno jako DUM do předmětu fyzika na ZŠ Studentská 895, Mnichovo Hradiště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</TotalTime>
  <Words>925</Words>
  <Application>Microsoft Office PowerPoint</Application>
  <PresentationFormat>Předvádění na obrazovce (4:3)</PresentationFormat>
  <Paragraphs>150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Dum</cp:lastModifiedBy>
  <cp:revision>92</cp:revision>
  <dcterms:modified xsi:type="dcterms:W3CDTF">2012-06-02T14:25:26Z</dcterms:modified>
</cp:coreProperties>
</file>