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348880"/>
            <a:ext cx="9144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0000"/>
                </a:solidFill>
              </a:rPr>
              <a:t>Pohybová energie – výpočet s využitím jiných vzorců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0" y="5705872"/>
            <a:ext cx="9144000" cy="1152128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007604" y="4509120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VY_32_INOVACE_12_Pohybová energie - výpočet s využitím dalších vzorců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88640"/>
            <a:ext cx="9144000" cy="1200329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Častěji se pohybová energie tělesa jako práce, kterou těleso vykonalo až do jeho úplného zastavení. Pohybová energie tělesa se přeměnila na vykonanou práci.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700808"/>
            <a:ext cx="9144000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Jakou měla sekera přibližně pohybovou energii těsně před dopadem, když na špalek působila silou 700 N a zarazila se do hloubky 15 cm? 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3068960"/>
            <a:ext cx="2699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 = 700 N</a:t>
            </a:r>
          </a:p>
          <a:p>
            <a:r>
              <a:rPr lang="cs-CZ" sz="2400" b="1" u="sng" dirty="0" smtClean="0"/>
              <a:t>s = 15 cm = 0,15 m</a:t>
            </a:r>
          </a:p>
          <a:p>
            <a:r>
              <a:rPr lang="cs-CZ" sz="2400" b="1" dirty="0" smtClean="0"/>
              <a:t>W = ? J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4293096"/>
            <a:ext cx="26997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W = F . s</a:t>
            </a:r>
          </a:p>
          <a:p>
            <a:r>
              <a:rPr lang="cs-CZ" sz="2400" b="1" dirty="0" smtClean="0"/>
              <a:t>W = 700 . 0,15</a:t>
            </a:r>
          </a:p>
          <a:p>
            <a:r>
              <a:rPr lang="cs-CZ" sz="2400" b="1" dirty="0" smtClean="0"/>
              <a:t>W = 105 J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589240"/>
            <a:ext cx="9144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Sekera vykonala práci 105 J. Těsně před dopadem měla pohybovou energii 105 J. Ta se přeměnila ve vykonanou práci.</a:t>
            </a:r>
            <a:endParaRPr lang="cs-CZ" sz="2400" b="1" dirty="0"/>
          </a:p>
        </p:txBody>
      </p:sp>
      <p:pic>
        <p:nvPicPr>
          <p:cNvPr id="1027" name="Picture 3" descr="C:\Users\user\AppData\Local\Microsoft\Windows\Temporary Internet Files\Content.IE5\SE5ILFMK\MC9002155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2708920"/>
            <a:ext cx="2736304" cy="2574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Pohybovou energii před dopadem při volném pádu tělesa můžeme počítat jako polohovou energii, kterou mělo těleso na počátku. Polohová energie se postupně přeměnila na pohybovou.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340768"/>
            <a:ext cx="9144000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Těleso s hmotností 10 kg padá z výšky 10 metrů. Jak velkou pohybovou energii bude mít při dopadu?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348880"/>
            <a:ext cx="38519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 = 10 kg</a:t>
            </a:r>
          </a:p>
          <a:p>
            <a:r>
              <a:rPr lang="cs-CZ" sz="2400" b="1" dirty="0" smtClean="0"/>
              <a:t>h = 10 m</a:t>
            </a:r>
          </a:p>
          <a:p>
            <a:r>
              <a:rPr lang="cs-CZ" sz="2400" b="1" u="sng" dirty="0" smtClean="0"/>
              <a:t>g = 10 N/kg</a:t>
            </a:r>
          </a:p>
          <a:p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? J</a:t>
            </a:r>
          </a:p>
          <a:p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m . g . h</a:t>
            </a:r>
          </a:p>
          <a:p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10 . 10 . 10</a:t>
            </a:r>
          </a:p>
          <a:p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1 000 J = 1 </a:t>
            </a:r>
            <a:r>
              <a:rPr lang="cs-CZ" sz="2400" b="1" dirty="0" err="1" smtClean="0"/>
              <a:t>kJ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5301208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 počátku pádu mělo těleso polohovou energii 1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. Ta se postupně přeměnila na pohybovou energii tělesa. Těsně před dopadem bude mít těleso pohybovou energii 1 </a:t>
            </a:r>
            <a:r>
              <a:rPr lang="cs-CZ" sz="2400" b="1" dirty="0" err="1" smtClean="0"/>
              <a:t>kJ</a:t>
            </a:r>
            <a:r>
              <a:rPr lang="cs-CZ" sz="2400" b="1" dirty="0" smtClean="0"/>
              <a:t>. </a:t>
            </a:r>
            <a:endParaRPr lang="cs-CZ" sz="2400" b="1" dirty="0"/>
          </a:p>
        </p:txBody>
      </p:sp>
      <p:sp>
        <p:nvSpPr>
          <p:cNvPr id="4" name="Vývojový diagram: magnetický disk 3"/>
          <p:cNvSpPr/>
          <p:nvPr/>
        </p:nvSpPr>
        <p:spPr>
          <a:xfrm>
            <a:off x="6624228" y="2397638"/>
            <a:ext cx="576064" cy="504056"/>
          </a:xfrm>
          <a:prstGeom prst="flowChartMagneticDisk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>
                <a:solidFill>
                  <a:sysClr val="windowText" lastClr="000000"/>
                </a:solidFill>
              </a:ln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5652120" y="4509120"/>
            <a:ext cx="2520280" cy="0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59259E-6 L -2.77778E-6 0.2291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6" grpId="0"/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Kosmickou stanici s hmotností 50 tun je třeba dostat do výšky 350 km a současně jí udělit rychlost 8 km/s. Jak velkou energii musí raketa dodat kosmické stanici?(</a:t>
            </a:r>
            <a:r>
              <a:rPr lang="cs-CZ" sz="2400" b="1" dirty="0" smtClean="0"/>
              <a:t>str.18/3</a:t>
            </a:r>
            <a:r>
              <a:rPr lang="cs-CZ" sz="2400" dirty="0" smtClean="0"/>
              <a:t>)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0" y="1484784"/>
            <a:ext cx="4211960" cy="34163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AutoNum type="alphaLcParenR"/>
            </a:pPr>
            <a:r>
              <a:rPr lang="cs-CZ" sz="2400" b="1" u="sng" dirty="0" smtClean="0"/>
              <a:t>Polohová energie stanice: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/>
              <a:t>m = 50 t = 50 000 kg</a:t>
            </a:r>
          </a:p>
          <a:p>
            <a:pPr marL="457200" indent="-457200"/>
            <a:r>
              <a:rPr lang="cs-CZ" sz="2400" b="1" dirty="0" smtClean="0"/>
              <a:t>h = 350 km = 350 000 m</a:t>
            </a:r>
          </a:p>
          <a:p>
            <a:pPr marL="457200" indent="-457200"/>
            <a:r>
              <a:rPr lang="cs-CZ" sz="2400" b="1" u="sng" dirty="0" smtClean="0"/>
              <a:t>g = 10 N/kg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m . g . h</a:t>
            </a:r>
          </a:p>
          <a:p>
            <a:pPr marL="457200" indent="-457200"/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50 000 . 10 . 350 000</a:t>
            </a:r>
          </a:p>
          <a:p>
            <a:pPr marL="457200" indent="-457200"/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p</a:t>
            </a:r>
            <a:r>
              <a:rPr lang="cs-CZ" sz="2400" b="1" dirty="0" smtClean="0"/>
              <a:t> = 175 000 </a:t>
            </a:r>
            <a:r>
              <a:rPr lang="cs-CZ" sz="2400" b="1" dirty="0" err="1" smtClean="0"/>
              <a:t>000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000</a:t>
            </a:r>
            <a:r>
              <a:rPr lang="cs-CZ" sz="2400" b="1" dirty="0" smtClean="0"/>
              <a:t> J = 175 GJ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19464" y="1484784"/>
            <a:ext cx="4824536" cy="304698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/>
              <a:t>b)  </a:t>
            </a:r>
            <a:r>
              <a:rPr lang="cs-CZ" sz="2400" b="1" u="sng" dirty="0" smtClean="0"/>
              <a:t>Pohybová energie stanice: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/>
              <a:t>m = 50 t = 50 000 kg</a:t>
            </a:r>
          </a:p>
          <a:p>
            <a:pPr marL="457200" indent="-457200"/>
            <a:r>
              <a:rPr lang="cs-CZ" sz="2400" b="1" u="sng" dirty="0" smtClean="0"/>
              <a:t>v = 8 km/s = 8 000 m/s</a:t>
            </a:r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k</a:t>
            </a:r>
            <a:r>
              <a:rPr lang="cs-CZ" sz="2400" b="1" dirty="0" smtClean="0"/>
              <a:t> =    . m . v</a:t>
            </a:r>
            <a:r>
              <a:rPr lang="cs-CZ" sz="2400" b="1" baseline="30000" dirty="0" smtClean="0"/>
              <a:t>2</a:t>
            </a:r>
            <a:endParaRPr lang="cs-CZ" sz="2400" b="1" dirty="0" smtClean="0"/>
          </a:p>
          <a:p>
            <a:pPr marL="457200" indent="-457200"/>
            <a:r>
              <a:rPr lang="cs-CZ" sz="2400" b="1" dirty="0" err="1" smtClean="0"/>
              <a:t>E</a:t>
            </a:r>
            <a:r>
              <a:rPr lang="cs-CZ" sz="2400" b="1" baseline="-25000" dirty="0" err="1" smtClean="0"/>
              <a:t>k</a:t>
            </a:r>
            <a:r>
              <a:rPr lang="cs-CZ" sz="2400" b="1" dirty="0" smtClean="0"/>
              <a:t> = 0,5  . 50 000 . 8 000</a:t>
            </a:r>
            <a:r>
              <a:rPr lang="cs-CZ" sz="2400" b="1" baseline="30000" dirty="0" smtClean="0"/>
              <a:t>2</a:t>
            </a:r>
            <a:endParaRPr lang="cs-CZ" sz="2400" b="1" dirty="0" smtClean="0"/>
          </a:p>
          <a:p>
            <a:pPr marL="457200" indent="-457200"/>
            <a:r>
              <a:rPr lang="cs-CZ" sz="2400" b="1" dirty="0" err="1" smtClean="0"/>
              <a:t>Ek</a:t>
            </a:r>
            <a:r>
              <a:rPr lang="cs-CZ" sz="2400" b="1" dirty="0" smtClean="0"/>
              <a:t> = 1 600 000 </a:t>
            </a:r>
            <a:r>
              <a:rPr lang="cs-CZ" sz="2400" b="1" dirty="0" err="1" smtClean="0"/>
              <a:t>000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000</a:t>
            </a:r>
            <a:r>
              <a:rPr lang="cs-CZ" sz="2400" b="1" dirty="0" smtClean="0"/>
              <a:t> J = 1 600 GJ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3212976"/>
            <a:ext cx="432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1</a:t>
            </a:r>
          </a:p>
          <a:p>
            <a:r>
              <a:rPr lang="cs-CZ" b="1" dirty="0" smtClean="0"/>
              <a:t>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0" y="530120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E = </a:t>
            </a:r>
            <a:r>
              <a:rPr lang="cs-CZ" sz="3200" b="1" dirty="0" err="1" smtClean="0"/>
              <a:t>E</a:t>
            </a:r>
            <a:r>
              <a:rPr lang="cs-CZ" sz="3200" b="1" baseline="-25000" dirty="0" err="1" smtClean="0"/>
              <a:t>p</a:t>
            </a:r>
            <a:r>
              <a:rPr lang="cs-CZ" sz="3200" b="1" dirty="0" smtClean="0"/>
              <a:t> + </a:t>
            </a:r>
            <a:r>
              <a:rPr lang="cs-CZ" sz="3200" b="1" dirty="0" err="1" smtClean="0"/>
              <a:t>E</a:t>
            </a:r>
            <a:r>
              <a:rPr lang="cs-CZ" sz="3200" b="1" baseline="-25000" dirty="0" err="1" smtClean="0"/>
              <a:t>k</a:t>
            </a:r>
            <a:r>
              <a:rPr lang="cs-CZ" sz="3200" b="1" dirty="0" smtClean="0"/>
              <a:t> = 175 + 1 600 = 1 775 GJ 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6021288"/>
            <a:ext cx="9144000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Raketa musí dodat stanici energii 1 775 GJ.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41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endParaRPr lang="cs-CZ" b="1" dirty="0" smtClean="0"/>
          </a:p>
          <a:p>
            <a:pPr>
              <a:lnSpc>
                <a:spcPct val="114000"/>
              </a:lnSpc>
            </a:pPr>
            <a:r>
              <a:rPr lang="cs-CZ" dirty="0" smtClean="0"/>
              <a:t>Doc. Dr. Ing. RAUNER,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8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80-7238-525-9.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Doc. RNDr. KOLÁŘOVÁ,CSc., Růžena; </a:t>
            </a:r>
            <a:r>
              <a:rPr lang="cs-CZ" dirty="0" err="1" smtClean="0"/>
              <a:t>Paed</a:t>
            </a:r>
            <a:r>
              <a:rPr lang="cs-CZ" dirty="0" smtClean="0"/>
              <a:t>. Dr. BOHUNĚK, Jiří. Fyzika pro 8. ročník základní školy. Praha 4 : </a:t>
            </a:r>
            <a:r>
              <a:rPr lang="cs-CZ" dirty="0" err="1" smtClean="0"/>
              <a:t>Prometheus</a:t>
            </a:r>
            <a:r>
              <a:rPr lang="cs-CZ" dirty="0" smtClean="0"/>
              <a:t>, 2005. 224 s. ISBN 80-7196-149-3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Obrázek:</a:t>
            </a:r>
          </a:p>
          <a:p>
            <a:pPr>
              <a:lnSpc>
                <a:spcPct val="114000"/>
              </a:lnSpc>
            </a:pPr>
            <a:r>
              <a:rPr lang="cs-CZ" dirty="0" smtClean="0"/>
              <a:t>Klipart z </a:t>
            </a:r>
            <a:r>
              <a:rPr lang="cs-CZ" dirty="0" smtClean="0"/>
              <a:t>www</a:t>
            </a:r>
            <a:r>
              <a:rPr lang="cs-CZ" dirty="0" smtClean="0"/>
              <a:t>.office.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 smtClean="0"/>
              <a:t>cz</a:t>
            </a:r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0" y="6034069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489</Words>
  <Application>Microsoft Office PowerPoint</Application>
  <PresentationFormat>Předvádění na obrazovce (4:3)</PresentationFormat>
  <Paragraphs>54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15</cp:revision>
  <dcterms:modified xsi:type="dcterms:W3CDTF">2012-06-02T14:31:34Z</dcterms:modified>
</cp:coreProperties>
</file>