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76872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Přeměna polohové energie v pohybovou a naopak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633864"/>
            <a:ext cx="9144000" cy="122413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581128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VY_32_INOVACE_13_Přeměna polohové energie v pohybovou a naopak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0" y="260648"/>
            <a:ext cx="914400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Pohybová energie se může přeměňovat na energii polohovou a naopak.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836712"/>
            <a:ext cx="4788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Volný pád tělesa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67736" y="1124744"/>
            <a:ext cx="237626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E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0 J,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max.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67736" y="4149080"/>
            <a:ext cx="237626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E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max.,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0 J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11752" y="2636912"/>
            <a:ext cx="223224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E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+ 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</a:t>
            </a:r>
            <a:r>
              <a:rPr lang="cs-CZ" sz="2400" dirty="0" err="1" smtClean="0"/>
              <a:t>konst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1340768"/>
            <a:ext cx="5220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Kterou energii mělo těleso </a:t>
            </a:r>
            <a:r>
              <a:rPr lang="cs-CZ" sz="2400" b="1" dirty="0" smtClean="0"/>
              <a:t>na počátku </a:t>
            </a:r>
            <a:r>
              <a:rPr lang="cs-CZ" sz="2400" dirty="0" smtClean="0"/>
              <a:t>nulovou? 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2996952"/>
            <a:ext cx="4932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Která energie byla </a:t>
            </a:r>
            <a:r>
              <a:rPr lang="cs-CZ" sz="2400" b="1" dirty="0" smtClean="0"/>
              <a:t>těsně před dopadem</a:t>
            </a:r>
            <a:r>
              <a:rPr lang="cs-CZ" sz="2400" dirty="0" smtClean="0"/>
              <a:t> nulová? 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0" y="5661248"/>
            <a:ext cx="9144000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volném pádu se polohová energie přeměňuje v energii pohybovou. Součet polohové a pohybové energie je stále stejný.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64088" y="4581128"/>
            <a:ext cx="1224136" cy="21602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5292080" y="1700808"/>
            <a:ext cx="1440160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5400000">
            <a:off x="4069135" y="3141365"/>
            <a:ext cx="2879526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076056" y="292494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</a:t>
            </a:r>
            <a:endParaRPr lang="cs-CZ" sz="2400" b="1" dirty="0"/>
          </a:p>
        </p:txBody>
      </p:sp>
      <p:sp>
        <p:nvSpPr>
          <p:cNvPr id="33" name="Elipsa 32"/>
          <p:cNvSpPr/>
          <p:nvPr/>
        </p:nvSpPr>
        <p:spPr>
          <a:xfrm>
            <a:off x="6012160" y="1124744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940152" y="1124744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0" y="2060848"/>
            <a:ext cx="48600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Která energie tělesa byla nejvyšší?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403648" y="170080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pohybovou energii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403648" y="242088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polohová energie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0" y="4149080"/>
            <a:ext cx="471601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Která energie byla těsně před dopadem nejvyšší?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411760" y="335699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polohová energie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555776" y="450912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pohybová energie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1065 L 0.00017 0.42014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1.48148E-6 L 0.00017 0.41991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6" grpId="0" animBg="1"/>
      <p:bldP spid="18" grpId="0" animBg="1"/>
      <p:bldP spid="21" grpId="0" animBg="1"/>
      <p:bldP spid="26" grpId="0" animBg="1"/>
      <p:bldP spid="15" grpId="0" animBg="1"/>
      <p:bldP spid="29" grpId="0"/>
      <p:bldP spid="33" grpId="0" animBg="1"/>
      <p:bldP spid="33" grpId="1" animBg="1"/>
      <p:bldP spid="14" grpId="0" animBg="1"/>
      <p:bldP spid="14" grpId="1" animBg="1"/>
      <p:bldP spid="14" grpId="2" animBg="1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44655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/>
              <a:t>Př.: Míček s hmotností </a:t>
            </a:r>
            <a:r>
              <a:rPr lang="cs-CZ" sz="2200" b="1" dirty="0" smtClean="0"/>
              <a:t>0,1 kg </a:t>
            </a:r>
            <a:r>
              <a:rPr lang="cs-CZ" sz="2200" dirty="0" smtClean="0"/>
              <a:t>vyhodila Jana svisle vzhůru tak, že vyletěl do výšky </a:t>
            </a:r>
            <a:r>
              <a:rPr lang="cs-CZ" sz="2200" b="1" dirty="0" smtClean="0"/>
              <a:t>10 m </a:t>
            </a:r>
            <a:r>
              <a:rPr lang="cs-CZ" sz="2200" dirty="0" smtClean="0"/>
              <a:t>od místa vrhu svisle vzhůru. Urči velikost polohové a pohybové energie při volném pádu míčku vždy po 1 metru výšky. Předpokládej, že součet polohové a pohybové energie je stále stejný.</a:t>
            </a:r>
            <a:endParaRPr lang="cs-CZ" sz="2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628798"/>
          <a:ext cx="4932039" cy="52292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4013"/>
                <a:gridCol w="1644013"/>
                <a:gridCol w="1644013"/>
              </a:tblGrid>
              <a:tr h="58249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[m]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cs-CZ" sz="2000" baseline="-25000" dirty="0" err="1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[J]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err="1" smtClean="0">
                          <a:solidFill>
                            <a:schemeClr val="tx1"/>
                          </a:solidFill>
                        </a:rPr>
                        <a:t>E</a:t>
                      </a:r>
                      <a:r>
                        <a:rPr lang="cs-CZ" sz="2000" baseline="-25000" dirty="0" err="1" smtClean="0">
                          <a:solidFill>
                            <a:schemeClr val="tx1"/>
                          </a:solidFill>
                        </a:rPr>
                        <a:t>k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[J]</a:t>
                      </a:r>
                      <a:endParaRPr lang="cs-CZ" sz="200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9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7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22428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660232" y="2348880"/>
            <a:ext cx="2195736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p</a:t>
            </a:r>
            <a:r>
              <a:rPr lang="cs-CZ" sz="2200" b="1" dirty="0" smtClean="0"/>
              <a:t> = m.g.h</a:t>
            </a:r>
          </a:p>
          <a:p>
            <a:r>
              <a:rPr lang="cs-CZ" sz="2200" dirty="0" err="1" smtClean="0"/>
              <a:t>E</a:t>
            </a:r>
            <a:r>
              <a:rPr lang="cs-CZ" sz="2200" baseline="-25000" dirty="0" err="1" smtClean="0"/>
              <a:t>p</a:t>
            </a:r>
            <a:r>
              <a:rPr lang="cs-CZ" sz="2200" dirty="0" smtClean="0"/>
              <a:t> = 0,1.10.10</a:t>
            </a:r>
          </a:p>
          <a:p>
            <a:r>
              <a:rPr lang="cs-CZ" sz="2200" dirty="0" err="1" smtClean="0"/>
              <a:t>E</a:t>
            </a:r>
            <a:r>
              <a:rPr lang="cs-CZ" sz="2200" baseline="-25000" dirty="0" err="1" smtClean="0"/>
              <a:t>p</a:t>
            </a:r>
            <a:r>
              <a:rPr lang="cs-CZ" sz="2200" dirty="0" smtClean="0"/>
              <a:t> = 10 J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72200" y="1556792"/>
            <a:ext cx="2771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Polohová energie ve výšce 10 m: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72200" y="3645024"/>
            <a:ext cx="2771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Pohybová energie ve výšce 10 m: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16216" y="4437112"/>
            <a:ext cx="2448272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v = 0 m/s</a:t>
            </a:r>
          </a:p>
          <a:p>
            <a:r>
              <a:rPr lang="cs-CZ" sz="2200" b="1" dirty="0" smtClean="0"/>
              <a:t>... míček se zastavil</a:t>
            </a:r>
          </a:p>
          <a:p>
            <a:r>
              <a:rPr lang="cs-CZ" sz="2200" b="1" dirty="0" smtClean="0"/>
              <a:t>... </a:t>
            </a:r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k</a:t>
            </a:r>
            <a:r>
              <a:rPr lang="cs-CZ" sz="2200" b="1" dirty="0" smtClean="0"/>
              <a:t> = 0 J</a:t>
            </a:r>
            <a:endParaRPr lang="cs-CZ" sz="22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5661248"/>
            <a:ext cx="2771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Součet energií: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0232" y="6165304"/>
            <a:ext cx="2232248" cy="43088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E = </a:t>
            </a:r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p</a:t>
            </a:r>
            <a:r>
              <a:rPr lang="cs-CZ" sz="2200" b="1" dirty="0" smtClean="0"/>
              <a:t> + </a:t>
            </a:r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k</a:t>
            </a:r>
            <a:r>
              <a:rPr lang="cs-CZ" sz="2200" b="1" dirty="0" smtClean="0"/>
              <a:t> = 10 J</a:t>
            </a:r>
            <a:endParaRPr lang="cs-CZ" sz="2200" dirty="0" smtClean="0"/>
          </a:p>
        </p:txBody>
      </p:sp>
      <p:sp>
        <p:nvSpPr>
          <p:cNvPr id="10" name="Elipsa 9"/>
          <p:cNvSpPr/>
          <p:nvPr/>
        </p:nvSpPr>
        <p:spPr>
          <a:xfrm>
            <a:off x="5076056" y="2348880"/>
            <a:ext cx="288032" cy="288032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5076056" y="2636912"/>
            <a:ext cx="1080120" cy="0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5400000">
            <a:off x="3757600" y="4747456"/>
            <a:ext cx="4221088" cy="15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868144" y="3284984"/>
            <a:ext cx="7920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10 m</a:t>
            </a:r>
            <a:endParaRPr lang="cs-CZ" sz="2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227687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23928" y="227687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0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1556792"/>
            <a:ext cx="2771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Polohová energie ve výšce 9 m: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2348880"/>
            <a:ext cx="2195736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p</a:t>
            </a:r>
            <a:r>
              <a:rPr lang="cs-CZ" sz="2200" b="1" dirty="0" smtClean="0"/>
              <a:t> = m.g.h</a:t>
            </a:r>
          </a:p>
          <a:p>
            <a:r>
              <a:rPr lang="cs-CZ" sz="2200" dirty="0" err="1" smtClean="0"/>
              <a:t>E</a:t>
            </a:r>
            <a:r>
              <a:rPr lang="cs-CZ" sz="2200" baseline="-25000" dirty="0" err="1" smtClean="0"/>
              <a:t>p</a:t>
            </a:r>
            <a:r>
              <a:rPr lang="cs-CZ" sz="2200" dirty="0" smtClean="0"/>
              <a:t> = 0,1.9.10</a:t>
            </a:r>
          </a:p>
          <a:p>
            <a:r>
              <a:rPr lang="cs-CZ" sz="2200" dirty="0" err="1" smtClean="0"/>
              <a:t>E</a:t>
            </a:r>
            <a:r>
              <a:rPr lang="cs-CZ" sz="2200" baseline="-25000" dirty="0" err="1" smtClean="0"/>
              <a:t>p</a:t>
            </a:r>
            <a:r>
              <a:rPr lang="cs-CZ" sz="2200" dirty="0" smtClean="0"/>
              <a:t> = 9 J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267744" y="263691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3573016"/>
            <a:ext cx="2771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0000"/>
                </a:solidFill>
              </a:rPr>
              <a:t>Pohybová energie ve výšce 9 m: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516216" y="4437112"/>
            <a:ext cx="2448272" cy="11079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k</a:t>
            </a:r>
            <a:r>
              <a:rPr lang="cs-CZ" sz="2200" b="1" dirty="0" smtClean="0"/>
              <a:t> = E – </a:t>
            </a:r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p</a:t>
            </a:r>
            <a:endParaRPr lang="cs-CZ" sz="2200" b="1" baseline="-25000" dirty="0" smtClean="0"/>
          </a:p>
          <a:p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k</a:t>
            </a:r>
            <a:r>
              <a:rPr lang="cs-CZ" sz="2200" b="1" dirty="0" smtClean="0"/>
              <a:t> = 10 – 9</a:t>
            </a:r>
            <a:endParaRPr lang="cs-CZ" sz="2200" b="1" baseline="-25000" dirty="0" smtClean="0"/>
          </a:p>
          <a:p>
            <a:r>
              <a:rPr lang="cs-CZ" sz="2200" b="1" dirty="0" err="1" smtClean="0"/>
              <a:t>E</a:t>
            </a:r>
            <a:r>
              <a:rPr lang="cs-CZ" sz="2200" b="1" baseline="-25000" dirty="0" err="1" smtClean="0"/>
              <a:t>k</a:t>
            </a:r>
            <a:r>
              <a:rPr lang="cs-CZ" sz="2200" b="1" dirty="0" smtClean="0"/>
              <a:t> = 1 J</a:t>
            </a:r>
            <a:endParaRPr lang="cs-CZ" sz="2200" b="1" baseline="-25000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263691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67744" y="306896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306896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67744" y="350100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350100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67744" y="393305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23928" y="393305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267744" y="436510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23928" y="436510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267744" y="479715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479715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67744" y="522920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23928" y="522920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267744" y="566124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923928" y="566124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267744" y="602128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923928" y="602128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267744" y="6457890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0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923928" y="645789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96296E-6 L -3.33333E-6 0.06297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6296 L -3.33333E-6 0.12616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12616 L -3.33333E-6 0.18912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path" presetSubtype="0" accel="50000" decel="50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18912 L -3.33333E-6 0.25209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path" presetSubtype="0" accel="50000" decel="50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25209 L -3.33333E-6 0.31505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path" presetSubtype="0" accel="50000" decel="500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31505 L -3.33333E-6 0.37801 " pathEditMode="relative" rAng="0" ptsTypes="AA">
                                      <p:cBhvr>
                                        <p:cTn id="1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0" presetClass="path" presetSubtype="0" accel="50000" decel="500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37801 L -3.33333E-6 0.44098 " pathEditMode="relative" rAng="0" ptsTypes="AA">
                                      <p:cBhvr>
                                        <p:cTn id="1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0" presetClass="path" presetSubtype="0" accel="50000" decel="500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44098 L -3.33333E-6 0.49352 " pathEditMode="relative" rAng="0" ptsTypes="AA">
                                      <p:cBhvr>
                                        <p:cTn id="1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0" presetClass="path" presetSubtype="0" accel="50000" decel="500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49352 L -3.33333E-6 0.54607 " pathEditMode="relative" rAng="0" ptsTypes="AA">
                                      <p:cBhvr>
                                        <p:cTn id="18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0" presetClass="path" presetSubtype="0" accel="50000" decel="500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54606 L -3.33333E-6 0.59861 " pathEditMode="relative" rAng="0" ptsTypes="AA">
                                      <p:cBhvr>
                                        <p:cTn id="20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4" grpId="1" animBg="1"/>
      <p:bldP spid="5" grpId="0"/>
      <p:bldP spid="5" grpId="1"/>
      <p:bldP spid="6" grpId="0"/>
      <p:bldP spid="6" grpId="1"/>
      <p:bldP spid="7" grpId="0" animBg="1"/>
      <p:bldP spid="7" grpId="1" animBg="1"/>
      <p:bldP spid="8" grpId="1"/>
      <p:bldP spid="8" grpId="2"/>
      <p:bldP spid="9" grpId="0" animBg="1"/>
      <p:bldP spid="9" grpId="1" animBg="1"/>
      <p:bldP spid="10" grpId="0" animBg="1"/>
      <p:bldP spid="10" grpId="1" animBg="1"/>
      <p:bldP spid="10" grpId="2" animBg="1"/>
      <p:bldP spid="10" grpId="3" animBg="1"/>
      <p:bldP spid="10" grpId="4" animBg="1"/>
      <p:bldP spid="10" grpId="5" animBg="1"/>
      <p:bldP spid="10" grpId="6" animBg="1"/>
      <p:bldP spid="10" grpId="7" animBg="1"/>
      <p:bldP spid="10" grpId="8" animBg="1"/>
      <p:bldP spid="10" grpId="9" animBg="1"/>
      <p:bldP spid="10" grpId="10" animBg="1"/>
      <p:bldP spid="17" grpId="0"/>
      <p:bldP spid="18" grpId="0"/>
      <p:bldP spid="19" grpId="0"/>
      <p:bldP spid="20" grpId="1"/>
      <p:bldP spid="21" grpId="0" animBg="1"/>
      <p:bldP spid="22" grpId="0"/>
      <p:bldP spid="23" grpId="0"/>
      <p:bldP spid="24" grpId="0" animBg="1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Skupina 44"/>
          <p:cNvGrpSpPr/>
          <p:nvPr/>
        </p:nvGrpSpPr>
        <p:grpSpPr>
          <a:xfrm>
            <a:off x="2483768" y="-891480"/>
            <a:ext cx="4032448" cy="4209328"/>
            <a:chOff x="2483768" y="-891480"/>
            <a:chExt cx="4032448" cy="4209328"/>
          </a:xfrm>
        </p:grpSpPr>
        <p:sp>
          <p:nvSpPr>
            <p:cNvPr id="31" name="Oblouk 30"/>
            <p:cNvSpPr/>
            <p:nvPr/>
          </p:nvSpPr>
          <p:spPr>
            <a:xfrm rot="5400000">
              <a:off x="2395328" y="-803040"/>
              <a:ext cx="4209328" cy="4032448"/>
            </a:xfrm>
            <a:prstGeom prst="arc">
              <a:avLst>
                <a:gd name="adj1" fmla="val 18372672"/>
                <a:gd name="adj2" fmla="val 3319969"/>
              </a:avLst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ovací čára 37"/>
            <p:cNvCxnSpPr/>
            <p:nvPr/>
          </p:nvCxnSpPr>
          <p:spPr>
            <a:xfrm rot="16200000" flipV="1">
              <a:off x="3419872" y="2924944"/>
              <a:ext cx="216024" cy="7200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347864" y="3068960"/>
              <a:ext cx="216024" cy="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10800000">
              <a:off x="5292080" y="2996952"/>
              <a:ext cx="216024" cy="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5400000">
              <a:off x="5364088" y="3068960"/>
              <a:ext cx="216024" cy="72008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Kyvadlo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2843808" y="692696"/>
            <a:ext cx="1728192" cy="172819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Elipsa 4"/>
          <p:cNvSpPr/>
          <p:nvPr/>
        </p:nvSpPr>
        <p:spPr>
          <a:xfrm>
            <a:off x="2699792" y="2204864"/>
            <a:ext cx="288032" cy="288032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0"/>
          <p:cNvGrpSpPr/>
          <p:nvPr/>
        </p:nvGrpSpPr>
        <p:grpSpPr>
          <a:xfrm>
            <a:off x="3131840" y="404664"/>
            <a:ext cx="2808312" cy="288032"/>
            <a:chOff x="3995936" y="404664"/>
            <a:chExt cx="2808312" cy="288032"/>
          </a:xfrm>
        </p:grpSpPr>
        <p:cxnSp>
          <p:nvCxnSpPr>
            <p:cNvPr id="7" name="Přímá spojovací čára 6"/>
            <p:cNvCxnSpPr/>
            <p:nvPr/>
          </p:nvCxnSpPr>
          <p:spPr>
            <a:xfrm>
              <a:off x="3995936" y="692696"/>
              <a:ext cx="280831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5400000" flipH="1" flipV="1">
              <a:off x="4175956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 flipH="1" flipV="1">
              <a:off x="4391980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4608004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4824028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5040052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256076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5472100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 flipH="1" flipV="1">
              <a:off x="5688124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 flipV="1">
              <a:off x="5904148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 flipH="1" flipV="1">
              <a:off x="6120172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 flipH="1" flipV="1">
              <a:off x="6336196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 flipH="1" flipV="1">
              <a:off x="6552220" y="440668"/>
              <a:ext cx="288032" cy="21602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179512" y="1988840"/>
            <a:ext cx="233975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E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0 J,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max.</a:t>
            </a:r>
            <a:endParaRPr lang="cs-CZ" sz="2400" dirty="0"/>
          </a:p>
        </p:txBody>
      </p:sp>
      <p:sp>
        <p:nvSpPr>
          <p:cNvPr id="26" name="Šipka doprava 25"/>
          <p:cNvSpPr/>
          <p:nvPr/>
        </p:nvSpPr>
        <p:spPr>
          <a:xfrm rot="2237923">
            <a:off x="2423076" y="2647235"/>
            <a:ext cx="589099" cy="23616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27"/>
          <p:cNvGrpSpPr/>
          <p:nvPr/>
        </p:nvGrpSpPr>
        <p:grpSpPr>
          <a:xfrm>
            <a:off x="4427984" y="692696"/>
            <a:ext cx="288032" cy="2736304"/>
            <a:chOff x="5364088" y="692696"/>
            <a:chExt cx="288032" cy="2736304"/>
          </a:xfrm>
        </p:grpSpPr>
        <p:cxnSp>
          <p:nvCxnSpPr>
            <p:cNvPr id="24" name="Přímá spojovací čára 23"/>
            <p:cNvCxnSpPr/>
            <p:nvPr/>
          </p:nvCxnSpPr>
          <p:spPr>
            <a:xfrm rot="5400000">
              <a:off x="4283968" y="1916832"/>
              <a:ext cx="2448272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27" name="Elipsa 26"/>
            <p:cNvSpPr/>
            <p:nvPr/>
          </p:nvSpPr>
          <p:spPr>
            <a:xfrm>
              <a:off x="5364088" y="3140968"/>
              <a:ext cx="288032" cy="288032"/>
            </a:xfrm>
            <a:prstGeom prst="ellipse">
              <a:avLst/>
            </a:prstGeom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3707904" y="3789040"/>
            <a:ext cx="237626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E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max.,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0 J</a:t>
            </a:r>
            <a:endParaRPr lang="cs-CZ" sz="2400" dirty="0"/>
          </a:p>
        </p:txBody>
      </p:sp>
      <p:sp>
        <p:nvSpPr>
          <p:cNvPr id="30" name="Šipka doprava 29"/>
          <p:cNvSpPr/>
          <p:nvPr/>
        </p:nvSpPr>
        <p:spPr>
          <a:xfrm>
            <a:off x="4283968" y="3501008"/>
            <a:ext cx="589099" cy="23616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ovací čára 31"/>
          <p:cNvCxnSpPr/>
          <p:nvPr/>
        </p:nvCxnSpPr>
        <p:spPr>
          <a:xfrm rot="16200000" flipH="1">
            <a:off x="4463988" y="800708"/>
            <a:ext cx="1800200" cy="15841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6" name="Elipsa 35"/>
          <p:cNvSpPr/>
          <p:nvPr/>
        </p:nvSpPr>
        <p:spPr>
          <a:xfrm>
            <a:off x="5940152" y="2276872"/>
            <a:ext cx="288032" cy="288032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6767736" y="2060848"/>
            <a:ext cx="237626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E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0 J, </a:t>
            </a:r>
            <a:r>
              <a:rPr lang="cs-CZ" sz="2400" dirty="0" err="1" smtClean="0"/>
              <a:t>E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max.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627784" y="1484784"/>
            <a:ext cx="3600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139952" y="2564904"/>
            <a:ext cx="3600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12160" y="1628800"/>
            <a:ext cx="3600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0" y="4365104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Kterou energii mělo těleso </a:t>
            </a:r>
            <a:r>
              <a:rPr lang="cs-CZ" sz="2400" b="1" dirty="0" smtClean="0"/>
              <a:t>na počátku (A) </a:t>
            </a:r>
            <a:r>
              <a:rPr lang="cs-CZ" sz="2400" dirty="0" smtClean="0"/>
              <a:t>nulovou? 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0" y="479715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Kterou energii mělo těleso </a:t>
            </a:r>
            <a:r>
              <a:rPr lang="cs-CZ" sz="2400" b="1" dirty="0" smtClean="0"/>
              <a:t>na počátku (A) </a:t>
            </a:r>
            <a:r>
              <a:rPr lang="cs-CZ" sz="2400" dirty="0" smtClean="0"/>
              <a:t>největší? 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0" y="5301208"/>
            <a:ext cx="7092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Kterou energii mělo těleso </a:t>
            </a:r>
            <a:r>
              <a:rPr lang="cs-CZ" sz="2400" b="1" dirty="0" smtClean="0"/>
              <a:t>v nejnižší poloze (B) </a:t>
            </a:r>
            <a:r>
              <a:rPr lang="cs-CZ" sz="2400" dirty="0" smtClean="0"/>
              <a:t>největší? 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0" y="6027003"/>
            <a:ext cx="6516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Kterou energii mělo těleso </a:t>
            </a:r>
            <a:r>
              <a:rPr lang="cs-CZ" sz="2400" b="1" dirty="0" smtClean="0"/>
              <a:t>v nejnižší poloze (B) </a:t>
            </a:r>
            <a:r>
              <a:rPr lang="cs-CZ" sz="2400" dirty="0" smtClean="0"/>
              <a:t>nulovou? 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87208" y="4365104"/>
            <a:ext cx="2556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pohybovou energii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587208" y="4725144"/>
            <a:ext cx="2556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polohovou energii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444208" y="5589240"/>
            <a:ext cx="2699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pohybovou energii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516216" y="6165304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polohovou energii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23" grpId="0" animBg="1"/>
      <p:bldP spid="26" grpId="0" animBg="1"/>
      <p:bldP spid="29" grpId="0" animBg="1"/>
      <p:bldP spid="30" grpId="0" animBg="1"/>
      <p:bldP spid="36" grpId="0" animBg="1"/>
      <p:bldP spid="37" grpId="0" animBg="1"/>
      <p:bldP spid="47" grpId="0" animBg="1"/>
      <p:bldP spid="48" grpId="0" animBg="1"/>
      <p:bldP spid="49" grpId="0" animBg="1"/>
      <p:bldP spid="51" grpId="0" build="allAtOnce"/>
      <p:bldP spid="52" grpId="0" build="allAtOnce"/>
      <p:bldP spid="55" grpId="0"/>
      <p:bldP spid="56" grpId="0"/>
      <p:bldP spid="57" grpId="0"/>
      <p:bldP spid="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Otázky a úlohy: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b="1" dirty="0" smtClean="0"/>
              <a:t>Pružný míč byl vržen z povrchu Země svisle vzhůru. Popiš přeměny jeho pohybové energie, polohové energie v gravitačním poli Země.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/>
              <a:t>Popiš přeměny energie vozíku v jednotlivých úsecích horské dráhy.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204864"/>
            <a:ext cx="1474266" cy="2857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48880"/>
            <a:ext cx="1403629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494116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176" y="494116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7776356" y="2888940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6200000" flipV="1">
            <a:off x="6048164" y="2888940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0" y="2564904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3"/>
            </a:pPr>
            <a:r>
              <a:rPr lang="cs-CZ" sz="2400" b="1" dirty="0" smtClean="0"/>
              <a:t> Jakou pohybovou energii má kámen s hmotností 5 kg, který    dopadne na zem z výšky 15 metrů?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386104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4.	1 kg chleba obsahuje chemickou energii 10 MJ. O kolik metrů by mohl člověk s hmotností 70 kg vystoupat, kdyby mohl přeměnit všechnu tuto energii na energii mechanickou?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51723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5.	Míček s hmotností 20 g se po pádu z výšky 2 m odrazí do výšky </a:t>
            </a:r>
            <a:r>
              <a:rPr lang="cs-CZ" sz="2400" b="1" dirty="0" smtClean="0"/>
              <a:t>           1,7 </a:t>
            </a:r>
            <a:r>
              <a:rPr lang="cs-CZ" sz="2400" b="1" dirty="0" smtClean="0"/>
              <a:t>m. Jak velká část energie se při dopadu změnila na jiný druh energie?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4290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4" action="ppaction://hlinksldjump"/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5" action="ppaction://hlinksldjump"/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5696" y="63351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6" action="ppaction://hlinksldjump"/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62836" y="4987334"/>
            <a:ext cx="4661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4987334"/>
            <a:ext cx="4661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11" grpId="0"/>
      <p:bldP spid="12" grpId="0"/>
      <p:bldP spid="13" grpId="0"/>
      <p:bldP spid="14" grpId="0"/>
      <p:bldP spid="15" grpId="0"/>
      <p:bldP spid="16" grpId="0"/>
      <p:bldP spid="3" grpId="0"/>
      <p:bldP spid="3" grpId="1"/>
      <p:bldP spid="17" grpId="0"/>
      <p:bldP spid="1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988840"/>
            <a:ext cx="235663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5 kg</a:t>
            </a:r>
          </a:p>
          <a:p>
            <a:r>
              <a:rPr lang="cs-CZ" sz="2800" dirty="0" smtClean="0"/>
              <a:t>h = 15 m</a:t>
            </a:r>
          </a:p>
          <a:p>
            <a:r>
              <a:rPr lang="cs-CZ" sz="2800" u="sng" dirty="0" smtClean="0"/>
              <a:t>g = 10 N/kg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u="sng" dirty="0" smtClean="0"/>
              <a:t>Úloha 3</a:t>
            </a:r>
          </a:p>
          <a:p>
            <a:r>
              <a:rPr lang="cs-CZ" sz="2800" dirty="0" smtClean="0"/>
              <a:t>Polohová energie kamene ve výšce 15 se přemění v pohybovou energii kamene těsně před dopadem (tření vzduchu zanedbáváme)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8917" y="3906964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m . g . h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6182" y="4349370"/>
            <a:ext cx="2699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5 . 10 . 15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8917" y="4872590"/>
            <a:ext cx="2195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E</a:t>
            </a:r>
            <a:r>
              <a:rPr lang="cs-CZ" sz="2800" b="1" baseline="-25000" dirty="0" err="1" smtClean="0"/>
              <a:t>p</a:t>
            </a:r>
            <a:r>
              <a:rPr lang="cs-CZ" sz="2800" b="1" dirty="0" smtClean="0"/>
              <a:t> = 750 J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-25991" y="544522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Kámen měl těsně před dopadem pohybovou energii 750 J.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44408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8917" y="3520172"/>
            <a:ext cx="1907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? J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Úloha 4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E = </a:t>
            </a:r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10 MJ = 10 000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J</a:t>
            </a:r>
          </a:p>
          <a:p>
            <a:r>
              <a:rPr lang="cs-CZ" sz="2800" dirty="0" smtClean="0"/>
              <a:t>m = 70 kg</a:t>
            </a:r>
          </a:p>
          <a:p>
            <a:r>
              <a:rPr lang="cs-CZ" sz="2800" u="sng" dirty="0" smtClean="0"/>
              <a:t>g = 10 N/kg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102" y="2546872"/>
            <a:ext cx="2051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 = ? 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102" y="3032347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 = </a:t>
            </a:r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: ( m . g 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102" y="3555567"/>
            <a:ext cx="4916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 = 10 000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: ( 70 . 10 )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102" y="4017232"/>
            <a:ext cx="3707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 = 14 300 m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102" y="4537913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 výsledku je vidět, že většina energie v potravinách se přemění na teplo a chemicko – biologické procesy související </a:t>
            </a:r>
            <a:r>
              <a:rPr lang="cs-CZ" sz="2800" dirty="0" smtClean="0"/>
              <a:t> s </a:t>
            </a:r>
            <a:r>
              <a:rPr lang="cs-CZ" sz="2800" dirty="0" smtClean="0"/>
              <a:t>metabolismem.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44408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44408" y="623731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0"/>
            <a:ext cx="53640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</a:rPr>
              <a:t>Polohová energie míčku ve výšce 2 m:</a:t>
            </a:r>
          </a:p>
          <a:p>
            <a:pPr marL="342900" indent="-342900"/>
            <a:r>
              <a:rPr lang="cs-CZ" sz="2400" dirty="0" smtClean="0"/>
              <a:t>m = 20 g = 0,020 kg</a:t>
            </a:r>
          </a:p>
          <a:p>
            <a:pPr marL="342900" indent="-342900"/>
            <a:r>
              <a:rPr lang="cs-CZ" sz="2400" dirty="0" smtClean="0"/>
              <a:t>g = 10 N/kg</a:t>
            </a:r>
          </a:p>
          <a:p>
            <a:pPr marL="342900" indent="-342900"/>
            <a:r>
              <a:rPr lang="cs-CZ" sz="2400" u="sng" dirty="0" smtClean="0"/>
              <a:t>h = 2 m</a:t>
            </a:r>
          </a:p>
          <a:p>
            <a:pPr marL="342900" indent="-342900"/>
            <a:r>
              <a:rPr lang="cs-CZ" sz="2400" dirty="0" smtClean="0"/>
              <a:t>E</a:t>
            </a:r>
            <a:r>
              <a:rPr lang="cs-CZ" sz="2400" baseline="-25000" dirty="0" smtClean="0"/>
              <a:t>p1</a:t>
            </a:r>
            <a:r>
              <a:rPr lang="cs-CZ" sz="2400" dirty="0" smtClean="0"/>
              <a:t> = ? J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844824"/>
            <a:ext cx="233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r>
              <a:rPr lang="cs-CZ" sz="2400" baseline="-25000" dirty="0" smtClean="0"/>
              <a:t>p1</a:t>
            </a:r>
            <a:r>
              <a:rPr lang="cs-CZ" sz="2400" dirty="0" smtClean="0"/>
              <a:t> = m . g . h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276872"/>
            <a:ext cx="2915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r>
              <a:rPr lang="cs-CZ" sz="2400" baseline="-25000" dirty="0" smtClean="0"/>
              <a:t>p1</a:t>
            </a:r>
            <a:r>
              <a:rPr lang="cs-CZ" sz="2400" dirty="0" smtClean="0"/>
              <a:t> = 0,020 . 10 . 2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708920"/>
            <a:ext cx="2915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r>
              <a:rPr lang="cs-CZ" sz="2400" b="1" baseline="-25000" dirty="0" smtClean="0"/>
              <a:t>p1</a:t>
            </a:r>
            <a:r>
              <a:rPr lang="cs-CZ" sz="2400" b="1" dirty="0" smtClean="0"/>
              <a:t> = 0,4 J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212976"/>
            <a:ext cx="5580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solidFill>
                  <a:srgbClr val="FF0000"/>
                </a:solidFill>
              </a:rPr>
              <a:t>2.	Polohová energie míčku ve výšce 1,7 m:</a:t>
            </a:r>
          </a:p>
          <a:p>
            <a:pPr marL="342900" indent="-342900"/>
            <a:r>
              <a:rPr lang="cs-CZ" sz="2400" dirty="0" smtClean="0"/>
              <a:t>m = 20 g = 0,020 kg</a:t>
            </a:r>
          </a:p>
          <a:p>
            <a:pPr marL="342900" indent="-342900"/>
            <a:r>
              <a:rPr lang="cs-CZ" sz="2400" dirty="0" smtClean="0"/>
              <a:t>g = 10 N/kg</a:t>
            </a:r>
          </a:p>
          <a:p>
            <a:pPr marL="342900" indent="-342900"/>
            <a:r>
              <a:rPr lang="cs-CZ" sz="2400" u="sng" dirty="0" smtClean="0"/>
              <a:t>h = 1,7 m</a:t>
            </a:r>
          </a:p>
          <a:p>
            <a:pPr marL="342900" indent="-342900"/>
            <a:r>
              <a:rPr lang="cs-CZ" sz="2400" dirty="0" smtClean="0"/>
              <a:t>E</a:t>
            </a:r>
            <a:r>
              <a:rPr lang="cs-CZ" sz="2400" baseline="-25000" dirty="0" smtClean="0"/>
              <a:t>p2</a:t>
            </a:r>
            <a:r>
              <a:rPr lang="cs-CZ" sz="2400" dirty="0" smtClean="0"/>
              <a:t> = ? J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085184"/>
            <a:ext cx="2915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</a:t>
            </a:r>
            <a:r>
              <a:rPr lang="cs-CZ" sz="2400" baseline="-25000" dirty="0" smtClean="0"/>
              <a:t>p2</a:t>
            </a:r>
            <a:r>
              <a:rPr lang="cs-CZ" sz="2400" dirty="0" smtClean="0"/>
              <a:t> = 0,020 . 10 . 1,7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517232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r>
              <a:rPr lang="cs-CZ" sz="2400" b="1" baseline="-25000" dirty="0" smtClean="0"/>
              <a:t>p2</a:t>
            </a:r>
            <a:r>
              <a:rPr lang="cs-CZ" sz="2400" b="1" dirty="0" smtClean="0"/>
              <a:t> = 0,34 J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5554437"/>
            <a:ext cx="248376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E</a:t>
            </a:r>
            <a:r>
              <a:rPr lang="cs-CZ" sz="2400" b="1" baseline="-25000" dirty="0" smtClean="0"/>
              <a:t>p1</a:t>
            </a:r>
            <a:r>
              <a:rPr lang="cs-CZ" sz="2400" b="1" dirty="0" smtClean="0"/>
              <a:t> – E</a:t>
            </a:r>
            <a:r>
              <a:rPr lang="cs-CZ" sz="2400" b="1" baseline="-25000" dirty="0" smtClean="0"/>
              <a:t>p2</a:t>
            </a:r>
            <a:r>
              <a:rPr lang="cs-CZ" sz="2400" b="1" dirty="0" smtClean="0"/>
              <a:t> = 0,06 J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004" y="6258490"/>
            <a:ext cx="5508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teplo se přemění energie 0,06 J.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7308304" y="0"/>
            <a:ext cx="13340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 smtClean="0"/>
              <a:t>Úloha 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649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b="1" dirty="0" smtClean="0"/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RNDr. KOLÁŘOVÁ,CSc., Růžena; </a:t>
            </a:r>
            <a:r>
              <a:rPr lang="cs-CZ" dirty="0" err="1" smtClean="0"/>
              <a:t>Paed</a:t>
            </a:r>
            <a:r>
              <a:rPr lang="cs-CZ" dirty="0" smtClean="0"/>
              <a:t>. Dr.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  <a:endParaRPr lang="cs-CZ" sz="1400" dirty="0" smtClean="0"/>
          </a:p>
          <a:p>
            <a:r>
              <a:rPr lang="cs-CZ" dirty="0" smtClean="0"/>
              <a:t>Obrázky.</a:t>
            </a:r>
          </a:p>
          <a:p>
            <a:r>
              <a:rPr lang="cs-CZ" dirty="0" smtClean="0"/>
              <a:t>[1], [2]</a:t>
            </a:r>
            <a:endParaRPr lang="cs-CZ" dirty="0"/>
          </a:p>
          <a:p>
            <a:r>
              <a:rPr lang="cs-CZ" dirty="0" smtClean="0"/>
              <a:t>-</a:t>
            </a:r>
            <a:r>
              <a:rPr lang="cs-CZ" dirty="0" err="1" smtClean="0"/>
              <a:t>skeny</a:t>
            </a:r>
            <a:r>
              <a:rPr lang="cs-CZ" dirty="0" smtClean="0"/>
              <a:t> z učebnice str. 42</a:t>
            </a:r>
            <a:r>
              <a:rPr lang="cs-CZ" dirty="0"/>
              <a:t>: Doc. RNDr. </a:t>
            </a:r>
            <a:r>
              <a:rPr lang="cs-CZ" dirty="0" err="1"/>
              <a:t>KOLÁŘOVÁ,CSc</a:t>
            </a:r>
            <a:r>
              <a:rPr lang="cs-CZ" dirty="0"/>
              <a:t>., Růžena; </a:t>
            </a:r>
            <a:r>
              <a:rPr lang="cs-CZ" dirty="0" err="1"/>
              <a:t>Paed</a:t>
            </a:r>
            <a:r>
              <a:rPr lang="cs-CZ" dirty="0"/>
              <a:t>. Dr. BOHUNĚK, Jiří. Fyzika pro 8. ročník základní školy. Praha 4 : Prometheus, 2005. 224 s. ISBN </a:t>
            </a:r>
            <a:r>
              <a:rPr lang="cs-CZ" dirty="0" smtClean="0"/>
              <a:t>80-7196-149-3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0" y="6034069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847</Words>
  <Application>Microsoft Office PowerPoint</Application>
  <PresentationFormat>Předvádění na obrazovce (4:3)</PresentationFormat>
  <Paragraphs>157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64</cp:revision>
  <dcterms:modified xsi:type="dcterms:W3CDTF">2012-06-02T14:35:11Z</dcterms:modified>
</cp:coreProperties>
</file>