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1" r:id="rId1"/>
  </p:sldMasterIdLst>
  <p:sldIdLst>
    <p:sldId id="270" r:id="rId2"/>
    <p:sldId id="271" r:id="rId3"/>
    <p:sldId id="257" r:id="rId4"/>
    <p:sldId id="262" r:id="rId5"/>
    <p:sldId id="259" r:id="rId6"/>
    <p:sldId id="261" r:id="rId7"/>
    <p:sldId id="260" r:id="rId8"/>
    <p:sldId id="263" r:id="rId9"/>
    <p:sldId id="264" r:id="rId10"/>
    <p:sldId id="265" r:id="rId11"/>
    <p:sldId id="266" r:id="rId12"/>
    <p:sldId id="272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8B30111-DE02-41C2-9A22-6A3B7EA8DFB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2815921-D9A2-4869-B23F-EA7EDF2129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g"/><Relationship Id="rId5" Type="http://schemas.microsoft.com/office/2007/relationships/hdphoto" Target="../media/hdphoto3.wdp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microsoft.com/office/2007/relationships/hdphoto" Target="../media/hdphoto5.wdp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7.wdp"/><Relationship Id="rId7" Type="http://schemas.microsoft.com/office/2007/relationships/hdphoto" Target="../media/hdphoto9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microsoft.com/office/2007/relationships/hdphoto" Target="../media/hdphoto8.wdp"/><Relationship Id="rId4" Type="http://schemas.openxmlformats.org/officeDocument/2006/relationships/image" Target="../media/image13.png"/><Relationship Id="rId9" Type="http://schemas.microsoft.com/office/2007/relationships/hdphoto" Target="../media/hdphoto10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5" Type="http://schemas.microsoft.com/office/2007/relationships/hdphoto" Target="../media/hdphoto12.wdp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VY_32_INOVACE_014_Plány po II. světové válce</a:t>
            </a:r>
            <a:endParaRPr lang="cs-CZ" b="1" dirty="0">
              <a:latin typeface="Cambria" pitchFamily="18" charset="0"/>
            </a:endParaRP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mbria" pitchFamily="18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79512" y="1209018"/>
            <a:ext cx="7827993" cy="1512168"/>
          </a:xfrm>
        </p:spPr>
        <p:txBody>
          <a:bodyPr/>
          <a:lstStyle/>
          <a:p>
            <a:r>
              <a:rPr lang="cs-CZ" sz="3500" dirty="0" smtClean="0">
                <a:latin typeface="Cambria" pitchFamily="18" charset="0"/>
              </a:rPr>
              <a:t>Plány na uspořádání světa po druhé světové válce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395536" y="3281074"/>
            <a:ext cx="3806520" cy="504056"/>
          </a:xfrm>
        </p:spPr>
        <p:txBody>
          <a:bodyPr/>
          <a:lstStyle/>
          <a:p>
            <a:r>
              <a:rPr lang="cs-CZ" b="1" dirty="0" smtClean="0">
                <a:latin typeface="Cambria" pitchFamily="18" charset="0"/>
              </a:rPr>
              <a:t>Základní škola Čelákovice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965102"/>
            <a:ext cx="3816424" cy="3240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09120"/>
            <a:ext cx="5328592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9952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844824"/>
            <a:ext cx="849694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11. 4. 2011</a:t>
            </a:r>
          </a:p>
          <a:p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Stupeň a typ vzdělávání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. </a:t>
            </a:r>
            <a:r>
              <a:rPr lang="cs-CZ" sz="1600" smtClean="0">
                <a:solidFill>
                  <a:schemeClr val="tx2"/>
                </a:solidFill>
                <a:latin typeface="Cambria" pitchFamily="18" charset="0"/>
              </a:rPr>
              <a:t>stupeň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ZŠ – 9. ročník</a:t>
            </a:r>
            <a:endParaRPr lang="cs-CZ" sz="1600" dirty="0">
              <a:solidFill>
                <a:schemeClr val="tx2"/>
              </a:solidFill>
              <a:latin typeface="Cambria" pitchFamily="18" charset="0"/>
            </a:endParaRPr>
          </a:p>
          <a:p>
            <a:endParaRPr lang="cs-CZ" sz="1600" b="1" dirty="0" smtClean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Vzdělávací obor: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Téma</a:t>
            </a:r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Poválečné uspořádání světa</a:t>
            </a:r>
          </a:p>
          <a:p>
            <a:endParaRPr lang="cs-CZ" sz="1600" dirty="0" smtClean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  Prezentace představuje plány představitelů protihitlerovské koalice na poválečné uspořádání světa, průběh Norimberského procesu a vznik Organizace spojených národů.</a:t>
            </a:r>
          </a:p>
          <a:p>
            <a:endParaRPr lang="cs-CZ" sz="1600" dirty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: prezentace</a:t>
            </a:r>
          </a:p>
          <a:p>
            <a:endParaRPr lang="cs-CZ" sz="1600" dirty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:  Žáci vysvětlí základní mocenské představy o uspořádání světa po druhé světové válce,  výsledky jednání mocností na konferencích v Jaltě a Postupimi, význam Norimberského procesu a vzniku OSN.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Plány na uspořádání světa po 2. světové válce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392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5236"/>
            <a:ext cx="8229600" cy="836711"/>
          </a:xfrm>
        </p:spPr>
        <p:txBody>
          <a:bodyPr/>
          <a:lstStyle/>
          <a:p>
            <a:pPr algn="l"/>
            <a:r>
              <a:rPr lang="cs-CZ" sz="3800" dirty="0" smtClean="0">
                <a:latin typeface="+mn-lt"/>
              </a:rPr>
              <a:t>Výsledky 2. světové války</a:t>
            </a:r>
            <a:endParaRPr lang="cs-CZ" sz="38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301324"/>
            <a:ext cx="4032448" cy="5104119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/>
              <a:t>nedozírné hmotné škody</a:t>
            </a:r>
          </a:p>
          <a:p>
            <a:r>
              <a:rPr lang="cs-CZ" sz="2600" dirty="0" smtClean="0"/>
              <a:t>obrovské lidské ztráty </a:t>
            </a:r>
          </a:p>
          <a:p>
            <a:pPr lvl="1"/>
            <a:r>
              <a:rPr lang="cs-CZ" sz="2600" dirty="0" smtClean="0"/>
              <a:t>50 – 60 milionů</a:t>
            </a:r>
          </a:p>
          <a:p>
            <a:pPr lvl="1"/>
            <a:r>
              <a:rPr lang="cs-CZ" sz="2600" dirty="0" smtClean="0"/>
              <a:t>z toho asi 35 milionů civilistů</a:t>
            </a:r>
          </a:p>
          <a:p>
            <a:endParaRPr lang="cs-CZ" sz="2600" dirty="0"/>
          </a:p>
          <a:p>
            <a:r>
              <a:rPr lang="cs-CZ" sz="2600" dirty="0" smtClean="0"/>
              <a:t>již před koncem války snahy o dohodu mezi velmocemi (SSSR, USA, Velká Británie) o poválečném uspořádání světa</a:t>
            </a:r>
          </a:p>
          <a:p>
            <a:pPr marL="45720" indent="0">
              <a:buNone/>
            </a:pPr>
            <a:endParaRPr lang="cs-CZ" sz="2600" dirty="0"/>
          </a:p>
          <a:p>
            <a:pPr marL="45720" indent="0">
              <a:buNone/>
            </a:pPr>
            <a:endParaRPr lang="cs-CZ" sz="2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052736"/>
            <a:ext cx="4176464" cy="53285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7164288" y="1301325"/>
            <a:ext cx="1800200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Berlín 1945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118861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424936" cy="792088"/>
          </a:xfrm>
        </p:spPr>
        <p:txBody>
          <a:bodyPr/>
          <a:lstStyle/>
          <a:p>
            <a:pPr algn="l"/>
            <a:r>
              <a:rPr lang="cs-CZ" sz="3800" dirty="0" smtClean="0">
                <a:latin typeface="+mn-lt"/>
              </a:rPr>
              <a:t>Představitelé „Velké trojky“</a:t>
            </a:r>
            <a:endParaRPr lang="cs-CZ" sz="3800" dirty="0"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776"/>
            <a:ext cx="3024336" cy="388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2634" y="980728"/>
            <a:ext cx="3168352" cy="388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708920"/>
            <a:ext cx="3240360" cy="40324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323528" y="5013176"/>
            <a:ext cx="2088232" cy="117626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F. D. Roosevelt</a:t>
            </a:r>
          </a:p>
          <a:p>
            <a:pPr algn="ctr"/>
            <a:r>
              <a:rPr lang="cs-CZ" sz="2200" dirty="0" smtClean="0"/>
              <a:t>1882 – 1945</a:t>
            </a:r>
          </a:p>
          <a:p>
            <a:pPr algn="ctr"/>
            <a:r>
              <a:rPr lang="cs-CZ" sz="2200" dirty="0" smtClean="0"/>
              <a:t>USA</a:t>
            </a:r>
            <a:endParaRPr lang="cs-CZ" sz="2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635896" y="1628800"/>
            <a:ext cx="1800200" cy="108012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J. V. Stalin</a:t>
            </a:r>
          </a:p>
          <a:p>
            <a:pPr algn="ctr"/>
            <a:r>
              <a:rPr lang="cs-CZ" sz="2200" dirty="0" smtClean="0"/>
              <a:t>1879 – 1953</a:t>
            </a:r>
          </a:p>
          <a:p>
            <a:pPr algn="ctr"/>
            <a:r>
              <a:rPr lang="cs-CZ" sz="2200" dirty="0" smtClean="0"/>
              <a:t>SSSR</a:t>
            </a:r>
            <a:endParaRPr lang="cs-CZ" sz="2200" dirty="0"/>
          </a:p>
        </p:txBody>
      </p:sp>
      <p:sp>
        <p:nvSpPr>
          <p:cNvPr id="8" name="Zaoblený obdélník 7"/>
          <p:cNvSpPr/>
          <p:nvPr/>
        </p:nvSpPr>
        <p:spPr>
          <a:xfrm>
            <a:off x="6876256" y="4725144"/>
            <a:ext cx="2104730" cy="122413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W. Churchill 1874 – 1965</a:t>
            </a:r>
          </a:p>
          <a:p>
            <a:pPr algn="ctr"/>
            <a:r>
              <a:rPr lang="cs-CZ" sz="2200" dirty="0" smtClean="0"/>
              <a:t>Velká Británie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558830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3990" y="144016"/>
            <a:ext cx="8518489" cy="692696"/>
          </a:xfrm>
        </p:spPr>
        <p:txBody>
          <a:bodyPr/>
          <a:lstStyle/>
          <a:p>
            <a:r>
              <a:rPr lang="cs-CZ" sz="4000" dirty="0" smtClean="0">
                <a:latin typeface="+mn-lt"/>
              </a:rPr>
              <a:t>Jaltská konference (únor 1945)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100628"/>
            <a:ext cx="4248472" cy="52807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600" dirty="0"/>
          </a:p>
          <a:p>
            <a:pPr marL="45720" indent="0">
              <a:buNone/>
            </a:pPr>
            <a:endParaRPr lang="cs-CZ" sz="26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19944" y="1052736"/>
            <a:ext cx="4248472" cy="54809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endParaRPr lang="cs-CZ" sz="2600" dirty="0" smtClean="0"/>
          </a:p>
          <a:p>
            <a:pPr marL="45720" indent="0">
              <a:buFont typeface="Georgia" pitchFamily="18" charset="0"/>
              <a:buNone/>
            </a:pPr>
            <a:endParaRPr lang="cs-CZ" sz="26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7209" y="836712"/>
            <a:ext cx="8352928" cy="15121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konference Velké trojky </a:t>
            </a:r>
          </a:p>
          <a:p>
            <a:pPr lvl="1"/>
            <a:r>
              <a:rPr lang="cs-CZ" sz="2400" dirty="0" smtClean="0"/>
              <a:t>plány na rozdělení poválečného Německa</a:t>
            </a:r>
          </a:p>
          <a:p>
            <a:pPr lvl="1"/>
            <a:r>
              <a:rPr lang="cs-CZ" sz="2400" dirty="0" smtClean="0"/>
              <a:t>otázka budoucnosti okupovaných států Evropy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pPr marL="45720" indent="0">
              <a:buFont typeface="Georgia" pitchFamily="18" charset="0"/>
              <a:buNone/>
            </a:pPr>
            <a:endParaRPr lang="cs-CZ" sz="26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02320" y="2348880"/>
            <a:ext cx="3549600" cy="43204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dirty="0" smtClean="0"/>
              <a:t>počátek mocenských rozporů</a:t>
            </a:r>
          </a:p>
          <a:p>
            <a:r>
              <a:rPr lang="cs-CZ" sz="2600" b="1" i="1" dirty="0" smtClean="0"/>
              <a:t>SSSR</a:t>
            </a:r>
          </a:p>
          <a:p>
            <a:pPr lvl="1"/>
            <a:r>
              <a:rPr lang="cs-CZ" sz="2600" dirty="0" smtClean="0"/>
              <a:t>rozšíření sféry vlivu na státy východní a střední Evropy</a:t>
            </a:r>
          </a:p>
          <a:p>
            <a:r>
              <a:rPr lang="cs-CZ" sz="2600" b="1" i="1" dirty="0" smtClean="0"/>
              <a:t>západní mocnosti</a:t>
            </a:r>
          </a:p>
          <a:p>
            <a:pPr lvl="1"/>
            <a:r>
              <a:rPr lang="cs-CZ" sz="2600" dirty="0" smtClean="0"/>
              <a:t>základy demokracie, svobody a prosperity jako jediné mírové cesty </a:t>
            </a:r>
          </a:p>
          <a:p>
            <a:endParaRPr lang="cs-CZ" sz="2800" dirty="0" smtClean="0"/>
          </a:p>
          <a:p>
            <a:pPr marL="45720" indent="0">
              <a:buFont typeface="Georgia" pitchFamily="18" charset="0"/>
              <a:buNone/>
            </a:pPr>
            <a:endParaRPr lang="cs-CZ" sz="26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204864"/>
            <a:ext cx="5436096" cy="46146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aoblený obdélník 8"/>
          <p:cNvSpPr/>
          <p:nvPr/>
        </p:nvSpPr>
        <p:spPr>
          <a:xfrm>
            <a:off x="4078515" y="3164215"/>
            <a:ext cx="1343067" cy="39604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hu-HU" sz="2200" dirty="0" smtClean="0"/>
              <a:t>Churchill</a:t>
            </a:r>
            <a:endParaRPr lang="cs-CZ" sz="2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652120" y="3004041"/>
            <a:ext cx="1445365" cy="39604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Roosevelt</a:t>
            </a:r>
            <a:endParaRPr lang="cs-CZ" sz="2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7347070" y="3007883"/>
            <a:ext cx="1343067" cy="39604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Stalin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836883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latin typeface="+mn-lt"/>
              </a:rPr>
              <a:t>Jalta</a:t>
            </a:r>
            <a:endParaRPr lang="cs-CZ" dirty="0"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077072"/>
            <a:ext cx="8928992" cy="26117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04664"/>
            <a:ext cx="4392488" cy="3789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3456384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519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6190" y="260085"/>
            <a:ext cx="8517632" cy="648072"/>
          </a:xfrm>
        </p:spPr>
        <p:txBody>
          <a:bodyPr/>
          <a:lstStyle/>
          <a:p>
            <a:pPr algn="l"/>
            <a:r>
              <a:rPr lang="cs-CZ" sz="3200" dirty="0" smtClean="0">
                <a:latin typeface="+mn-lt"/>
              </a:rPr>
              <a:t>Postupimská konference (červenec 1945)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100628"/>
            <a:ext cx="4248472" cy="52807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600" dirty="0"/>
          </a:p>
          <a:p>
            <a:pPr marL="45720" indent="0">
              <a:buNone/>
            </a:pPr>
            <a:endParaRPr lang="cs-CZ" sz="26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980728"/>
            <a:ext cx="8352928" cy="1296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konference SSSR (Stalin), USA (Truman) a Velké Británie (Churchill → Attlee)</a:t>
            </a:r>
          </a:p>
          <a:p>
            <a:pPr lvl="1"/>
            <a:r>
              <a:rPr lang="cs-CZ" sz="2600" dirty="0" smtClean="0"/>
              <a:t>další prohloubení rozporů (sféry vlivu v Evropě)</a:t>
            </a:r>
          </a:p>
          <a:p>
            <a:pPr marL="45720" indent="0">
              <a:buFont typeface="Georgia" pitchFamily="18" charset="0"/>
              <a:buNone/>
            </a:pPr>
            <a:endParaRPr lang="cs-CZ" sz="26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436096" y="2463738"/>
            <a:ext cx="3528392" cy="43787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i="1" dirty="0" smtClean="0"/>
              <a:t>poválečné Německo</a:t>
            </a:r>
          </a:p>
          <a:p>
            <a:pPr lvl="1"/>
            <a:r>
              <a:rPr lang="cs-CZ" sz="2600" dirty="0" smtClean="0"/>
              <a:t>demokratizace</a:t>
            </a:r>
          </a:p>
          <a:p>
            <a:pPr lvl="1"/>
            <a:r>
              <a:rPr lang="cs-CZ" sz="2600" dirty="0" smtClean="0"/>
              <a:t>denacifikace</a:t>
            </a:r>
          </a:p>
          <a:p>
            <a:pPr lvl="1"/>
            <a:r>
              <a:rPr lang="cs-CZ" sz="2600" dirty="0" smtClean="0"/>
              <a:t>demilitarizace</a:t>
            </a:r>
          </a:p>
          <a:p>
            <a:pPr lvl="1"/>
            <a:r>
              <a:rPr lang="cs-CZ" sz="2600" dirty="0" smtClean="0"/>
              <a:t>okupační zóny</a:t>
            </a:r>
          </a:p>
          <a:p>
            <a:pPr lvl="1"/>
            <a:r>
              <a:rPr lang="cs-CZ" sz="2600" dirty="0" smtClean="0"/>
              <a:t>potrestání válečných zločinců</a:t>
            </a:r>
          </a:p>
          <a:p>
            <a:pPr lvl="1"/>
            <a:r>
              <a:rPr lang="cs-CZ" sz="2600" dirty="0" smtClean="0"/>
              <a:t>hranice s Polskem</a:t>
            </a:r>
          </a:p>
          <a:p>
            <a:pPr lvl="2"/>
            <a:r>
              <a:rPr lang="cs-CZ" sz="2600" dirty="0" smtClean="0"/>
              <a:t>Odra - Nisa</a:t>
            </a:r>
          </a:p>
          <a:p>
            <a:pPr lvl="1"/>
            <a:r>
              <a:rPr lang="cs-CZ" sz="2600" dirty="0" smtClean="0"/>
              <a:t>odsun Němců z ČSR a Polska</a:t>
            </a:r>
          </a:p>
          <a:p>
            <a:endParaRPr lang="cs-CZ" sz="2800" dirty="0" smtClean="0"/>
          </a:p>
          <a:p>
            <a:pPr marL="45720" indent="0">
              <a:buFont typeface="Georgia" pitchFamily="18" charset="0"/>
              <a:buNone/>
            </a:pPr>
            <a:endParaRPr lang="cs-CZ" sz="2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276872"/>
            <a:ext cx="5256584" cy="4464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323528" y="2674640"/>
            <a:ext cx="1512168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C. R. Attlee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2051720" y="2573288"/>
            <a:ext cx="1440160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H. Truman</a:t>
            </a:r>
            <a:endParaRPr lang="cs-CZ" sz="2000" dirty="0"/>
          </a:p>
        </p:txBody>
      </p:sp>
      <p:sp>
        <p:nvSpPr>
          <p:cNvPr id="9" name="Zaoblený obdélník 8"/>
          <p:cNvSpPr/>
          <p:nvPr/>
        </p:nvSpPr>
        <p:spPr>
          <a:xfrm>
            <a:off x="3851920" y="2573288"/>
            <a:ext cx="1296144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J. V. Stalin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40210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640960" cy="785024"/>
          </a:xfrm>
        </p:spPr>
        <p:txBody>
          <a:bodyPr/>
          <a:lstStyle/>
          <a:p>
            <a:pPr algn="l"/>
            <a:r>
              <a:rPr lang="cs-CZ" sz="3500" dirty="0" smtClean="0">
                <a:latin typeface="+mn-lt"/>
              </a:rPr>
              <a:t>Okupační zóny poválečného Německa</a:t>
            </a:r>
            <a:endParaRPr lang="cs-CZ" sz="3500" dirty="0"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294986"/>
            <a:ext cx="2736304" cy="32403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963" y="3398423"/>
            <a:ext cx="2520280" cy="33199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209959"/>
            <a:ext cx="2712259" cy="36974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052736"/>
            <a:ext cx="2520280" cy="331236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1259632" y="1787080"/>
            <a:ext cx="1224135" cy="63380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SSSR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5227194" y="1209959"/>
            <a:ext cx="1346448" cy="86515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Velká</a:t>
            </a:r>
          </a:p>
          <a:p>
            <a:pPr algn="ctr"/>
            <a:r>
              <a:rPr lang="cs-CZ" sz="2400" dirty="0" smtClean="0"/>
              <a:t>Británie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2463510" y="5805264"/>
            <a:ext cx="1316402" cy="51663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Francie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48264" y="5517232"/>
            <a:ext cx="1346448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USA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2419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8993" y="116632"/>
            <a:ext cx="6512511" cy="792088"/>
          </a:xfrm>
        </p:spPr>
        <p:txBody>
          <a:bodyPr/>
          <a:lstStyle/>
          <a:p>
            <a:pPr algn="l"/>
            <a:r>
              <a:rPr lang="cs-CZ" sz="3800" dirty="0" smtClean="0">
                <a:latin typeface="+mn-lt"/>
              </a:rPr>
              <a:t>Norimberský proces</a:t>
            </a:r>
            <a:endParaRPr lang="cs-CZ" sz="38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052736"/>
            <a:ext cx="8496944" cy="14401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potrestání válečných zločinců podílejících se na přípravě a organizování 2. světové války </a:t>
            </a:r>
          </a:p>
          <a:p>
            <a:r>
              <a:rPr lang="cs-CZ" sz="2400" dirty="0" smtClean="0"/>
              <a:t>Mezinárodní vojenský tribunál (20. 11. 1945 – 1. 10. 1946)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60964" y="2374239"/>
            <a:ext cx="3203848" cy="448376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i="1" dirty="0" smtClean="0"/>
              <a:t>tři druhy zločinů:</a:t>
            </a:r>
          </a:p>
          <a:p>
            <a:pPr lvl="1"/>
            <a:r>
              <a:rPr lang="cs-CZ" sz="2400" dirty="0" smtClean="0"/>
              <a:t>proti míru</a:t>
            </a:r>
          </a:p>
          <a:p>
            <a:pPr lvl="1"/>
            <a:r>
              <a:rPr lang="cs-CZ" sz="2400" dirty="0" smtClean="0"/>
              <a:t>válečné zločiny</a:t>
            </a:r>
          </a:p>
          <a:p>
            <a:pPr lvl="1"/>
            <a:r>
              <a:rPr lang="cs-CZ" sz="2400" dirty="0" smtClean="0"/>
              <a:t>proti lidskosti</a:t>
            </a:r>
          </a:p>
          <a:p>
            <a:r>
              <a:rPr lang="cs-CZ" sz="2400" b="1" i="1" dirty="0" smtClean="0"/>
              <a:t>zločinné organizace:</a:t>
            </a:r>
          </a:p>
          <a:p>
            <a:pPr lvl="1"/>
            <a:r>
              <a:rPr lang="cs-CZ" sz="2400" dirty="0" smtClean="0"/>
              <a:t>SS, SD, NSDAP</a:t>
            </a:r>
          </a:p>
          <a:p>
            <a:pPr lvl="1"/>
            <a:r>
              <a:rPr lang="cs-CZ" sz="2400" dirty="0" smtClean="0"/>
              <a:t>gestapo</a:t>
            </a:r>
          </a:p>
          <a:p>
            <a:r>
              <a:rPr lang="cs-CZ" sz="2400" dirty="0" smtClean="0"/>
              <a:t>24 obžalovaných</a:t>
            </a:r>
          </a:p>
          <a:p>
            <a:pPr lvl="1"/>
            <a:r>
              <a:rPr lang="cs-CZ" sz="2400" dirty="0" smtClean="0"/>
              <a:t>12 rozsudků smrti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3362" y="2372214"/>
            <a:ext cx="5688632" cy="44857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4453068" y="2867484"/>
            <a:ext cx="1343067" cy="39604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</a:t>
            </a:r>
            <a:r>
              <a:rPr lang="hu-HU" sz="2400" dirty="0" smtClean="0"/>
              <a:t>őring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5486333" y="3384473"/>
            <a:ext cx="1033264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Hess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6156176" y="4049436"/>
            <a:ext cx="1947664" cy="43635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Ribbentrop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622971" y="4797152"/>
            <a:ext cx="1297078" cy="43892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Keitel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90968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1024" y="188640"/>
            <a:ext cx="6512511" cy="864096"/>
          </a:xfrm>
        </p:spPr>
        <p:txBody>
          <a:bodyPr/>
          <a:lstStyle/>
          <a:p>
            <a:pPr algn="l"/>
            <a:r>
              <a:rPr lang="cs-CZ" sz="4000" dirty="0" smtClean="0">
                <a:latin typeface="+mn-lt"/>
              </a:rPr>
              <a:t>Norimberský proces</a:t>
            </a:r>
            <a:endParaRPr lang="cs-CZ" sz="4000" dirty="0"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81991"/>
            <a:ext cx="3421376" cy="57606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1" y="3635777"/>
            <a:ext cx="4909728" cy="32162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052736"/>
            <a:ext cx="4803328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6608061" y="5805264"/>
            <a:ext cx="2253868" cy="87139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Norimberk</a:t>
            </a:r>
          </a:p>
          <a:p>
            <a:pPr algn="ctr"/>
            <a:r>
              <a:rPr lang="cs-CZ" sz="2200" dirty="0" smtClean="0"/>
              <a:t>(justiční palác)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814006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640959" cy="864096"/>
          </a:xfrm>
        </p:spPr>
        <p:txBody>
          <a:bodyPr/>
          <a:lstStyle/>
          <a:p>
            <a:pPr algn="l"/>
            <a:r>
              <a:rPr lang="cs-CZ" sz="3900" dirty="0" smtClean="0">
                <a:latin typeface="+mn-lt"/>
              </a:rPr>
              <a:t>Vznik Organizace spojených národů</a:t>
            </a:r>
            <a:endParaRPr lang="cs-CZ" sz="39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196752"/>
            <a:ext cx="8208912" cy="540060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ustavena v San Franciscu 25. 4. 1945 (sídlo v New Yorku)</a:t>
            </a:r>
          </a:p>
          <a:p>
            <a:pPr lvl="1"/>
            <a:r>
              <a:rPr lang="cs-CZ" sz="2400" dirty="0" smtClean="0"/>
              <a:t>snaha předcházet dalším válečným konfliktům</a:t>
            </a:r>
          </a:p>
          <a:p>
            <a:r>
              <a:rPr lang="cs-CZ" sz="2400" i="1" dirty="0" smtClean="0"/>
              <a:t>Charta OSN </a:t>
            </a:r>
            <a:r>
              <a:rPr lang="cs-CZ" sz="2400" dirty="0" smtClean="0"/>
              <a:t>(podepsána 50 státy, včetně ČSR)</a:t>
            </a:r>
          </a:p>
          <a:p>
            <a:r>
              <a:rPr lang="cs-CZ" sz="2400" b="1" i="1" dirty="0" smtClean="0"/>
              <a:t>cíle OSN:</a:t>
            </a:r>
          </a:p>
          <a:p>
            <a:pPr lvl="1"/>
            <a:r>
              <a:rPr lang="cs-CZ" sz="2400" dirty="0" smtClean="0"/>
              <a:t>ochrana míru</a:t>
            </a:r>
          </a:p>
          <a:p>
            <a:pPr lvl="1"/>
            <a:r>
              <a:rPr lang="cs-CZ" sz="2400" dirty="0" smtClean="0"/>
              <a:t>obrana lidských práv</a:t>
            </a:r>
          </a:p>
          <a:p>
            <a:pPr lvl="1"/>
            <a:r>
              <a:rPr lang="cs-CZ" sz="2400" dirty="0" smtClean="0"/>
              <a:t>sociální pokrok</a:t>
            </a:r>
          </a:p>
          <a:p>
            <a:pPr lvl="1"/>
            <a:r>
              <a:rPr lang="cs-CZ" sz="2400" dirty="0" smtClean="0"/>
              <a:t>rovnost lidí a národů</a:t>
            </a:r>
          </a:p>
          <a:p>
            <a:r>
              <a:rPr lang="cs-CZ" sz="2400" b="1" i="1" dirty="0" smtClean="0"/>
              <a:t>orgány OSN:</a:t>
            </a:r>
          </a:p>
          <a:p>
            <a:pPr lvl="1"/>
            <a:r>
              <a:rPr lang="cs-CZ" sz="2400" dirty="0" smtClean="0"/>
              <a:t>Valné shromáždění</a:t>
            </a:r>
          </a:p>
          <a:p>
            <a:pPr lvl="1"/>
            <a:r>
              <a:rPr lang="cs-CZ" sz="2400" dirty="0" smtClean="0"/>
              <a:t>Rada bezpečnosti</a:t>
            </a:r>
          </a:p>
          <a:p>
            <a:pPr lvl="1"/>
            <a:r>
              <a:rPr lang="cs-CZ" sz="2400" dirty="0" smtClean="0"/>
              <a:t>Mezinárodní soudní dvůr</a:t>
            </a:r>
          </a:p>
          <a:p>
            <a:pPr lvl="1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708920"/>
            <a:ext cx="4445000" cy="38164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6889264" y="2564904"/>
            <a:ext cx="2055728" cy="723731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New York (sídlo OSN)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1518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660224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47936" y="1556792"/>
            <a:ext cx="8416552" cy="37444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	</a:t>
            </a:r>
            <a:r>
              <a:rPr lang="cs-CZ" sz="2400" dirty="0" smtClean="0">
                <a:latin typeface="Cambria" pitchFamily="18" charset="0"/>
              </a:rPr>
              <a:t>Popište výsledky druhé světové války.</a:t>
            </a:r>
          </a:p>
          <a:p>
            <a:r>
              <a:rPr lang="cs-CZ" sz="2400" b="1" dirty="0" smtClean="0">
                <a:latin typeface="Cambria" pitchFamily="18" charset="0"/>
              </a:rPr>
              <a:t>2.</a:t>
            </a:r>
            <a:r>
              <a:rPr lang="cs-CZ" sz="2400" dirty="0" smtClean="0">
                <a:latin typeface="Cambria" pitchFamily="18" charset="0"/>
              </a:rPr>
              <a:t>	V čem spočívaly počátky mocenských rozporů po 	skončení jaltské konference?</a:t>
            </a:r>
          </a:p>
          <a:p>
            <a:r>
              <a:rPr lang="cs-CZ" sz="2400" b="1" dirty="0" smtClean="0">
                <a:latin typeface="Cambria" pitchFamily="18" charset="0"/>
              </a:rPr>
              <a:t>3.</a:t>
            </a:r>
            <a:r>
              <a:rPr lang="cs-CZ" sz="2400" dirty="0" smtClean="0">
                <a:latin typeface="Cambria" pitchFamily="18" charset="0"/>
              </a:rPr>
              <a:t>	Kdo se účastnil konference v Postupimi a s jakými 	výsledky tato konference skončila?</a:t>
            </a:r>
          </a:p>
          <a:p>
            <a:r>
              <a:rPr lang="cs-CZ" sz="2400" b="1" dirty="0" smtClean="0">
                <a:latin typeface="Cambria" pitchFamily="18" charset="0"/>
              </a:rPr>
              <a:t>4.	</a:t>
            </a:r>
            <a:r>
              <a:rPr lang="cs-CZ" sz="2400" dirty="0" smtClean="0">
                <a:latin typeface="Cambria" pitchFamily="18" charset="0"/>
              </a:rPr>
              <a:t>Jaký byl význam Norimberského procesu?</a:t>
            </a:r>
          </a:p>
          <a:p>
            <a:r>
              <a:rPr lang="cs-CZ" sz="2400" b="1" dirty="0" smtClean="0">
                <a:latin typeface="Cambria" pitchFamily="18" charset="0"/>
              </a:rPr>
              <a:t>5.</a:t>
            </a:r>
            <a:r>
              <a:rPr lang="cs-CZ" sz="2400" dirty="0" smtClean="0">
                <a:latin typeface="Cambria" pitchFamily="18" charset="0"/>
              </a:rPr>
              <a:t>	Charakterizuje význam a strukturu Organizace spojených 	národů.</a:t>
            </a:r>
          </a:p>
          <a:p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251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332656"/>
            <a:ext cx="878497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cs typeface="Calibri" pitchFamily="34" charset="0"/>
              </a:rPr>
              <a:t>Použité obrázky:</a:t>
            </a:r>
          </a:p>
          <a:p>
            <a:endParaRPr lang="cs-CZ" sz="1400" dirty="0"/>
          </a:p>
          <a:p>
            <a:r>
              <a:rPr lang="cs-CZ" sz="1200" dirty="0" err="1"/>
              <a:t>Soubor:Potsdam</a:t>
            </a:r>
            <a:r>
              <a:rPr lang="cs-CZ" sz="1200" dirty="0"/>
              <a:t> </a:t>
            </a:r>
            <a:r>
              <a:rPr lang="cs-CZ" sz="1200" dirty="0" err="1"/>
              <a:t>conference</a:t>
            </a:r>
            <a:r>
              <a:rPr lang="cs-CZ" sz="1200" dirty="0"/>
              <a:t> 1945-3.jpg.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5.2.2011 [cit. 2011-04-08]. Dostupné z WWW: &lt;http://cs.wikipedia.org/wiki/Soubor:Potsdam_conference_1945-3.jpg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/>
              <a:t>File:Reichstag </a:t>
            </a:r>
            <a:r>
              <a:rPr lang="cs-CZ" sz="1200" dirty="0" err="1"/>
              <a:t>after</a:t>
            </a:r>
            <a:r>
              <a:rPr lang="cs-CZ" sz="1200" dirty="0"/>
              <a:t> </a:t>
            </a:r>
            <a:r>
              <a:rPr lang="cs-CZ" sz="1200" dirty="0" err="1"/>
              <a:t>the</a:t>
            </a:r>
            <a:r>
              <a:rPr lang="cs-CZ" sz="1200" dirty="0"/>
              <a:t> </a:t>
            </a:r>
            <a:r>
              <a:rPr lang="cs-CZ" sz="1200" dirty="0" err="1"/>
              <a:t>allied</a:t>
            </a:r>
            <a:r>
              <a:rPr lang="cs-CZ" sz="1200" dirty="0"/>
              <a:t> </a:t>
            </a:r>
            <a:r>
              <a:rPr lang="cs-CZ" sz="1200" dirty="0" err="1"/>
              <a:t>bombing</a:t>
            </a:r>
            <a:r>
              <a:rPr lang="cs-CZ" sz="1200" dirty="0"/>
              <a:t> </a:t>
            </a:r>
            <a:r>
              <a:rPr lang="cs-CZ" sz="1200" dirty="0" err="1"/>
              <a:t>of</a:t>
            </a:r>
            <a:r>
              <a:rPr lang="cs-CZ" sz="1200" dirty="0"/>
              <a:t> Berlin.jpg.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4.4.2011 [cit. 2011-04-08]. Dostupné z WWW: &lt;http://commons.wikimedia.org/wiki/</a:t>
            </a:r>
            <a:r>
              <a:rPr lang="cs-CZ" sz="1200" dirty="0" err="1"/>
              <a:t>File:Reichstag_after_the_allied_bombing_of_Berlin.jpg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 err="1"/>
              <a:t>Soubor:Churchill</a:t>
            </a:r>
            <a:r>
              <a:rPr lang="cs-CZ" sz="1200" dirty="0"/>
              <a:t> </a:t>
            </a:r>
            <a:r>
              <a:rPr lang="cs-CZ" sz="1200" dirty="0" err="1"/>
              <a:t>portrait</a:t>
            </a:r>
            <a:r>
              <a:rPr lang="cs-CZ" sz="1200" dirty="0"/>
              <a:t> NYP 45063.jpg.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10.3.2011 [cit. 2011-04-08]. Dostupné z WWW: &lt;http://cs.wikipedia.org/wiki/Soubor:Churchill_portrait_NYP_45063.jpg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/>
              <a:t>File:Franklin Roosevelt </a:t>
            </a:r>
            <a:r>
              <a:rPr lang="cs-CZ" sz="1200" dirty="0" err="1"/>
              <a:t>signing</a:t>
            </a:r>
            <a:r>
              <a:rPr lang="cs-CZ" sz="1200" dirty="0"/>
              <a:t> </a:t>
            </a:r>
            <a:r>
              <a:rPr lang="cs-CZ" sz="1200" dirty="0" err="1"/>
              <a:t>declaration</a:t>
            </a:r>
            <a:r>
              <a:rPr lang="cs-CZ" sz="1200" dirty="0"/>
              <a:t> </a:t>
            </a:r>
            <a:r>
              <a:rPr lang="cs-CZ" sz="1200" dirty="0" err="1"/>
              <a:t>of</a:t>
            </a:r>
            <a:r>
              <a:rPr lang="cs-CZ" sz="1200" dirty="0"/>
              <a:t> </a:t>
            </a:r>
            <a:r>
              <a:rPr lang="cs-CZ" sz="1200" dirty="0" err="1"/>
              <a:t>war</a:t>
            </a:r>
            <a:r>
              <a:rPr lang="cs-CZ" sz="1200" dirty="0"/>
              <a:t> </a:t>
            </a:r>
            <a:r>
              <a:rPr lang="cs-CZ" sz="1200" dirty="0" err="1"/>
              <a:t>against</a:t>
            </a:r>
            <a:r>
              <a:rPr lang="cs-CZ" sz="1200" dirty="0"/>
              <a:t> Japan.jpg.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12.2.2011 [cit. 2011-04-08]. Dostupné z WWW: &lt;http://commons.wikimedia.org/wiki/File:Franklin_Roosevelt_signing_declaration_of_war_against_Japan.jpg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 err="1" smtClean="0"/>
              <a:t>Soubor:Joseph</a:t>
            </a:r>
            <a:r>
              <a:rPr lang="cs-CZ" sz="1200" dirty="0" smtClean="0"/>
              <a:t> </a:t>
            </a:r>
            <a:r>
              <a:rPr lang="cs-CZ" sz="1200" dirty="0"/>
              <a:t>Stalin Colour.jpg.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1.4.2011 [cit. 2011-04-14]. Dostupné z WWW: &lt;http://cs.wikipedia.org/wiki/</a:t>
            </a:r>
            <a:r>
              <a:rPr lang="cs-CZ" sz="1200" dirty="0" err="1"/>
              <a:t>Soubor:Joseph_Stalin_Colour.jpg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 err="1" smtClean="0"/>
              <a:t>Jaltska</a:t>
            </a:r>
            <a:r>
              <a:rPr lang="cs-CZ" sz="1200" dirty="0" smtClean="0"/>
              <a:t> </a:t>
            </a:r>
            <a:r>
              <a:rPr lang="cs-CZ" sz="1200" dirty="0"/>
              <a:t>konference.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22.2.2011 [cit. 2011-04-08]. Dostupné z WWW: &lt;http://cs.wikipedia.org/wiki/</a:t>
            </a:r>
            <a:r>
              <a:rPr lang="cs-CZ" sz="1200" dirty="0" err="1"/>
              <a:t>Jaltska_konference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 err="1"/>
              <a:t>Soubor:Yalta</a:t>
            </a:r>
            <a:r>
              <a:rPr lang="cs-CZ" sz="1200" dirty="0"/>
              <a:t> livadiapalace.jpg.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23.3.2011 [cit. 2011-04-08]. Dostupné z WWW: &lt;http://cs.wikipedia.org/wiki/</a:t>
            </a:r>
            <a:r>
              <a:rPr lang="cs-CZ" sz="1200" dirty="0" err="1"/>
              <a:t>Soubor:Yalta_livadiapalace.jpg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/>
              <a:t>File:Stamp </a:t>
            </a:r>
            <a:r>
              <a:rPr lang="cs-CZ" sz="1200" dirty="0" err="1"/>
              <a:t>Russia</a:t>
            </a:r>
            <a:r>
              <a:rPr lang="cs-CZ" sz="1200" dirty="0"/>
              <a:t> 1995 CPA 208.jpg.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4.2.2011 [cit. 2011-04-11]. Dostupné z WWW: &lt;http://commons.wikimedia.org/wiki/File:Stamp_Russia_1995_CPA_208.jpg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4202934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11188" y="6165850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69505" y="260648"/>
            <a:ext cx="8712968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File:Livadiya </a:t>
            </a:r>
            <a:r>
              <a:rPr lang="cs-CZ" sz="1200" dirty="0"/>
              <a:t>Conference.JPG.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20.2.2011 [cit. 2011-04-08]. Dostupné z WWW: &lt;http://commons.wikimedia.org/wiki/</a:t>
            </a:r>
            <a:r>
              <a:rPr lang="cs-CZ" sz="1200" dirty="0" err="1"/>
              <a:t>File:Livadiya_Conference.JPG</a:t>
            </a:r>
            <a:r>
              <a:rPr lang="cs-CZ" sz="1200" dirty="0"/>
              <a:t>&gt;.</a:t>
            </a:r>
          </a:p>
          <a:p>
            <a:r>
              <a:rPr lang="cs-CZ" sz="1200" dirty="0"/>
              <a:t> </a:t>
            </a:r>
          </a:p>
          <a:p>
            <a:r>
              <a:rPr lang="cs-CZ" sz="1200" dirty="0" err="1"/>
              <a:t>Soubor:Bigthree-photofromjapanesewiki.jpg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5.1.2011 [cit. 2011-04-08]. Dostupné z WWW: &lt;http://cs.wikipedia.org/wiki/</a:t>
            </a:r>
            <a:r>
              <a:rPr lang="cs-CZ" sz="1200" dirty="0" err="1"/>
              <a:t>Soubor:Bigthree-photofromjapanesewiki.jpg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 err="1"/>
              <a:t>Okupacni</a:t>
            </a:r>
            <a:r>
              <a:rPr lang="cs-CZ" sz="1200" dirty="0"/>
              <a:t> </a:t>
            </a:r>
            <a:r>
              <a:rPr lang="cs-CZ" sz="1200" dirty="0" err="1"/>
              <a:t>zony</a:t>
            </a:r>
            <a:r>
              <a:rPr lang="cs-CZ" sz="1200" dirty="0"/>
              <a:t> </a:t>
            </a:r>
            <a:r>
              <a:rPr lang="cs-CZ" sz="1200" dirty="0" err="1"/>
              <a:t>Nemecka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13.10.2010 [cit. 2011-04-11]. Dostupné z WWW: &lt;http://cs.wikipedia.org/wiki/</a:t>
            </a:r>
            <a:r>
              <a:rPr lang="cs-CZ" sz="1200" dirty="0" err="1"/>
              <a:t>Okupai_zony_Nemecka</a:t>
            </a:r>
            <a:r>
              <a:rPr lang="cs-CZ" sz="1200" dirty="0"/>
              <a:t>&gt;.</a:t>
            </a:r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Soubor:Nuremberg-1-.jpg.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3.3.2011 [cit. 2011-04-08]. Dostupné z WWW: &lt;http://cs.wikipedia.org/wiki/Soubor:Nuremberg-1-.jpg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/>
              <a:t>File:Goering on trial (</a:t>
            </a:r>
            <a:r>
              <a:rPr lang="cs-CZ" sz="1200" dirty="0" err="1"/>
              <a:t>color</a:t>
            </a:r>
            <a:r>
              <a:rPr lang="cs-CZ" sz="1200" dirty="0"/>
              <a:t>).</a:t>
            </a:r>
            <a:r>
              <a:rPr lang="cs-CZ" sz="1200" dirty="0" err="1"/>
              <a:t>jpg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1.2.2011 [cit. 2011-04-08]. Dostupné z WWW: &lt;http://commons.wikimedia.org/wiki/</a:t>
            </a:r>
            <a:r>
              <a:rPr lang="cs-CZ" sz="1200" dirty="0" err="1"/>
              <a:t>File:Goering_on_trial</a:t>
            </a:r>
            <a:r>
              <a:rPr lang="cs-CZ" sz="1200" dirty="0"/>
              <a:t>_(</a:t>
            </a:r>
            <a:r>
              <a:rPr lang="cs-CZ" sz="1200" dirty="0" err="1"/>
              <a:t>color</a:t>
            </a:r>
            <a:r>
              <a:rPr lang="cs-CZ" sz="1200" dirty="0"/>
              <a:t>).</a:t>
            </a:r>
            <a:r>
              <a:rPr lang="cs-CZ" sz="1200" dirty="0" err="1"/>
              <a:t>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/>
              <a:t>File:PalaceOfJusticeNurembegExt.JPG.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1.3.2011 [cit. 2011-04-08]. Dostupné z WWW: &lt;http://commons.wikimedia.org/wiki/</a:t>
            </a:r>
            <a:r>
              <a:rPr lang="cs-CZ" sz="1200" dirty="0" err="1"/>
              <a:t>File:PalaceOfJusticeNurembegExt.JPG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cs-CZ" sz="1200" dirty="0" err="1"/>
              <a:t>Soubor:United</a:t>
            </a:r>
            <a:r>
              <a:rPr lang="cs-CZ" sz="1200" dirty="0"/>
              <a:t> </a:t>
            </a:r>
            <a:r>
              <a:rPr lang="cs-CZ" sz="1200" dirty="0" err="1"/>
              <a:t>Nations</a:t>
            </a:r>
            <a:r>
              <a:rPr lang="cs-CZ" sz="1200" dirty="0"/>
              <a:t> HQ - New York City.jpg.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6.4.2011 [cit. 2011-04-11]. Dostupné z WWW: &lt;http://cs.wikipedia.org/wiki/</a:t>
            </a:r>
            <a:r>
              <a:rPr lang="cs-CZ" sz="1200" dirty="0" err="1"/>
              <a:t>Soubor:United_Nations_HQ_-_New_York_City.jpg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dirty="0" smtClean="0"/>
              <a:t>Text: Mgr. František Šturma</a:t>
            </a:r>
            <a:endParaRPr lang="cs-CZ" dirty="0"/>
          </a:p>
          <a:p>
            <a:endParaRPr lang="cs-CZ" sz="12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941168"/>
            <a:ext cx="5718175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5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915</TotalTime>
  <Words>552</Words>
  <Application>Microsoft Office PowerPoint</Application>
  <PresentationFormat>Předvádění na obrazovce (4:3)</PresentationFormat>
  <Paragraphs>144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Plány na uspořádání světa po druhé světové válce</vt:lpstr>
      <vt:lpstr>Prezentace aplikace PowerPoint</vt:lpstr>
      <vt:lpstr>Výsledky 2. světové války</vt:lpstr>
      <vt:lpstr>Představitelé „Velké trojky“</vt:lpstr>
      <vt:lpstr>Jaltská konference (únor 1945)</vt:lpstr>
      <vt:lpstr>Jalta</vt:lpstr>
      <vt:lpstr>Postupimská konference (červenec 1945)</vt:lpstr>
      <vt:lpstr>Okupační zóny poválečného Německa</vt:lpstr>
      <vt:lpstr>Norimberský proces</vt:lpstr>
      <vt:lpstr>Norimberský proces</vt:lpstr>
      <vt:lpstr>Vznik Organizace spojených národů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Plány na poválečné uspořádání světa po 2. světové válce</dc:title>
  <dc:creator>František</dc:creator>
  <cp:lastModifiedBy>Kyli</cp:lastModifiedBy>
  <cp:revision>64</cp:revision>
  <dcterms:created xsi:type="dcterms:W3CDTF">2011-04-10T07:16:01Z</dcterms:created>
  <dcterms:modified xsi:type="dcterms:W3CDTF">2012-01-21T20:08:13Z</dcterms:modified>
</cp:coreProperties>
</file>