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84" r:id="rId5"/>
    <p:sldId id="281" r:id="rId6"/>
    <p:sldId id="282" r:id="rId7"/>
    <p:sldId id="283" r:id="rId8"/>
    <p:sldId id="273" r:id="rId9"/>
    <p:sldId id="285" r:id="rId10"/>
    <p:sldId id="286" r:id="rId11"/>
    <p:sldId id="287" r:id="rId12"/>
    <p:sldId id="289" r:id="rId13"/>
    <p:sldId id="288" r:id="rId14"/>
    <p:sldId id="290" r:id="rId15"/>
    <p:sldId id="292" r:id="rId16"/>
    <p:sldId id="294" r:id="rId17"/>
    <p:sldId id="295" r:id="rId18"/>
    <p:sldId id="297" r:id="rId19"/>
    <p:sldId id="296" r:id="rId20"/>
    <p:sldId id="298" r:id="rId21"/>
    <p:sldId id="28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VY_32_INOVACE_Rasochová_01_D_NO, utváření českého národa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NO, utváření českého národa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VY_32_INOVACE_Rasochová_01_D_NO, utváření českého národa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NO, utváření českého národa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slide" Target="slide4.xml"/><Relationship Id="rId4" Type="http://schemas.openxmlformats.org/officeDocument/2006/relationships/image" Target="../media/image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3" Type="http://schemas.openxmlformats.org/officeDocument/2006/relationships/slide" Target="slide10.xml"/><Relationship Id="rId7" Type="http://schemas.openxmlformats.org/officeDocument/2006/relationships/slide" Target="slide14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" TargetMode="External"/><Relationship Id="rId2" Type="http://schemas.openxmlformats.org/officeDocument/2006/relationships/hyperlink" Target="http://cs.wikipedia.org/wiki/voln%C3%A9_d%C3%ADlo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201262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301208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7.2. 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Anotace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použitelný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Žáci si formou prezentace připomenou dobu NO a  seznámí </a:t>
            </a:r>
            <a:r>
              <a:rPr lang="cs-CZ" dirty="0" smtClean="0"/>
              <a:t>se s </a:t>
            </a:r>
            <a:r>
              <a:rPr lang="cs-CZ" dirty="0" smtClean="0"/>
              <a:t>hlavními představiteli této doby (na str.4 se kliknutím na šipku zobrazí portrét představitele NO).</a:t>
            </a:r>
          </a:p>
          <a:p>
            <a:r>
              <a:rPr lang="cs-CZ" dirty="0" smtClean="0"/>
              <a:t>Aktivita žáků: f</a:t>
            </a:r>
            <a:r>
              <a:rPr lang="cs-CZ" dirty="0" smtClean="0"/>
              <a:t>ormou </a:t>
            </a:r>
            <a:r>
              <a:rPr lang="cs-CZ" dirty="0" smtClean="0"/>
              <a:t>malého kvízu si žáci na konci hodiny upevní znalosti získané při vyučování (kliknutím na číslo se zobrazí otázky, kliknutím na odpověď, správné řešení).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1. Národní obrození </a:t>
            </a:r>
            <a:b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utváření českého národa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01000" cy="554461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České země byly na počátku </a:t>
            </a:r>
            <a:r>
              <a:rPr lang="cs-CZ" sz="3000" dirty="0" smtClean="0">
                <a:solidFill>
                  <a:schemeClr val="accent6"/>
                </a:solidFill>
              </a:rPr>
              <a:t>19.století</a:t>
            </a:r>
            <a:r>
              <a:rPr lang="cs-CZ" sz="3000" dirty="0" smtClean="0"/>
              <a:t> součástí </a:t>
            </a:r>
            <a:r>
              <a:rPr lang="cs-CZ" sz="3000" dirty="0" smtClean="0">
                <a:solidFill>
                  <a:schemeClr val="accent6">
                    <a:lumMod val="75000"/>
                  </a:schemeClr>
                </a:solidFill>
              </a:rPr>
              <a:t>Rakouského císařství</a:t>
            </a:r>
            <a:r>
              <a:rPr lang="cs-CZ" sz="3000" dirty="0" smtClean="0">
                <a:solidFill>
                  <a:schemeClr val="accent6"/>
                </a:solidFill>
              </a:rPr>
              <a:t>. </a:t>
            </a:r>
            <a:r>
              <a:rPr lang="cs-CZ" sz="3000" dirty="0" smtClean="0"/>
              <a:t>Život byl podřízen </a:t>
            </a:r>
            <a:r>
              <a:rPr lang="cs-CZ" sz="3000" dirty="0" smtClean="0">
                <a:solidFill>
                  <a:schemeClr val="accent6"/>
                </a:solidFill>
              </a:rPr>
              <a:t>rakouskému císaři.</a:t>
            </a:r>
            <a:r>
              <a:rPr lang="cs-CZ" sz="3000" dirty="0"/>
              <a:t> </a:t>
            </a:r>
            <a:endParaRPr lang="cs-CZ" sz="3000" dirty="0" smtClean="0"/>
          </a:p>
          <a:p>
            <a:r>
              <a:rPr lang="cs-CZ" sz="3000" dirty="0"/>
              <a:t>Hrozilo jim </a:t>
            </a:r>
            <a:r>
              <a:rPr lang="cs-CZ" sz="3000" dirty="0">
                <a:solidFill>
                  <a:schemeClr val="accent6"/>
                </a:solidFill>
              </a:rPr>
              <a:t>poněmčení. </a:t>
            </a:r>
            <a:r>
              <a:rPr lang="cs-CZ" sz="3000" dirty="0"/>
              <a:t>Na úřadech a školách se hovořilo </a:t>
            </a:r>
            <a:r>
              <a:rPr lang="cs-CZ" sz="3000" dirty="0">
                <a:solidFill>
                  <a:schemeClr val="accent6"/>
                </a:solidFill>
              </a:rPr>
              <a:t>německy.</a:t>
            </a:r>
          </a:p>
          <a:p>
            <a:r>
              <a:rPr lang="cs-CZ" sz="3000" dirty="0" smtClean="0"/>
              <a:t>Záhadně </a:t>
            </a:r>
            <a:r>
              <a:rPr lang="cs-CZ" sz="3000" dirty="0"/>
              <a:t>objevený </a:t>
            </a:r>
            <a:r>
              <a:rPr lang="cs-CZ" sz="3000" dirty="0">
                <a:solidFill>
                  <a:schemeClr val="accent6"/>
                </a:solidFill>
              </a:rPr>
              <a:t>Královedvorský rukopis </a:t>
            </a:r>
            <a:r>
              <a:rPr lang="cs-CZ" sz="3000" dirty="0"/>
              <a:t>panem Hankou byl</a:t>
            </a:r>
            <a:r>
              <a:rPr lang="cs-CZ" sz="3000" dirty="0">
                <a:solidFill>
                  <a:schemeClr val="accent6"/>
                </a:solidFill>
              </a:rPr>
              <a:t> nepravý</a:t>
            </a:r>
            <a:r>
              <a:rPr lang="cs-CZ" sz="3000" dirty="0" smtClean="0">
                <a:solidFill>
                  <a:schemeClr val="accent6"/>
                </a:solidFill>
              </a:rPr>
              <a:t>.</a:t>
            </a:r>
          </a:p>
          <a:p>
            <a:r>
              <a:rPr lang="cs-CZ" sz="3000" dirty="0" smtClean="0"/>
              <a:t>Lásku </a:t>
            </a:r>
            <a:r>
              <a:rPr lang="cs-CZ" sz="3000" dirty="0" smtClean="0"/>
              <a:t>k národnímu jazyku probouzeli ve městech a na vesnicích </a:t>
            </a:r>
            <a:r>
              <a:rPr lang="cs-CZ" sz="3000" dirty="0" smtClean="0">
                <a:solidFill>
                  <a:schemeClr val="accent6"/>
                </a:solidFill>
              </a:rPr>
              <a:t>národní buditelé.</a:t>
            </a:r>
          </a:p>
          <a:p>
            <a:r>
              <a:rPr lang="cs-CZ" sz="3000" dirty="0" smtClean="0"/>
              <a:t>Divadlo: ve hře Josefa Kajetána Tyla </a:t>
            </a:r>
            <a:r>
              <a:rPr lang="cs-CZ" sz="3000" dirty="0" smtClean="0">
                <a:solidFill>
                  <a:schemeClr val="accent6"/>
                </a:solidFill>
              </a:rPr>
              <a:t>„Fidlovačka“ </a:t>
            </a:r>
            <a:r>
              <a:rPr lang="cs-CZ" sz="3000" dirty="0" smtClean="0"/>
              <a:t>zazněla poprvé píseň </a:t>
            </a:r>
            <a:r>
              <a:rPr lang="cs-CZ" sz="3000" dirty="0" smtClean="0">
                <a:solidFill>
                  <a:schemeClr val="accent6"/>
                </a:solidFill>
              </a:rPr>
              <a:t>„Kde domov můj?“</a:t>
            </a:r>
          </a:p>
          <a:p>
            <a:endParaRPr lang="cs-CZ" sz="3000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6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624736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Hlavními představiteli národního obrození byli: </a:t>
            </a:r>
            <a:endParaRPr lang="cs-CZ" sz="2800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6"/>
                </a:solidFill>
              </a:rPr>
              <a:t>						</a:t>
            </a: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Probouzeli </a:t>
            </a:r>
            <a:r>
              <a:rPr lang="cs-CZ" sz="2800" dirty="0"/>
              <a:t>lásku k rodnému jazyku. </a:t>
            </a:r>
          </a:p>
          <a:p>
            <a:r>
              <a:rPr lang="cs-CZ" sz="2800" dirty="0"/>
              <a:t>Český jazyk se podařilo zachránit.</a:t>
            </a:r>
          </a:p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2108308" y="764704"/>
            <a:ext cx="4536504" cy="16561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JOSEF DOBROVSKÝ</a:t>
            </a:r>
            <a:endParaRPr lang="cs-CZ" sz="2800" dirty="0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2076121" y="2492896"/>
            <a:ext cx="4536504" cy="15841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JOSEF JUNGMANN</a:t>
            </a:r>
            <a:endParaRPr lang="cs-CZ" sz="2800" dirty="0"/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2076121" y="4149080"/>
            <a:ext cx="4536504" cy="15121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FRANTIŠEK PALACKÝ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08304" y="6381328"/>
            <a:ext cx="1760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PŘEJÍT NA KVÍZ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49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9946730"/>
              </p:ext>
            </p:extLst>
          </p:nvPr>
        </p:nvGraphicFramePr>
        <p:xfrm>
          <a:off x="4572000" y="332656"/>
          <a:ext cx="4320480" cy="6114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Acrobat Document" r:id="rId3" imgW="5667122" imgH="8019837" progId="AcroExch.Document.7">
                  <p:embed/>
                </p:oleObj>
              </mc:Choice>
              <mc:Fallback>
                <p:oleObj name="Acrobat Document" r:id="rId3" imgW="5667122" imgH="801983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72000" y="332656"/>
                        <a:ext cx="4320480" cy="61141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504" y="188641"/>
            <a:ext cx="396044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FRANTIŠEK   PALACKÝ</a:t>
            </a:r>
          </a:p>
          <a:p>
            <a:r>
              <a:rPr lang="cs-CZ" sz="3200" dirty="0" smtClean="0"/>
              <a:t>„OTEC NÁRODA“</a:t>
            </a:r>
          </a:p>
          <a:p>
            <a:endParaRPr lang="cs-CZ" sz="3200" dirty="0"/>
          </a:p>
          <a:p>
            <a:r>
              <a:rPr lang="cs-CZ" sz="2800" dirty="0" smtClean="0"/>
              <a:t>* 14</a:t>
            </a:r>
            <a:r>
              <a:rPr lang="cs-CZ" sz="2800" dirty="0"/>
              <a:t>. </a:t>
            </a:r>
            <a:r>
              <a:rPr lang="cs-CZ" sz="2800" dirty="0" smtClean="0"/>
              <a:t>6. </a:t>
            </a:r>
            <a:r>
              <a:rPr lang="cs-CZ" sz="2800" dirty="0"/>
              <a:t>1798 </a:t>
            </a:r>
            <a:endParaRPr lang="cs-CZ" sz="2800" dirty="0" smtClean="0"/>
          </a:p>
          <a:p>
            <a:r>
              <a:rPr lang="cs-CZ" sz="2800" dirty="0" smtClean="0"/>
              <a:t>† </a:t>
            </a:r>
            <a:r>
              <a:rPr lang="cs-CZ" sz="2800" dirty="0"/>
              <a:t>26. </a:t>
            </a:r>
            <a:r>
              <a:rPr lang="cs-CZ" sz="2800" dirty="0" smtClean="0"/>
              <a:t>5. 1876</a:t>
            </a:r>
          </a:p>
          <a:p>
            <a:endParaRPr lang="cs-CZ" sz="2800" dirty="0"/>
          </a:p>
          <a:p>
            <a:r>
              <a:rPr lang="cs-CZ" sz="2800" dirty="0"/>
              <a:t>Český historik, politik, spisovatel a organizátor veřejného kulturního a vědeckého života v soudobé Praze, vůdčí osobnost národního obrození. Je považován za zakladatele moderního českého dějepisectví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447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120" y="260647"/>
            <a:ext cx="5132375" cy="6264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88640"/>
            <a:ext cx="3904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JOSEF DOBROVSKÝ</a:t>
            </a:r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51860" y="856357"/>
            <a:ext cx="360040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* </a:t>
            </a:r>
            <a:r>
              <a:rPr lang="cs-CZ" sz="2800" dirty="0" smtClean="0"/>
              <a:t>17. 8. 1753</a:t>
            </a:r>
            <a:r>
              <a:rPr lang="cs-CZ" sz="3200" dirty="0" smtClean="0"/>
              <a:t> </a:t>
            </a:r>
            <a:endParaRPr lang="cs-CZ" sz="3200" dirty="0"/>
          </a:p>
          <a:p>
            <a:r>
              <a:rPr lang="cs-CZ" sz="2800" dirty="0"/>
              <a:t>† </a:t>
            </a:r>
            <a:r>
              <a:rPr lang="cs-CZ" sz="2800" dirty="0" smtClean="0"/>
              <a:t>6</a:t>
            </a:r>
            <a:r>
              <a:rPr lang="cs-CZ" sz="2800" dirty="0"/>
              <a:t>. </a:t>
            </a:r>
            <a:r>
              <a:rPr lang="cs-CZ" sz="2800" dirty="0" smtClean="0"/>
              <a:t>1. 1829</a:t>
            </a:r>
          </a:p>
          <a:p>
            <a:endParaRPr lang="cs-CZ" sz="3200" dirty="0"/>
          </a:p>
          <a:p>
            <a:r>
              <a:rPr lang="cs-CZ" sz="2800" dirty="0" smtClean="0"/>
              <a:t>Psal o českém jazyce latinsky a německy.</a:t>
            </a:r>
          </a:p>
          <a:p>
            <a:endParaRPr lang="cs-CZ" sz="2800" dirty="0" smtClean="0"/>
          </a:p>
          <a:p>
            <a:r>
              <a:rPr lang="cs-CZ" sz="2800" dirty="0" smtClean="0"/>
              <a:t>Jeho žákem byl František Palacký.</a:t>
            </a:r>
          </a:p>
          <a:p>
            <a:endParaRPr lang="cs-CZ" sz="2800" dirty="0"/>
          </a:p>
          <a:p>
            <a:r>
              <a:rPr lang="cs-CZ" sz="2800" dirty="0" smtClean="0"/>
              <a:t>Poznal, že rukopis zelenohorský je falzifikát.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96335" y="6488668"/>
            <a:ext cx="14401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73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83201"/>
            <a:ext cx="4320480" cy="549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260648"/>
            <a:ext cx="4355976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JOSEF JUNGMANN</a:t>
            </a:r>
          </a:p>
          <a:p>
            <a:endParaRPr lang="cs-CZ" sz="2800" dirty="0"/>
          </a:p>
          <a:p>
            <a:r>
              <a:rPr lang="cs-CZ" sz="2800" dirty="0"/>
              <a:t>* </a:t>
            </a:r>
            <a:r>
              <a:rPr lang="cs-CZ" sz="2800" dirty="0" smtClean="0"/>
              <a:t>16. 7. 1773</a:t>
            </a:r>
            <a:r>
              <a:rPr lang="cs-CZ" sz="3200" dirty="0" smtClean="0"/>
              <a:t> </a:t>
            </a:r>
            <a:endParaRPr lang="cs-CZ" sz="3200" dirty="0"/>
          </a:p>
          <a:p>
            <a:r>
              <a:rPr lang="cs-CZ" sz="2800" dirty="0"/>
              <a:t>† </a:t>
            </a:r>
            <a:r>
              <a:rPr lang="cs-CZ" sz="2800" dirty="0" smtClean="0"/>
              <a:t>14. 11. 1847</a:t>
            </a:r>
          </a:p>
          <a:p>
            <a:endParaRPr lang="cs-CZ" sz="2800" dirty="0"/>
          </a:p>
          <a:p>
            <a:r>
              <a:rPr lang="cs-CZ" sz="2800" dirty="0" smtClean="0"/>
              <a:t>Působil v Praze.</a:t>
            </a:r>
          </a:p>
          <a:p>
            <a:r>
              <a:rPr lang="cs-CZ" sz="2800" dirty="0" smtClean="0"/>
              <a:t>Většinu knih psal česky.</a:t>
            </a:r>
          </a:p>
          <a:p>
            <a:endParaRPr lang="cs-CZ" sz="2800" dirty="0" smtClean="0"/>
          </a:p>
          <a:p>
            <a:r>
              <a:rPr lang="cs-CZ" sz="2800" dirty="0" smtClean="0"/>
              <a:t>Vyučoval na gymnáziu v Litoměřicích.</a:t>
            </a:r>
          </a:p>
          <a:p>
            <a:endParaRPr lang="cs-CZ" sz="2800" dirty="0" smtClean="0"/>
          </a:p>
          <a:p>
            <a:r>
              <a:rPr lang="cs-CZ" sz="2800" dirty="0" smtClean="0"/>
              <a:t>1. Učitel češtiny v Čechách a na Moravě.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24328" y="63813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795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KVÍZ – KLIKNĚTE NA ČÍSLO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441252"/>
              </p:ext>
            </p:extLst>
          </p:nvPr>
        </p:nvGraphicFramePr>
        <p:xfrm>
          <a:off x="467544" y="1124744"/>
          <a:ext cx="8208912" cy="5328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2736304"/>
                <a:gridCol w="2736304"/>
              </a:tblGrid>
              <a:tr h="2664296">
                <a:tc>
                  <a:txBody>
                    <a:bodyPr/>
                    <a:lstStyle/>
                    <a:p>
                      <a:endParaRPr lang="cs-CZ" sz="7200" dirty="0" smtClean="0"/>
                    </a:p>
                    <a:p>
                      <a:r>
                        <a:rPr lang="cs-CZ" sz="7200" b="0" dirty="0" smtClean="0"/>
                        <a:t>     </a:t>
                      </a:r>
                      <a:r>
                        <a:rPr lang="cs-CZ" sz="7200" b="0" dirty="0" smtClean="0">
                          <a:hlinkClick r:id="rId2" action="ppaction://hlinksldjump"/>
                        </a:rPr>
                        <a:t>1.</a:t>
                      </a:r>
                      <a:endParaRPr lang="cs-CZ" sz="7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 smtClean="0"/>
                    </a:p>
                    <a:p>
                      <a:r>
                        <a:rPr lang="cs-CZ" sz="7200" dirty="0" smtClean="0"/>
                        <a:t>    </a:t>
                      </a:r>
                      <a:r>
                        <a:rPr lang="cs-CZ" sz="7200" dirty="0" smtClean="0">
                          <a:hlinkClick r:id="rId3" action="ppaction://hlinksldjump"/>
                        </a:rPr>
                        <a:t>2.</a:t>
                      </a:r>
                      <a:endParaRPr lang="cs-CZ" sz="7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7200" dirty="0" smtClean="0"/>
                        <a:t>   </a:t>
                      </a:r>
                    </a:p>
                    <a:p>
                      <a:r>
                        <a:rPr lang="cs-CZ" sz="7200" dirty="0" smtClean="0"/>
                        <a:t>    </a:t>
                      </a:r>
                      <a:r>
                        <a:rPr lang="cs-CZ" sz="7200" dirty="0" smtClean="0">
                          <a:hlinkClick r:id="rId4" action="ppaction://hlinksldjump"/>
                        </a:rPr>
                        <a:t>3.</a:t>
                      </a:r>
                      <a:endParaRPr lang="cs-CZ" sz="7200" dirty="0"/>
                    </a:p>
                  </a:txBody>
                  <a:tcPr/>
                </a:tc>
              </a:tr>
              <a:tr h="2664296">
                <a:tc>
                  <a:txBody>
                    <a:bodyPr/>
                    <a:lstStyle/>
                    <a:p>
                      <a:endParaRPr lang="cs-CZ" sz="7200" dirty="0" smtClean="0"/>
                    </a:p>
                    <a:p>
                      <a:r>
                        <a:rPr lang="cs-CZ" sz="7200" dirty="0" smtClean="0"/>
                        <a:t>     </a:t>
                      </a:r>
                      <a:r>
                        <a:rPr lang="cs-CZ" sz="7200" dirty="0" smtClean="0">
                          <a:solidFill>
                            <a:schemeClr val="accent1"/>
                          </a:solidFill>
                          <a:hlinkClick r:id="rId5" action="ppaction://hlinksldjump"/>
                        </a:rPr>
                        <a:t>4.</a:t>
                      </a:r>
                      <a:endParaRPr lang="cs-CZ" sz="72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7200" dirty="0" smtClean="0"/>
                        <a:t>    </a:t>
                      </a:r>
                    </a:p>
                    <a:p>
                      <a:r>
                        <a:rPr lang="cs-CZ" sz="7200" dirty="0" smtClean="0"/>
                        <a:t>    </a:t>
                      </a:r>
                      <a:r>
                        <a:rPr lang="cs-CZ" sz="7200" dirty="0" smtClean="0">
                          <a:solidFill>
                            <a:schemeClr val="accent1"/>
                          </a:solidFill>
                          <a:hlinkClick r:id="rId6" action="ppaction://hlinksldjump"/>
                        </a:rPr>
                        <a:t>5.</a:t>
                      </a:r>
                      <a:endParaRPr lang="cs-CZ" sz="72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7200" dirty="0" smtClean="0"/>
                    </a:p>
                    <a:p>
                      <a:r>
                        <a:rPr lang="cs-CZ" sz="7200" dirty="0" smtClean="0"/>
                        <a:t>    </a:t>
                      </a:r>
                      <a:r>
                        <a:rPr lang="cs-CZ" sz="7200" dirty="0" smtClean="0">
                          <a:solidFill>
                            <a:schemeClr val="accent1"/>
                          </a:solidFill>
                          <a:hlinkClick r:id="rId7" action="ppaction://hlinksldjump"/>
                        </a:rPr>
                        <a:t>6.</a:t>
                      </a:r>
                      <a:endParaRPr lang="cs-CZ" sz="72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020272" y="642660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40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>
                <a:solidFill>
                  <a:srgbClr val="FF0000"/>
                </a:solidFill>
              </a:rPr>
              <a:t>JAK SE JMENOVAL RUKOPIS OBJEVENÝ     PANEM HANKOU? </a:t>
            </a:r>
          </a:p>
          <a:p>
            <a:endParaRPr lang="cs-CZ" sz="3600" dirty="0" smtClean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KRÁLOVÉDVORSKÝ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ZELENOHORSKÝ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VYSOKOHORSKÝ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8144" y="602128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SPRÁVNÁ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026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60648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2"/>
            </a:pPr>
            <a:r>
              <a:rPr lang="cs-CZ" sz="3600" dirty="0" smtClean="0">
                <a:solidFill>
                  <a:srgbClr val="FF0000"/>
                </a:solidFill>
              </a:rPr>
              <a:t>ČESKÉ ZEMĚ BYLY V DOBĚ NÁRODNÍHO OBROZENÍ SOUČÁSTÍ:</a:t>
            </a:r>
          </a:p>
          <a:p>
            <a:pPr marL="742950" indent="-742950">
              <a:buAutoNum type="arabicPeriod" startAt="2"/>
            </a:pPr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RUSKÉHO CÍSAŘSTVÍ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ANGLICKÉHO KRÁLOVSTVÍ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RAKOUSKÉHO CÍSAŘSTVÍ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645333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SPRÁVNÁ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342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3"/>
            </a:pPr>
            <a:r>
              <a:rPr lang="cs-CZ" sz="3600" dirty="0" smtClean="0">
                <a:solidFill>
                  <a:srgbClr val="FF0000"/>
                </a:solidFill>
              </a:rPr>
              <a:t>CO HROZILO ČESKÝM ZEMÍM?</a:t>
            </a:r>
          </a:p>
          <a:p>
            <a:pPr marL="742950" indent="-742950">
              <a:buAutoNum type="arabicPeriod" startAt="3"/>
            </a:pPr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NEDOSTATEK POTRAVIN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PONĚMČENÍ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PRÁCE NA POZEMKU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12160" y="63093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SPRÁVNÁ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55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4"/>
            </a:pPr>
            <a:r>
              <a:rPr lang="cs-CZ" sz="3600" dirty="0" smtClean="0">
                <a:solidFill>
                  <a:srgbClr val="FF0000"/>
                </a:solidFill>
              </a:rPr>
              <a:t>JAK NAZÝVÁME LIDÉ, KTEŘÍ PROBOUZELI LÁSKU K RODNÉMU JAZYKU?</a:t>
            </a:r>
          </a:p>
          <a:p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NÁRODNÍ VĚŘITELÉ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 startAt="2"/>
            </a:pPr>
            <a:r>
              <a:rPr lang="cs-CZ" sz="3600" dirty="0" smtClean="0">
                <a:solidFill>
                  <a:schemeClr val="accent1"/>
                </a:solidFill>
              </a:rPr>
              <a:t>NÁRODNÍ UČITELÉ</a:t>
            </a:r>
          </a:p>
          <a:p>
            <a:pPr marL="742950" indent="-742950">
              <a:buAutoNum type="alphaUcParenR" startAt="2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 startAt="2"/>
            </a:pPr>
            <a:r>
              <a:rPr lang="cs-CZ" sz="3600" dirty="0" smtClean="0">
                <a:solidFill>
                  <a:schemeClr val="accent1"/>
                </a:solidFill>
              </a:rPr>
              <a:t>NÁRODNÍ BUDITELÉ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12160" y="645333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SPRÁVNÁ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67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5.  KTERÉ NÁRODNÍ BUDITELE ZNÁŠ? </a:t>
            </a:r>
          </a:p>
          <a:p>
            <a:pPr marL="742950" indent="-742950">
              <a:buAutoNum type="arabicPeriod" startAt="4"/>
            </a:pPr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rabicPeriod" startAt="4"/>
            </a:pPr>
            <a:endParaRPr lang="cs-CZ" sz="3600" dirty="0" smtClean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rgbClr val="0070C0"/>
                </a:solidFill>
              </a:rPr>
              <a:t>JOSEF PALACKÝ, FRANTIŠEK JUNGMANN, JOSEF DOBROVSKÝ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rgbClr val="0070C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rgbClr val="0070C0"/>
                </a:solidFill>
              </a:rPr>
              <a:t>JOSEF DOBROVSKÝ, JOSEF JUNGMANN, FRANTIŠEK PALACKÝ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rgbClr val="0070C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rgbClr val="0070C0"/>
                </a:solidFill>
              </a:rPr>
              <a:t>KRYŠTOF KOLUMBUS, JOSEF DOBROVSKÝ, FRANTIŠEK PALACKÝ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6437721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SPRÁVNÁ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43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8569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6"/>
            </a:pPr>
            <a:r>
              <a:rPr lang="cs-CZ" sz="3600" dirty="0" smtClean="0">
                <a:solidFill>
                  <a:srgbClr val="FF0000"/>
                </a:solidFill>
              </a:rPr>
              <a:t>JAK SE JMENOAVALA HRA  J.K.TYLA, VE KTERÉ POPRVÉ ZAZNĚLA PÍSEŇ „</a:t>
            </a:r>
            <a:r>
              <a:rPr lang="cs-CZ" sz="3600" b="1" dirty="0" smtClean="0">
                <a:solidFill>
                  <a:srgbClr val="FF0000"/>
                </a:solidFill>
              </a:rPr>
              <a:t>KDE DOMOV MŮJ</a:t>
            </a:r>
            <a:r>
              <a:rPr lang="cs-CZ" sz="3600" dirty="0" smtClean="0">
                <a:solidFill>
                  <a:srgbClr val="FF0000"/>
                </a:solidFill>
              </a:rPr>
              <a:t>?“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FIDLOVAČKA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 startAt="2"/>
            </a:pPr>
            <a:r>
              <a:rPr lang="cs-CZ" sz="3600" dirty="0" smtClean="0">
                <a:solidFill>
                  <a:schemeClr val="accent1"/>
                </a:solidFill>
              </a:rPr>
              <a:t>REJDOVAČKA</a:t>
            </a:r>
          </a:p>
          <a:p>
            <a:pPr marL="742950" indent="-742950">
              <a:buAutoNum type="alphaUcParenR" startAt="2"/>
            </a:pPr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 startAt="2"/>
            </a:pPr>
            <a:r>
              <a:rPr lang="cs-CZ" sz="3600" dirty="0" smtClean="0">
                <a:solidFill>
                  <a:schemeClr val="accent1"/>
                </a:solidFill>
              </a:rPr>
              <a:t>ZABÍJAČKA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32310" y="639601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SPRÁVNÁ ODPOVĚĎ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82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>
                <a:solidFill>
                  <a:srgbClr val="FF0000"/>
                </a:solidFill>
              </a:rPr>
              <a:t>JAK SE JMENOVAL RUKOPIS OBJEVENÝ     PANEM HANKOU? </a:t>
            </a:r>
          </a:p>
          <a:p>
            <a:endParaRPr lang="cs-CZ" sz="3600" dirty="0" smtClean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KRÁLOVÉDVORSKÝ</a:t>
            </a: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  <a:p>
            <a:endParaRPr lang="cs-CZ" sz="3600" dirty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64288" y="643772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66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60648"/>
            <a:ext cx="885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2"/>
            </a:pPr>
            <a:r>
              <a:rPr lang="cs-CZ" sz="3600" dirty="0" smtClean="0">
                <a:solidFill>
                  <a:srgbClr val="FF0000"/>
                </a:solidFill>
              </a:rPr>
              <a:t>ČESKÉ ZEMĚ BYLY V DOBĚ NÁRODNÍHO OBROZENÍ SOUČÁSTÍ:</a:t>
            </a:r>
          </a:p>
          <a:p>
            <a:endParaRPr lang="cs-CZ" sz="3600" dirty="0" smtClean="0">
              <a:solidFill>
                <a:schemeClr val="accent1"/>
              </a:solidFill>
            </a:endParaRPr>
          </a:p>
          <a:p>
            <a:pPr marL="742950" indent="-742950">
              <a:buAutoNum type="alphaUcParenR"/>
            </a:pPr>
            <a:endParaRPr lang="cs-CZ" sz="3600" dirty="0" smtClean="0">
              <a:solidFill>
                <a:schemeClr val="accent1"/>
              </a:solidFill>
            </a:endParaRPr>
          </a:p>
          <a:p>
            <a:endParaRPr lang="cs-CZ" sz="3600" dirty="0" smtClean="0">
              <a:solidFill>
                <a:schemeClr val="accent1"/>
              </a:solidFill>
            </a:endParaRPr>
          </a:p>
          <a:p>
            <a:endParaRPr lang="cs-CZ" sz="3600" dirty="0">
              <a:solidFill>
                <a:schemeClr val="accent1"/>
              </a:solidFill>
            </a:endParaRPr>
          </a:p>
          <a:p>
            <a:endParaRPr lang="cs-CZ" sz="3600" dirty="0">
              <a:solidFill>
                <a:schemeClr val="accent1"/>
              </a:solidFill>
            </a:endParaRPr>
          </a:p>
          <a:p>
            <a:r>
              <a:rPr lang="cs-CZ" sz="3600" dirty="0" smtClean="0">
                <a:solidFill>
                  <a:schemeClr val="accent1"/>
                </a:solidFill>
              </a:rPr>
              <a:t>C) RAKOUSKÉHO CÍSAŘSTVÍ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08304" y="63813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979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3"/>
            </a:pPr>
            <a:r>
              <a:rPr lang="cs-CZ" sz="3600" dirty="0" smtClean="0">
                <a:solidFill>
                  <a:srgbClr val="FF0000"/>
                </a:solidFill>
              </a:rPr>
              <a:t>CO HROZILO ČESKÝM ZEMÍM?</a:t>
            </a:r>
          </a:p>
          <a:p>
            <a:pPr marL="742950" indent="-742950">
              <a:buAutoNum type="arabicPeriod" startAt="3"/>
            </a:pPr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chemeClr val="accent1"/>
              </a:solidFill>
            </a:endParaRPr>
          </a:p>
          <a:p>
            <a:endParaRPr lang="cs-CZ" sz="3600" dirty="0">
              <a:solidFill>
                <a:schemeClr val="accent1"/>
              </a:solidFill>
            </a:endParaRPr>
          </a:p>
          <a:p>
            <a:endParaRPr lang="cs-CZ" sz="3600" dirty="0">
              <a:solidFill>
                <a:schemeClr val="accent1"/>
              </a:solidFill>
            </a:endParaRPr>
          </a:p>
          <a:p>
            <a:r>
              <a:rPr lang="cs-CZ" sz="3600" dirty="0" smtClean="0">
                <a:solidFill>
                  <a:schemeClr val="accent1"/>
                </a:solidFill>
              </a:rPr>
              <a:t>B)  PONĚMČENÍ</a:t>
            </a:r>
          </a:p>
          <a:p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8264" y="63813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67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4"/>
            </a:pPr>
            <a:r>
              <a:rPr lang="cs-CZ" sz="3600" dirty="0" smtClean="0">
                <a:solidFill>
                  <a:srgbClr val="FF0000"/>
                </a:solidFill>
              </a:rPr>
              <a:t>JAK NAZÝVÁME LIDÉ, KTEŘÍ PROBOUZELI LÁSKU K RODNÉMU JAZYKU?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UcParenR" startAt="2"/>
            </a:pPr>
            <a:endParaRPr lang="cs-CZ" sz="3600" dirty="0">
              <a:solidFill>
                <a:schemeClr val="accent1"/>
              </a:solidFill>
            </a:endParaRPr>
          </a:p>
          <a:p>
            <a:r>
              <a:rPr lang="cs-CZ" sz="3600" dirty="0" smtClean="0">
                <a:solidFill>
                  <a:schemeClr val="accent1"/>
                </a:solidFill>
              </a:rPr>
              <a:t>C)  NÁRODNÍ BUDITELÉ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72200" y="63813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61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5.  KTERÉ NÁRODNÍ BUDITELE ZNÁŠ? </a:t>
            </a:r>
          </a:p>
          <a:p>
            <a:pPr marL="742950" indent="-742950">
              <a:buAutoNum type="arabicPeriod" startAt="4"/>
            </a:pPr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rabicPeriod" startAt="4"/>
            </a:pP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0070C0"/>
              </a:solidFill>
            </a:endParaRPr>
          </a:p>
          <a:p>
            <a:r>
              <a:rPr lang="cs-CZ" sz="3600" dirty="0" smtClean="0">
                <a:solidFill>
                  <a:srgbClr val="0070C0"/>
                </a:solidFill>
              </a:rPr>
              <a:t>B)  JOSEF DOBROVSKÝ, JOSEF JUNGMANN, FRANTIŠEK PALACKÝ</a:t>
            </a:r>
          </a:p>
          <a:p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4248" y="638132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54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8569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6"/>
            </a:pPr>
            <a:r>
              <a:rPr lang="cs-CZ" sz="3600" dirty="0" smtClean="0">
                <a:solidFill>
                  <a:srgbClr val="FF0000"/>
                </a:solidFill>
              </a:rPr>
              <a:t>JAK SE JMENOAVALA  HRA  J.K.TYLA, VE KTERÉ POPRVÉ ZAZNĚLA PÍSEŇ „</a:t>
            </a:r>
            <a:r>
              <a:rPr lang="cs-CZ" sz="3600" b="1" dirty="0" smtClean="0">
                <a:solidFill>
                  <a:srgbClr val="FF0000"/>
                </a:solidFill>
              </a:rPr>
              <a:t>KDE DOMOV MŮJ</a:t>
            </a:r>
            <a:r>
              <a:rPr lang="cs-CZ" sz="3600" dirty="0" smtClean="0">
                <a:solidFill>
                  <a:srgbClr val="FF0000"/>
                </a:solidFill>
              </a:rPr>
              <a:t>?“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r>
              <a:rPr lang="cs-CZ" sz="3600" dirty="0" smtClean="0">
                <a:solidFill>
                  <a:schemeClr val="accent1"/>
                </a:solidFill>
              </a:rPr>
              <a:t>FIDLOVAČKA</a:t>
            </a:r>
          </a:p>
          <a:p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UcParenR"/>
            </a:pP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32240" y="645333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82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60648"/>
            <a:ext cx="864096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124744"/>
            <a:ext cx="86409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VILÍMEK, Jan. </a:t>
            </a:r>
            <a:r>
              <a:rPr lang="cs-CZ" i="1" dirty="0"/>
              <a:t>http://cs.wikipedia.org/wiki/Soubor:Josef_Dobrovsky_Vilimek.jpg</a:t>
            </a:r>
            <a:r>
              <a:rPr lang="cs-CZ" dirty="0"/>
              <a:t> [online]. [cit. 2.6.2012].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&lt;http://cs.wikipedia.org/wiki/</a:t>
            </a:r>
            <a:r>
              <a:rPr lang="cs-CZ" dirty="0" err="1"/>
              <a:t>Soubor:Josef_Dobrovsky_Vilimek.jpg</a:t>
            </a:r>
            <a:r>
              <a:rPr lang="cs-CZ" dirty="0"/>
              <a:t>&gt;. </a:t>
            </a:r>
            <a:endParaRPr lang="cs-CZ" dirty="0" smtClean="0"/>
          </a:p>
          <a:p>
            <a:r>
              <a:rPr lang="cs-CZ" dirty="0" smtClean="0"/>
              <a:t>      </a:t>
            </a:r>
            <a:r>
              <a:rPr lang="cs-CZ" i="1" dirty="0"/>
              <a:t>Tento soubor je </a:t>
            </a:r>
            <a:r>
              <a:rPr lang="cs-CZ" b="1" i="1" dirty="0">
                <a:hlinkClick r:id="rId2" tooltip="cs:volné dílo"/>
              </a:rPr>
              <a:t>volné dílo</a:t>
            </a:r>
            <a:r>
              <a:rPr lang="cs-CZ" i="1" dirty="0"/>
              <a:t>, protože doba ochrany majetkových autorských práv již </a:t>
            </a:r>
            <a:r>
              <a:rPr lang="cs-CZ" i="1" dirty="0" smtClean="0"/>
              <a:t>  </a:t>
            </a:r>
            <a:r>
              <a:rPr lang="cs-CZ" b="1" i="1" dirty="0" smtClean="0"/>
              <a:t>vypršela</a:t>
            </a:r>
            <a:r>
              <a:rPr lang="cs-CZ" i="1" dirty="0"/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To platí ve Spojených státech, Austrálii, státech Evropské unie a dalších zemích, jejichž právní řád chrání majetková autorská práva po dobu </a:t>
            </a:r>
            <a:r>
              <a:rPr lang="cs-CZ" b="1" i="1" dirty="0"/>
              <a:t>života autora a 70 let po jeho smrti</a:t>
            </a:r>
            <a:r>
              <a:rPr lang="cs-CZ" i="1" dirty="0" smtClean="0"/>
              <a:t>.</a:t>
            </a:r>
          </a:p>
          <a:p>
            <a:endParaRPr lang="cs-CZ" i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www.datakabinet.cz</a:t>
            </a:r>
            <a:endParaRPr lang="cs-CZ" dirty="0" smtClean="0"/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HTTP://WWW.CESKATELEVIZE.CZ/SPECIALY/NEJVETSICECH/IMG/OSOBNOSTI/53.JPG, Tomuto Souboru Chybějí Informace O Autorovi</a:t>
            </a:r>
            <a:r>
              <a:rPr lang="cs-CZ" dirty="0" smtClean="0"/>
              <a:t>. </a:t>
            </a:r>
            <a:r>
              <a:rPr lang="cs-CZ" i="1" dirty="0"/>
              <a:t>Josef Jungmann</a:t>
            </a:r>
            <a:r>
              <a:rPr lang="cs-CZ" dirty="0"/>
              <a:t> [online]. [cit. 2.6.2012]. Dostupný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. Tento </a:t>
            </a:r>
            <a:r>
              <a:rPr lang="cs-CZ" dirty="0"/>
              <a:t>soubor je volné dílo, protože doba ochrany majetkových autorských práv již vypršela. To platí ve Spojených státech, Austrálii, státech Evropské unie a dalších zemích, jejichž právní řád chrání majetková autorská práva po dobu života autora a 70 let po jeho smrti. </a:t>
            </a:r>
            <a:r>
              <a:rPr lang="cs-CZ" dirty="0" smtClean="0"/>
              <a:t>na </a:t>
            </a:r>
            <a:r>
              <a:rPr lang="cs-CZ" dirty="0"/>
              <a:t>WWW: &lt;http://upload.wikimedia.org/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/c/c9/Josef_Jungmann_CT.jpg&gt;.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mtClean="0"/>
              <a:t>Vlastní práce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68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474</TotalTime>
  <Words>613</Words>
  <Application>Microsoft Office PowerPoint</Application>
  <PresentationFormat>Předvádění na obrazovce (4:3)</PresentationFormat>
  <Paragraphs>180</Paragraphs>
  <Slides>21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Acrobat Document</vt:lpstr>
      <vt:lpstr>Prezentace aplikace PowerPoint</vt:lpstr>
      <vt:lpstr>Anotace</vt:lpstr>
      <vt:lpstr>1. Národní obrození  utváření českého národa</vt:lpstr>
      <vt:lpstr>Prezentace aplikace PowerPoint</vt:lpstr>
      <vt:lpstr>Prezentace aplikace PowerPoint</vt:lpstr>
      <vt:lpstr>Prezentace aplikace PowerPoint</vt:lpstr>
      <vt:lpstr>Prezentace aplikace PowerPoint</vt:lpstr>
      <vt:lpstr>KVÍZ – KLIKNĚTE NA ČÍSLO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51</cp:revision>
  <dcterms:created xsi:type="dcterms:W3CDTF">2011-08-21T15:31:45Z</dcterms:created>
  <dcterms:modified xsi:type="dcterms:W3CDTF">2012-06-02T14:16:51Z</dcterms:modified>
</cp:coreProperties>
</file>