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098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92896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Účinnost – řešení úloh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0" y="5633864"/>
            <a:ext cx="9144000" cy="122413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53705" y="4557806"/>
            <a:ext cx="3236590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VY_32_INOVACE_15_Účinnost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Př.1: David</a:t>
            </a:r>
            <a:r>
              <a:rPr lang="cs-CZ" sz="2400" dirty="0" smtClean="0"/>
              <a:t> má hmotnost </a:t>
            </a:r>
            <a:r>
              <a:rPr lang="cs-CZ" sz="2400" b="1" dirty="0" smtClean="0"/>
              <a:t>50 kg</a:t>
            </a:r>
            <a:r>
              <a:rPr lang="cs-CZ" sz="2400" dirty="0" smtClean="0"/>
              <a:t>, </a:t>
            </a:r>
            <a:r>
              <a:rPr lang="cs-CZ" sz="2400" b="1" dirty="0" smtClean="0"/>
              <a:t>Martina</a:t>
            </a:r>
            <a:r>
              <a:rPr lang="cs-CZ" sz="2400" dirty="0" smtClean="0"/>
              <a:t> jen </a:t>
            </a:r>
            <a:r>
              <a:rPr lang="cs-CZ" sz="2400" b="1" dirty="0" smtClean="0"/>
              <a:t>35 kg</a:t>
            </a:r>
            <a:r>
              <a:rPr lang="cs-CZ" sz="2400" dirty="0" smtClean="0"/>
              <a:t>. Oba sourozenci </a:t>
            </a:r>
          </a:p>
          <a:p>
            <a:r>
              <a:rPr lang="cs-CZ" sz="2400" dirty="0" smtClean="0"/>
              <a:t>         pomáhají na chatě při opravě střechy. Nosí střešní tašky. Hmotnost</a:t>
            </a:r>
          </a:p>
          <a:p>
            <a:r>
              <a:rPr lang="cs-CZ" sz="2400" dirty="0" smtClean="0"/>
              <a:t>         jedné tašky je </a:t>
            </a:r>
            <a:r>
              <a:rPr lang="cs-CZ" sz="2400" b="1" dirty="0" smtClean="0"/>
              <a:t>3 kg</a:t>
            </a:r>
            <a:r>
              <a:rPr lang="cs-CZ" sz="2400" dirty="0" smtClean="0"/>
              <a:t>. David je bere po třech, Martina nosí vždy jen 2</a:t>
            </a:r>
          </a:p>
          <a:p>
            <a:r>
              <a:rPr lang="cs-CZ" sz="2400" dirty="0" smtClean="0"/>
              <a:t>         tašky. Nosí je do výšky 4 metry. Jaká je při této práci účinnost </a:t>
            </a:r>
          </a:p>
          <a:p>
            <a:r>
              <a:rPr lang="cs-CZ" sz="2400" dirty="0" smtClean="0"/>
              <a:t>         Davida a jaká Martiny?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988840"/>
            <a:ext cx="435597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David:</a:t>
            </a:r>
          </a:p>
          <a:p>
            <a:r>
              <a:rPr lang="cs-CZ" sz="2400" dirty="0" err="1" smtClean="0"/>
              <a:t>m</a:t>
            </a:r>
            <a:r>
              <a:rPr lang="cs-CZ" sz="2400" baseline="-25000" dirty="0" err="1" smtClean="0"/>
              <a:t>D</a:t>
            </a:r>
            <a:r>
              <a:rPr lang="cs-CZ" sz="2400" dirty="0" smtClean="0"/>
              <a:t> = 50 kg</a:t>
            </a:r>
          </a:p>
          <a:p>
            <a:r>
              <a:rPr lang="cs-CZ" sz="2400" dirty="0" err="1" smtClean="0"/>
              <a:t>m</a:t>
            </a:r>
            <a:r>
              <a:rPr lang="cs-CZ" sz="2400" baseline="-25000" dirty="0" err="1" smtClean="0"/>
              <a:t>t</a:t>
            </a:r>
            <a:r>
              <a:rPr lang="cs-CZ" sz="2400" dirty="0" smtClean="0"/>
              <a:t> = 3 kg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 smtClean="0"/>
              <a:t>3t</a:t>
            </a:r>
            <a:r>
              <a:rPr lang="cs-CZ" sz="2400" dirty="0" smtClean="0"/>
              <a:t> = 9 kg</a:t>
            </a:r>
          </a:p>
          <a:p>
            <a:r>
              <a:rPr lang="cs-CZ" sz="2400" u="sng" dirty="0" smtClean="0"/>
              <a:t>h = 4 m</a:t>
            </a:r>
          </a:p>
          <a:p>
            <a:r>
              <a:rPr lang="cs-CZ" sz="2400" i="1" u="sng" dirty="0" smtClean="0"/>
              <a:t>Vykonaná práce na přenos tašek:</a:t>
            </a:r>
          </a:p>
          <a:p>
            <a:r>
              <a:rPr lang="cs-CZ" sz="2400" dirty="0" smtClean="0"/>
              <a:t>W = </a:t>
            </a:r>
            <a:r>
              <a:rPr lang="cs-CZ" sz="2400" dirty="0" err="1" smtClean="0"/>
              <a:t>E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m</a:t>
            </a:r>
            <a:r>
              <a:rPr lang="cs-CZ" sz="2400" baseline="-25000" dirty="0" smtClean="0"/>
              <a:t>3t</a:t>
            </a:r>
            <a:r>
              <a:rPr lang="cs-CZ" sz="2400" dirty="0" smtClean="0"/>
              <a:t> . g . h</a:t>
            </a:r>
          </a:p>
          <a:p>
            <a:r>
              <a:rPr lang="cs-CZ" sz="2400" dirty="0" smtClean="0"/>
              <a:t>W = 9 . 10 . 4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W = 360 J</a:t>
            </a:r>
          </a:p>
          <a:p>
            <a:r>
              <a:rPr lang="cs-CZ" sz="2400" i="1" u="sng" dirty="0" smtClean="0"/>
              <a:t>Celková dodaná energie:</a:t>
            </a:r>
          </a:p>
          <a:p>
            <a:r>
              <a:rPr lang="cs-CZ" sz="2400" dirty="0" smtClean="0"/>
              <a:t>E = (</a:t>
            </a:r>
            <a:r>
              <a:rPr lang="cs-CZ" sz="2400" dirty="0" err="1" smtClean="0"/>
              <a:t>m</a:t>
            </a:r>
            <a:r>
              <a:rPr lang="cs-CZ" sz="2400" baseline="-25000" dirty="0" err="1" smtClean="0"/>
              <a:t>D</a:t>
            </a:r>
            <a:r>
              <a:rPr lang="cs-CZ" sz="2400" dirty="0" smtClean="0"/>
              <a:t> + m</a:t>
            </a:r>
            <a:r>
              <a:rPr lang="cs-CZ" sz="2400" baseline="-25000" dirty="0" smtClean="0"/>
              <a:t>3t</a:t>
            </a:r>
            <a:r>
              <a:rPr lang="cs-CZ" sz="2400" dirty="0" smtClean="0"/>
              <a:t>) . g . h</a:t>
            </a:r>
          </a:p>
          <a:p>
            <a:r>
              <a:rPr lang="cs-CZ" sz="2400" dirty="0" smtClean="0"/>
              <a:t>E = (50 + 9) . 10 . 4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E = 2 360 J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1964353"/>
            <a:ext cx="435597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Martina:</a:t>
            </a:r>
          </a:p>
          <a:p>
            <a:r>
              <a:rPr lang="cs-CZ" sz="2400" dirty="0" err="1" smtClean="0"/>
              <a:t>m</a:t>
            </a:r>
            <a:r>
              <a:rPr lang="cs-CZ" sz="2400" baseline="-25000" dirty="0" err="1" smtClean="0"/>
              <a:t>M</a:t>
            </a:r>
            <a:r>
              <a:rPr lang="cs-CZ" sz="2400" dirty="0" smtClean="0"/>
              <a:t> = 35 kg</a:t>
            </a:r>
          </a:p>
          <a:p>
            <a:r>
              <a:rPr lang="cs-CZ" sz="2400" dirty="0" err="1" smtClean="0"/>
              <a:t>m</a:t>
            </a:r>
            <a:r>
              <a:rPr lang="cs-CZ" sz="2400" baseline="-25000" dirty="0" err="1" smtClean="0"/>
              <a:t>t</a:t>
            </a:r>
            <a:r>
              <a:rPr lang="cs-CZ" sz="2400" dirty="0" smtClean="0"/>
              <a:t> = 3 kg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 smtClean="0"/>
              <a:t>2t</a:t>
            </a:r>
            <a:r>
              <a:rPr lang="cs-CZ" sz="2400" dirty="0" smtClean="0"/>
              <a:t> = 6 kg</a:t>
            </a:r>
          </a:p>
          <a:p>
            <a:r>
              <a:rPr lang="cs-CZ" sz="2400" u="sng" dirty="0" smtClean="0"/>
              <a:t>h = 4 m</a:t>
            </a:r>
          </a:p>
          <a:p>
            <a:r>
              <a:rPr lang="cs-CZ" sz="2400" i="1" u="sng" dirty="0" smtClean="0"/>
              <a:t>Vykonaná práce na přenos tašek:</a:t>
            </a:r>
          </a:p>
          <a:p>
            <a:r>
              <a:rPr lang="cs-CZ" sz="2400" dirty="0" smtClean="0"/>
              <a:t>W = </a:t>
            </a:r>
            <a:r>
              <a:rPr lang="cs-CZ" sz="2400" dirty="0" err="1" smtClean="0"/>
              <a:t>E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m</a:t>
            </a:r>
            <a:r>
              <a:rPr lang="cs-CZ" sz="2400" baseline="-25000" dirty="0" smtClean="0"/>
              <a:t>2t</a:t>
            </a:r>
            <a:r>
              <a:rPr lang="cs-CZ" sz="2400" dirty="0" smtClean="0"/>
              <a:t> . g . h</a:t>
            </a:r>
          </a:p>
          <a:p>
            <a:r>
              <a:rPr lang="cs-CZ" sz="2400" dirty="0" smtClean="0"/>
              <a:t>W = 6 . 10 . 4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W = 240 J</a:t>
            </a:r>
          </a:p>
          <a:p>
            <a:r>
              <a:rPr lang="cs-CZ" sz="2400" i="1" u="sng" dirty="0" smtClean="0"/>
              <a:t>Celková dodaná energie:</a:t>
            </a:r>
          </a:p>
          <a:p>
            <a:r>
              <a:rPr lang="cs-CZ" sz="2400" dirty="0" smtClean="0"/>
              <a:t>E = (</a:t>
            </a:r>
            <a:r>
              <a:rPr lang="cs-CZ" sz="2400" dirty="0" err="1" smtClean="0"/>
              <a:t>m</a:t>
            </a:r>
            <a:r>
              <a:rPr lang="cs-CZ" sz="2400" baseline="-25000" dirty="0" err="1" smtClean="0"/>
              <a:t>M</a:t>
            </a:r>
            <a:r>
              <a:rPr lang="cs-CZ" sz="2400" dirty="0" smtClean="0"/>
              <a:t> + m</a:t>
            </a:r>
            <a:r>
              <a:rPr lang="cs-CZ" sz="2400" baseline="-25000" dirty="0" smtClean="0"/>
              <a:t>2t</a:t>
            </a:r>
            <a:r>
              <a:rPr lang="cs-CZ" sz="2400" dirty="0" smtClean="0"/>
              <a:t>) . g . h</a:t>
            </a:r>
          </a:p>
          <a:p>
            <a:r>
              <a:rPr lang="cs-CZ" sz="2400" dirty="0" smtClean="0"/>
              <a:t>E = (35 + 6) . 10 . 4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E = 1 640 J</a:t>
            </a:r>
          </a:p>
        </p:txBody>
      </p:sp>
      <p:sp>
        <p:nvSpPr>
          <p:cNvPr id="12" name="Obdélníkový popisek 11"/>
          <p:cNvSpPr/>
          <p:nvPr/>
        </p:nvSpPr>
        <p:spPr>
          <a:xfrm>
            <a:off x="827584" y="2132856"/>
            <a:ext cx="2987824" cy="1656184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  <p:grpSp>
        <p:nvGrpSpPr>
          <p:cNvPr id="7" name="Skupina 8"/>
          <p:cNvGrpSpPr/>
          <p:nvPr/>
        </p:nvGrpSpPr>
        <p:grpSpPr>
          <a:xfrm>
            <a:off x="971600" y="2060848"/>
            <a:ext cx="1008112" cy="893713"/>
            <a:chOff x="5076056" y="2780928"/>
            <a:chExt cx="1008112" cy="893713"/>
          </a:xfrm>
        </p:grpSpPr>
        <p:sp>
          <p:nvSpPr>
            <p:cNvPr id="4" name="TextovéPole 3"/>
            <p:cNvSpPr txBox="1"/>
            <p:nvPr/>
          </p:nvSpPr>
          <p:spPr>
            <a:xfrm>
              <a:off x="5076056" y="2996952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2400" dirty="0" smtClean="0"/>
                <a:t>η</a:t>
              </a:r>
              <a:r>
                <a:rPr lang="cs-CZ" sz="2400" dirty="0" smtClean="0"/>
                <a:t> = </a:t>
              </a:r>
              <a:endParaRPr lang="cs-CZ" sz="24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508104" y="2780928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W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580112" y="321297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E</a:t>
              </a:r>
              <a:endParaRPr lang="cs-CZ" sz="2400" dirty="0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5580112" y="3212976"/>
              <a:ext cx="36004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3" name="TextovéPole 12"/>
          <p:cNvSpPr txBox="1"/>
          <p:nvPr/>
        </p:nvSpPr>
        <p:spPr>
          <a:xfrm>
            <a:off x="971600" y="278092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η</a:t>
            </a:r>
            <a:r>
              <a:rPr lang="cs-CZ" sz="2400" dirty="0" smtClean="0"/>
              <a:t> = 360 : 2 360</a:t>
            </a:r>
          </a:p>
          <a:p>
            <a:r>
              <a:rPr lang="el-GR" sz="2400" dirty="0" smtClean="0"/>
              <a:t>η</a:t>
            </a:r>
            <a:r>
              <a:rPr lang="cs-CZ" sz="2400" dirty="0" smtClean="0"/>
              <a:t> = 0,152 ... 15,2%</a:t>
            </a:r>
            <a:endParaRPr lang="cs-CZ" sz="2400" dirty="0"/>
          </a:p>
        </p:txBody>
      </p:sp>
      <p:sp>
        <p:nvSpPr>
          <p:cNvPr id="14" name="Obdélníkový popisek 13"/>
          <p:cNvSpPr/>
          <p:nvPr/>
        </p:nvSpPr>
        <p:spPr>
          <a:xfrm>
            <a:off x="5796136" y="2132856"/>
            <a:ext cx="2987824" cy="1656184"/>
          </a:xfrm>
          <a:prstGeom prst="wedgeRect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  <p:grpSp>
        <p:nvGrpSpPr>
          <p:cNvPr id="9" name="Skupina 14"/>
          <p:cNvGrpSpPr/>
          <p:nvPr/>
        </p:nvGrpSpPr>
        <p:grpSpPr>
          <a:xfrm>
            <a:off x="5940152" y="2132856"/>
            <a:ext cx="1008112" cy="893713"/>
            <a:chOff x="5076056" y="2780928"/>
            <a:chExt cx="1008112" cy="893713"/>
          </a:xfrm>
        </p:grpSpPr>
        <p:sp>
          <p:nvSpPr>
            <p:cNvPr id="16" name="TextovéPole 15"/>
            <p:cNvSpPr txBox="1"/>
            <p:nvPr/>
          </p:nvSpPr>
          <p:spPr>
            <a:xfrm>
              <a:off x="5076056" y="2996952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2400" dirty="0" smtClean="0"/>
                <a:t>η</a:t>
              </a:r>
              <a:r>
                <a:rPr lang="cs-CZ" sz="2400" dirty="0" smtClean="0"/>
                <a:t> = </a:t>
              </a:r>
              <a:endParaRPr lang="cs-CZ" sz="24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508104" y="2780928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W</a:t>
              </a:r>
              <a:endParaRPr lang="cs-CZ" sz="24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580112" y="321297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E</a:t>
              </a:r>
              <a:endParaRPr lang="cs-CZ" sz="2400" dirty="0"/>
            </a:p>
          </p:txBody>
        </p:sp>
        <p:cxnSp>
          <p:nvCxnSpPr>
            <p:cNvPr id="19" name="Přímá spojovací čára 18"/>
            <p:cNvCxnSpPr/>
            <p:nvPr/>
          </p:nvCxnSpPr>
          <p:spPr>
            <a:xfrm>
              <a:off x="5580112" y="3212976"/>
              <a:ext cx="36004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0" name="TextovéPole 19"/>
          <p:cNvSpPr txBox="1"/>
          <p:nvPr/>
        </p:nvSpPr>
        <p:spPr>
          <a:xfrm>
            <a:off x="5940152" y="2924944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η</a:t>
            </a:r>
            <a:r>
              <a:rPr lang="cs-CZ" sz="2400" dirty="0" smtClean="0"/>
              <a:t> = 240 : 1 640</a:t>
            </a:r>
          </a:p>
          <a:p>
            <a:r>
              <a:rPr lang="el-GR" sz="2400" dirty="0" smtClean="0"/>
              <a:t>η</a:t>
            </a:r>
            <a:r>
              <a:rPr lang="cs-CZ" sz="2400" dirty="0" smtClean="0"/>
              <a:t> = 0,146 ... 14,6%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3" grpId="0"/>
      <p:bldP spid="14" grpId="0" animBg="1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Př. 2: </a:t>
            </a:r>
            <a:r>
              <a:rPr lang="cs-CZ" sz="2800" dirty="0" smtClean="0"/>
              <a:t>Popiš</a:t>
            </a:r>
            <a:r>
              <a:rPr lang="cs-CZ" sz="2800" dirty="0" smtClean="0"/>
              <a:t>, na jaké druhy energie se proměnil zbytek </a:t>
            </a:r>
            <a:r>
              <a:rPr lang="cs-CZ" sz="2800" dirty="0" smtClean="0"/>
              <a:t>dodané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</a:t>
            </a:r>
            <a:r>
              <a:rPr lang="cs-CZ" sz="2800" dirty="0" smtClean="0"/>
              <a:t> </a:t>
            </a:r>
            <a:r>
              <a:rPr lang="cs-CZ" sz="2800" dirty="0" smtClean="0"/>
              <a:t>energie, který nebyl využit k požadované </a:t>
            </a:r>
            <a:r>
              <a:rPr lang="cs-CZ" sz="2800" dirty="0" smtClean="0"/>
              <a:t>práci 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</a:t>
            </a:r>
            <a:r>
              <a:rPr lang="cs-CZ" sz="2800" dirty="0" smtClean="0"/>
              <a:t>následujících zařízení.                    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268760"/>
            <a:ext cx="91440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parní stroj, benzínový motor, parní turbína, elektromotor, generátor:</a:t>
            </a:r>
          </a:p>
          <a:p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FF0000"/>
                </a:solidFill>
              </a:rPr>
              <a:t>... teplo</a:t>
            </a:r>
          </a:p>
          <a:p>
            <a:endParaRPr lang="cs-CZ" sz="2800" dirty="0" smtClean="0"/>
          </a:p>
          <a:p>
            <a:r>
              <a:rPr lang="cs-CZ" sz="2800" b="1" dirty="0" smtClean="0"/>
              <a:t>sluneční baterie:</a:t>
            </a:r>
          </a:p>
          <a:p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FF0000"/>
                </a:solidFill>
              </a:rPr>
              <a:t>... teplo, odražené světlo</a:t>
            </a:r>
          </a:p>
          <a:p>
            <a:endParaRPr lang="cs-CZ" sz="2800" dirty="0" smtClean="0"/>
          </a:p>
          <a:p>
            <a:r>
              <a:rPr lang="cs-CZ" sz="2800" b="1" dirty="0" smtClean="0"/>
              <a:t>sluneční kolektor:</a:t>
            </a:r>
          </a:p>
          <a:p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FF0000"/>
                </a:solidFill>
              </a:rPr>
              <a:t>... odražené světlo</a:t>
            </a:r>
          </a:p>
          <a:p>
            <a:endParaRPr lang="cs-CZ" sz="2800" dirty="0" smtClean="0"/>
          </a:p>
          <a:p>
            <a:r>
              <a:rPr lang="cs-CZ" sz="2800" b="1" dirty="0" smtClean="0"/>
              <a:t>krbová kamna, kamna na uhlí, kotel ústředního topení, kotel:</a:t>
            </a:r>
          </a:p>
          <a:p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FF0000"/>
                </a:solidFill>
              </a:rPr>
              <a:t>... teplo odnášené do komína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Př.3: </a:t>
            </a:r>
            <a:r>
              <a:rPr lang="cs-CZ" sz="2800" dirty="0" smtClean="0"/>
              <a:t>Jakou účinnost má motor výtahu, když při příkonu </a:t>
            </a:r>
            <a:r>
              <a:rPr lang="cs-CZ" sz="2800" dirty="0" smtClean="0"/>
              <a:t>12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</a:t>
            </a:r>
            <a:r>
              <a:rPr lang="cs-CZ" sz="2800" dirty="0" smtClean="0"/>
              <a:t> </a:t>
            </a:r>
            <a:r>
              <a:rPr lang="cs-CZ" sz="2800" dirty="0" smtClean="0"/>
              <a:t>kW vytáhne za 10 sekund celkovou zátěž 700 kg do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</a:t>
            </a:r>
            <a:r>
              <a:rPr lang="cs-CZ" sz="2800" dirty="0" smtClean="0"/>
              <a:t>výšky </a:t>
            </a:r>
            <a:r>
              <a:rPr lang="cs-CZ" sz="2800" dirty="0" smtClean="0"/>
              <a:t>15 metrů?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</a:rPr>
              <a:t>vypočteme výkon motoru</a:t>
            </a:r>
          </a:p>
          <a:p>
            <a:pPr marL="457200" indent="-457200"/>
            <a:r>
              <a:rPr lang="cs-CZ" sz="2800" dirty="0" smtClean="0"/>
              <a:t>m= 700 kg</a:t>
            </a:r>
          </a:p>
          <a:p>
            <a:pPr marL="457200" indent="-457200"/>
            <a:r>
              <a:rPr lang="cs-CZ" sz="2800" dirty="0" smtClean="0"/>
              <a:t>s = 15 m</a:t>
            </a:r>
          </a:p>
          <a:p>
            <a:pPr marL="457200" indent="-457200"/>
            <a:r>
              <a:rPr lang="cs-CZ" sz="2800" u="sng" dirty="0" smtClean="0"/>
              <a:t>t = 10 s</a:t>
            </a:r>
          </a:p>
          <a:p>
            <a:pPr marL="457200" indent="-457200"/>
            <a:r>
              <a:rPr lang="cs-CZ" sz="2800" dirty="0" smtClean="0"/>
              <a:t>P = ? W</a:t>
            </a:r>
          </a:p>
          <a:p>
            <a:pPr marL="457200" indent="-457200"/>
            <a:r>
              <a:rPr lang="cs-CZ" sz="2800" dirty="0" smtClean="0"/>
              <a:t>P = W : t </a:t>
            </a:r>
          </a:p>
          <a:p>
            <a:pPr marL="457200" indent="-457200"/>
            <a:r>
              <a:rPr lang="cs-CZ" sz="2800" dirty="0" smtClean="0"/>
              <a:t>P = 105 000 : 10</a:t>
            </a:r>
          </a:p>
          <a:p>
            <a:pPr marL="457200" indent="-457200"/>
            <a:r>
              <a:rPr lang="cs-CZ" sz="2800" b="1" dirty="0" smtClean="0"/>
              <a:t>P = 10 500 W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79324" y="2852936"/>
            <a:ext cx="2304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 = F . s</a:t>
            </a:r>
          </a:p>
          <a:p>
            <a:r>
              <a:rPr lang="cs-CZ" sz="2800" dirty="0" smtClean="0"/>
              <a:t>W = 7000 . 15</a:t>
            </a:r>
          </a:p>
          <a:p>
            <a:r>
              <a:rPr lang="cs-CZ" sz="2800" dirty="0" smtClean="0"/>
              <a:t>W = 105 000 J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08764" y="1628800"/>
            <a:ext cx="442798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b) Vypočteme účinnost</a:t>
            </a:r>
          </a:p>
          <a:p>
            <a:r>
              <a:rPr lang="cs-CZ" sz="2800" dirty="0" smtClean="0"/>
              <a:t>P</a:t>
            </a:r>
            <a:r>
              <a:rPr lang="cs-CZ" sz="2800" baseline="-25000" dirty="0" smtClean="0"/>
              <a:t>dodaný</a:t>
            </a:r>
            <a:r>
              <a:rPr lang="cs-CZ" sz="2800" dirty="0" smtClean="0"/>
              <a:t> = 12 000 W</a:t>
            </a:r>
          </a:p>
          <a:p>
            <a:r>
              <a:rPr lang="cs-CZ" sz="2800" u="sng" dirty="0" smtClean="0"/>
              <a:t>P = 10 500 W</a:t>
            </a:r>
          </a:p>
          <a:p>
            <a:r>
              <a:rPr lang="cs-CZ" sz="2800" dirty="0" smtClean="0"/>
              <a:t>η = P : P</a:t>
            </a:r>
            <a:r>
              <a:rPr lang="cs-CZ" sz="2800" baseline="-25000" dirty="0" smtClean="0"/>
              <a:t>dodaný</a:t>
            </a:r>
          </a:p>
          <a:p>
            <a:r>
              <a:rPr lang="cs-CZ" sz="2800" dirty="0" smtClean="0"/>
              <a:t>η = 10 500 : 12 000</a:t>
            </a:r>
          </a:p>
          <a:p>
            <a:r>
              <a:rPr lang="cs-CZ" sz="2800" dirty="0" smtClean="0"/>
              <a:t>η = 0,875</a:t>
            </a:r>
          </a:p>
          <a:p>
            <a:r>
              <a:rPr lang="cs-CZ" sz="2800" dirty="0" smtClean="0"/>
              <a:t>η = 87,5%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7252" y="546328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Účinnost motoru výtahu je přibližně 87,5%.</a:t>
            </a:r>
            <a:endParaRPr lang="cs-CZ" sz="2800" b="1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1691680" y="2348880"/>
            <a:ext cx="43204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267744" y="208727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= 7 000 N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62786"/>
            <a:ext cx="914400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P = 50 kW = 50 000 W</a:t>
            </a:r>
          </a:p>
          <a:p>
            <a:r>
              <a:rPr lang="cs-CZ" sz="2800" u="sng" dirty="0" smtClean="0"/>
              <a:t>η = 30 % = 0,3</a:t>
            </a:r>
          </a:p>
          <a:p>
            <a:r>
              <a:rPr lang="cs-CZ" sz="2800" dirty="0" smtClean="0"/>
              <a:t>P </a:t>
            </a:r>
            <a:r>
              <a:rPr lang="cs-CZ" sz="2800" baseline="-25000" dirty="0" smtClean="0"/>
              <a:t>dodaný</a:t>
            </a:r>
            <a:r>
              <a:rPr lang="cs-CZ" sz="2800" dirty="0" smtClean="0"/>
              <a:t> = ? W</a:t>
            </a:r>
          </a:p>
          <a:p>
            <a:r>
              <a:rPr lang="cs-CZ" sz="2800" dirty="0" smtClean="0"/>
              <a:t>η = P : P</a:t>
            </a:r>
            <a:r>
              <a:rPr lang="cs-CZ" sz="2800" baseline="-25000" dirty="0" smtClean="0"/>
              <a:t>dodaný</a:t>
            </a:r>
            <a:endParaRPr lang="cs-CZ" sz="2800" dirty="0" smtClean="0"/>
          </a:p>
          <a:p>
            <a:endParaRPr lang="cs-CZ" sz="2400" dirty="0" smtClean="0"/>
          </a:p>
          <a:p>
            <a:r>
              <a:rPr lang="cs-CZ" sz="2800" dirty="0" smtClean="0"/>
              <a:t>P </a:t>
            </a:r>
            <a:r>
              <a:rPr lang="cs-CZ" sz="2800" baseline="-25000" dirty="0" smtClean="0"/>
              <a:t>dodaný</a:t>
            </a:r>
            <a:r>
              <a:rPr lang="cs-CZ" sz="2800" dirty="0" smtClean="0"/>
              <a:t> = P : </a:t>
            </a:r>
            <a:r>
              <a:rPr lang="el-GR" sz="2800" dirty="0" smtClean="0"/>
              <a:t>η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P </a:t>
            </a:r>
            <a:r>
              <a:rPr lang="cs-CZ" sz="2800" baseline="-25000" dirty="0" smtClean="0"/>
              <a:t>dodaný</a:t>
            </a:r>
            <a:r>
              <a:rPr lang="cs-CZ" sz="2800" dirty="0" smtClean="0"/>
              <a:t> = 50 000 : 0,3</a:t>
            </a:r>
          </a:p>
          <a:p>
            <a:endParaRPr lang="cs-CZ" sz="2800" dirty="0" smtClean="0"/>
          </a:p>
          <a:p>
            <a:r>
              <a:rPr lang="cs-CZ" sz="2800" dirty="0" smtClean="0"/>
              <a:t>P </a:t>
            </a:r>
            <a:r>
              <a:rPr lang="cs-CZ" sz="2800" baseline="-25000" dirty="0" smtClean="0"/>
              <a:t>dodaný</a:t>
            </a:r>
            <a:r>
              <a:rPr lang="cs-CZ" sz="2800" dirty="0" smtClean="0"/>
              <a:t>  = </a:t>
            </a:r>
            <a:r>
              <a:rPr lang="cs-CZ" sz="2800" b="1" u="sng" dirty="0" smtClean="0"/>
              <a:t>166 667 W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20292" y="1208703"/>
            <a:ext cx="579613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Odvození vzorce pro výpočet příkonu:</a:t>
            </a:r>
          </a:p>
          <a:p>
            <a:pPr marL="457200" indent="-457200">
              <a:buAutoNum type="alphaLcParenR"/>
            </a:pPr>
            <a:r>
              <a:rPr lang="cs-CZ" sz="2400" b="1" dirty="0" smtClean="0"/>
              <a:t>vyjádřením ze vzorce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η = P : P</a:t>
            </a:r>
            <a:r>
              <a:rPr lang="cs-CZ" sz="2400" baseline="-25000" dirty="0" smtClean="0"/>
              <a:t>dodaný</a:t>
            </a:r>
            <a:endParaRPr lang="cs-CZ" sz="2400" dirty="0" smtClean="0"/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η . P </a:t>
            </a:r>
            <a:r>
              <a:rPr lang="cs-CZ" sz="2400" baseline="-25000" dirty="0" smtClean="0"/>
              <a:t>dodaný</a:t>
            </a:r>
            <a:r>
              <a:rPr lang="cs-CZ" sz="2400" dirty="0" smtClean="0"/>
              <a:t> = P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P </a:t>
            </a:r>
            <a:r>
              <a:rPr lang="cs-CZ" sz="2400" baseline="-25000" dirty="0" smtClean="0"/>
              <a:t>dodaný</a:t>
            </a:r>
            <a:r>
              <a:rPr lang="cs-CZ" sz="2400" dirty="0" smtClean="0"/>
              <a:t> = P : </a:t>
            </a:r>
            <a:r>
              <a:rPr lang="el-GR" sz="2400" dirty="0" smtClean="0"/>
              <a:t>η</a:t>
            </a:r>
            <a:endParaRPr lang="cs-CZ" sz="2400" dirty="0" smtClean="0"/>
          </a:p>
          <a:p>
            <a:pPr marL="457200" indent="-457200"/>
            <a:endParaRPr lang="cs-CZ" sz="2400" dirty="0" smtClean="0"/>
          </a:p>
          <a:p>
            <a:pPr marL="457200" indent="-457200"/>
            <a:endParaRPr lang="cs-CZ" sz="24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4067944" y="2492896"/>
            <a:ext cx="1080120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hnutá šipka nahoru 6"/>
          <p:cNvSpPr/>
          <p:nvPr/>
        </p:nvSpPr>
        <p:spPr>
          <a:xfrm rot="10800000">
            <a:off x="3563888" y="2204864"/>
            <a:ext cx="1008112" cy="360040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75856" y="3212976"/>
            <a:ext cx="504056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hnutá šipka nahoru 8"/>
          <p:cNvSpPr/>
          <p:nvPr/>
        </p:nvSpPr>
        <p:spPr>
          <a:xfrm>
            <a:off x="3563888" y="3645024"/>
            <a:ext cx="1728192" cy="360040"/>
          </a:xfrm>
          <a:prstGeom prst="curvedUpArrow">
            <a:avLst>
              <a:gd name="adj1" fmla="val 25000"/>
              <a:gd name="adj2" fmla="val 50000"/>
              <a:gd name="adj3" fmla="val 1730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04248" y="1700808"/>
            <a:ext cx="2339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b) z pyramidy</a:t>
            </a:r>
            <a:endParaRPr lang="cs-CZ" sz="2400" b="1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6732240" y="2276872"/>
            <a:ext cx="2160240" cy="1584176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2492896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321297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r>
              <a:rPr lang="cs-CZ" sz="3200" baseline="-25000" dirty="0" smtClean="0"/>
              <a:t>dodaný</a:t>
            </a:r>
            <a:r>
              <a:rPr lang="cs-CZ" sz="3200" dirty="0" smtClean="0"/>
              <a:t> . </a:t>
            </a:r>
            <a:r>
              <a:rPr lang="el-GR" sz="3200" dirty="0" smtClean="0"/>
              <a:t>η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7164288" y="3212976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0" y="6050905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Příkon motoru je přibližně 167 kW.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Př.4: Motor automobilu pracuje s výkonem 50 kW. Jaký </a:t>
            </a:r>
            <a:r>
              <a:rPr lang="cs-CZ" sz="2800" dirty="0" smtClean="0">
                <a:solidFill>
                  <a:prstClr val="black"/>
                </a:solidFill>
              </a:rPr>
              <a:t>je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   </a:t>
            </a:r>
            <a:r>
              <a:rPr lang="cs-CZ" sz="2800" dirty="0">
                <a:solidFill>
                  <a:prstClr val="black"/>
                </a:solidFill>
              </a:rPr>
              <a:t>příkon, jestliže účinnost motoru je 30%?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1" grpId="0" animBg="1"/>
      <p:bldP spid="12" grpId="0"/>
      <p:bldP spid="13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Př.5: Odhadni </a:t>
            </a:r>
            <a:r>
              <a:rPr lang="cs-CZ" sz="2800" dirty="0" smtClean="0"/>
              <a:t>pořadí účinnosti (od největší po nejmenší) při různých způsobech ohřívání vody a popiš, na co se přemění dodaná energie, která se nepřemění na teplo ohřívané vody.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2" y="1556792"/>
          <a:ext cx="8748465" cy="4968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6424"/>
                <a:gridCol w="1872208"/>
                <a:gridCol w="30598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způsob ohřívání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pořadí podle účinnosti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přeměna nevyužité energie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8129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kotlík nad ohněm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rychlovarná konvice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malý hrnec na velkém vařiči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hrnec na odpovídajícím vařiči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716016" y="400506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580526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47971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285293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8144" y="2348880"/>
            <a:ext cx="30243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některé plameny míjí kotlík, ohřívá se vzduch pod kotlíkem i okolo, pára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3861048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teplo předané vzduchu plastem - malé, pára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4725144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teplo předané vzduchu, pára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5661248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teplo předané vzduchu plechem - velké, pára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909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endParaRPr lang="cs-CZ" b="1" dirty="0" smtClean="0"/>
          </a:p>
          <a:p>
            <a:pPr>
              <a:lnSpc>
                <a:spcPct val="114000"/>
              </a:lnSpc>
            </a:pPr>
            <a:r>
              <a:rPr lang="cs-CZ" dirty="0" smtClean="0"/>
              <a:t>Doc</a:t>
            </a:r>
            <a:r>
              <a:rPr lang="cs-CZ" dirty="0" smtClean="0"/>
              <a:t>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6034069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715</Words>
  <Application>Microsoft Office PowerPoint</Application>
  <PresentationFormat>Předvádění na obrazovce (4:3)</PresentationFormat>
  <Paragraphs>131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22</cp:revision>
  <dcterms:modified xsi:type="dcterms:W3CDTF">2012-06-02T12:58:23Z</dcterms:modified>
</cp:coreProperties>
</file>