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9" r:id="rId4"/>
    <p:sldId id="281" r:id="rId5"/>
    <p:sldId id="287" r:id="rId6"/>
    <p:sldId id="273" r:id="rId7"/>
    <p:sldId id="282" r:id="rId8"/>
    <p:sldId id="284" r:id="rId9"/>
    <p:sldId id="286" r:id="rId10"/>
    <p:sldId id="270" r:id="rId11"/>
    <p:sldId id="290" r:id="rId12"/>
    <p:sldId id="266" r:id="rId13"/>
    <p:sldId id="283" r:id="rId14"/>
    <p:sldId id="28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600" dirty="0"/>
            <a:t>Název školy: </a:t>
          </a:r>
          <a:r>
            <a:rPr lang="cs-CZ" sz="1600" dirty="0" smtClean="0"/>
            <a:t>Dětský domov, Základní škola praktická, Praktická škola a Školní jídelna, Dlažkovice 1, příspěvková organizace 411 15 Třebívlice</a:t>
          </a:r>
          <a:r>
            <a:rPr lang="cs-CZ" sz="1300" dirty="0" smtClean="0"/>
            <a:t>    </a:t>
          </a:r>
          <a:endParaRPr lang="cs-CZ" sz="13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 custT="1"/>
      <dgm:spPr/>
      <dgm:t>
        <a:bodyPr/>
        <a:lstStyle/>
        <a:p>
          <a:pPr algn="l"/>
          <a:r>
            <a:rPr lang="cs-CZ" sz="1600" dirty="0"/>
            <a:t>Autor</a:t>
          </a:r>
          <a:r>
            <a:rPr lang="cs-CZ" sz="1600" dirty="0" smtClean="0"/>
            <a:t>: Mgr. Lenka Rasochová</a:t>
          </a:r>
          <a:endParaRPr lang="cs-CZ" sz="160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 custT="1"/>
      <dgm:spPr/>
      <dgm:t>
        <a:bodyPr/>
        <a:lstStyle/>
        <a:p>
          <a:pPr algn="l"/>
          <a:r>
            <a:rPr lang="cs-CZ" sz="1600" dirty="0"/>
            <a:t>Název : </a:t>
          </a:r>
          <a:r>
            <a:rPr lang="cs-CZ" sz="1600" dirty="0" smtClean="0"/>
            <a:t>VY_32_INOVACE_Rasochová_02_D_rok 1848</a:t>
          </a:r>
          <a:endParaRPr lang="cs-CZ" sz="160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 custT="1"/>
      <dgm:spPr/>
      <dgm:t>
        <a:bodyPr/>
        <a:lstStyle/>
        <a:p>
          <a:pPr algn="l"/>
          <a:r>
            <a:rPr lang="cs-CZ" sz="1600" dirty="0"/>
            <a:t>Téma</a:t>
          </a:r>
          <a:r>
            <a:rPr lang="cs-CZ" sz="1600" dirty="0" smtClean="0"/>
            <a:t>: Rok 1848</a:t>
          </a:r>
          <a:endParaRPr lang="cs-CZ" sz="160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 custT="1"/>
      <dgm:spPr/>
      <dgm:t>
        <a:bodyPr/>
        <a:lstStyle/>
        <a:p>
          <a:pPr algn="l"/>
          <a:r>
            <a:rPr lang="cs-CZ" sz="1600"/>
            <a:t>Číslo </a:t>
          </a:r>
          <a:r>
            <a:rPr lang="cs-CZ" sz="1600" smtClean="0"/>
            <a:t>projektu:cz.1.07/1.4.00/21.2189</a:t>
          </a:r>
          <a:endParaRPr lang="cs-CZ" sz="1600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ScaleY="11701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131180"/>
          <a:ext cx="4579708" cy="457970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289854" y="131180"/>
          <a:ext cx="5342993" cy="45797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školy: </a:t>
          </a:r>
          <a:r>
            <a:rPr lang="cs-CZ" sz="1600" kern="1200" dirty="0" smtClean="0"/>
            <a:t>Dětský domov, Základní škola praktická, Praktická škola a Školní jídelna, Dlažkovice 1, příspěvková organizace 411 15 Třebívlice</a:t>
          </a:r>
          <a:r>
            <a:rPr lang="cs-CZ" sz="1300" kern="1200" dirty="0" smtClean="0"/>
            <a:t>    </a:t>
          </a:r>
          <a:endParaRPr lang="cs-CZ" sz="1300" kern="1200" dirty="0"/>
        </a:p>
      </dsp:txBody>
      <dsp:txXfrm>
        <a:off x="2289854" y="131180"/>
        <a:ext cx="5342993" cy="732753"/>
      </dsp:txXfrm>
    </dsp:sp>
    <dsp:sp modelId="{851BB866-B6AE-4566-893F-4C635BA974FC}">
      <dsp:nvSpPr>
        <dsp:cNvPr id="0" name=""/>
        <dsp:cNvSpPr/>
      </dsp:nvSpPr>
      <dsp:spPr>
        <a:xfrm>
          <a:off x="480869" y="863933"/>
          <a:ext cx="3617969" cy="361796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289854" y="863933"/>
          <a:ext cx="5342993" cy="361796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</a:t>
          </a:r>
          <a:r>
            <a:rPr lang="cs-CZ" sz="1600" kern="1200" dirty="0" smtClean="0"/>
            <a:t>: Mgr. Lenka Rasochová</a:t>
          </a:r>
          <a:endParaRPr lang="cs-CZ" sz="1600" kern="1200" dirty="0"/>
        </a:p>
      </dsp:txBody>
      <dsp:txXfrm>
        <a:off x="2289854" y="863933"/>
        <a:ext cx="5342993" cy="732753"/>
      </dsp:txXfrm>
    </dsp:sp>
    <dsp:sp modelId="{902074E1-B931-4618-97F1-FADBE82E9C3C}">
      <dsp:nvSpPr>
        <dsp:cNvPr id="0" name=""/>
        <dsp:cNvSpPr/>
      </dsp:nvSpPr>
      <dsp:spPr>
        <a:xfrm>
          <a:off x="961738" y="1596686"/>
          <a:ext cx="2656231" cy="265623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289854" y="1596686"/>
          <a:ext cx="5342993" cy="26562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VY_32_INOVACE_Rasochová_02_D_rok 1848</a:t>
          </a:r>
          <a:endParaRPr lang="cs-CZ" sz="1600" kern="1200" dirty="0"/>
        </a:p>
      </dsp:txBody>
      <dsp:txXfrm>
        <a:off x="2289854" y="1596686"/>
        <a:ext cx="5342993" cy="732753"/>
      </dsp:txXfrm>
    </dsp:sp>
    <dsp:sp modelId="{648967D3-ED80-4214-8D87-4E7012561E4A}">
      <dsp:nvSpPr>
        <dsp:cNvPr id="0" name=""/>
        <dsp:cNvSpPr/>
      </dsp:nvSpPr>
      <dsp:spPr>
        <a:xfrm>
          <a:off x="1442608" y="2329440"/>
          <a:ext cx="1694492" cy="169449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289854" y="2185281"/>
          <a:ext cx="5342993" cy="19828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Rok 1848</a:t>
          </a:r>
          <a:endParaRPr lang="cs-CZ" sz="1600" kern="1200" dirty="0"/>
        </a:p>
      </dsp:txBody>
      <dsp:txXfrm>
        <a:off x="2289854" y="2185281"/>
        <a:ext cx="5342993" cy="857431"/>
      </dsp:txXfrm>
    </dsp:sp>
    <dsp:sp modelId="{6821E7C9-5E4B-45FA-8F82-01E6F26FAA25}">
      <dsp:nvSpPr>
        <dsp:cNvPr id="0" name=""/>
        <dsp:cNvSpPr/>
      </dsp:nvSpPr>
      <dsp:spPr>
        <a:xfrm>
          <a:off x="1923477" y="3062193"/>
          <a:ext cx="732753" cy="732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289854" y="3062193"/>
          <a:ext cx="5342993" cy="732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/>
            <a:t>Číslo </a:t>
          </a:r>
          <a:r>
            <a:rPr lang="cs-CZ" sz="1600" kern="1200" smtClean="0"/>
            <a:t>projektu:cz.1.07/1.4.00/21.2189</a:t>
          </a:r>
          <a:endParaRPr lang="cs-CZ" sz="1600" kern="1200" dirty="0"/>
        </a:p>
      </dsp:txBody>
      <dsp:txXfrm>
        <a:off x="2289854" y="3062193"/>
        <a:ext cx="5342993" cy="732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02CD3B8-8B97-4C13-ABBD-C0BF8712391E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4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oln%C3%A9_d%C3%ADlo" TargetMode="External"/><Relationship Id="rId2" Type="http://schemas.openxmlformats.org/officeDocument/2006/relationships/hyperlink" Target="http://cs.wikipedia.org/wiki/Voln%C3%A9_d%C3%ADlo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voln%C3%A9_d%C3%ADlo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90553889"/>
              </p:ext>
            </p:extLst>
          </p:nvPr>
        </p:nvGraphicFramePr>
        <p:xfrm>
          <a:off x="1115616" y="1484784"/>
          <a:ext cx="7632848" cy="4842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31169" y="5260558"/>
            <a:ext cx="32403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 28.2. 2012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936104"/>
          </a:xfrm>
        </p:spPr>
        <p:txBody>
          <a:bodyPr/>
          <a:lstStyle/>
          <a:p>
            <a:r>
              <a:rPr lang="cs-CZ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Anotace a metodický pokyn</a:t>
            </a:r>
            <a:endParaRPr lang="cs-CZ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Materiál použitelný pro žáky 8. ročníku ZŠP.</a:t>
            </a:r>
          </a:p>
          <a:p>
            <a:r>
              <a:rPr lang="cs-CZ" dirty="0" smtClean="0"/>
              <a:t>Využitelný pro práci s interaktivní tabulí.</a:t>
            </a:r>
          </a:p>
          <a:p>
            <a:r>
              <a:rPr lang="cs-CZ" dirty="0" smtClean="0"/>
              <a:t>Žáci se formou prezentace seznámí s významnými událostmi roku 1848. V prezentaci se objevují odkazy (na str.3,5 – kliknutím na podtržený nadpis se zobrazí obrázek). U obrázků je v pravém dolním rohu „zpět“ – kliknutím na „zpět“ se navrátíte </a:t>
            </a:r>
            <a:r>
              <a:rPr lang="cs-CZ" smtClean="0"/>
              <a:t>na místo</a:t>
            </a:r>
            <a:r>
              <a:rPr lang="cs-CZ" smtClean="0"/>
              <a:t>, </a:t>
            </a:r>
            <a:r>
              <a:rPr lang="cs-CZ" dirty="0" smtClean="0"/>
              <a:t>kde jste skončili.</a:t>
            </a:r>
          </a:p>
          <a:p>
            <a:r>
              <a:rPr lang="cs-CZ" dirty="0" smtClean="0"/>
              <a:t>Aktivita žáků – společná práce na IT (doplňovačka), žáci se střídají u tabule. Součástí je též vytištěná verze doplňovačky. Možnost využití v dalších hodinách dějepisu jako písemné opakování.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Rok 1848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84249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B0F0"/>
                </a:solidFill>
                <a:hlinkClick r:id="rId2" action="ppaction://hlinksldjump"/>
              </a:rPr>
              <a:t>PAŘÍŽ </a:t>
            </a:r>
            <a:r>
              <a:rPr lang="cs-CZ" sz="2800" dirty="0" smtClean="0"/>
              <a:t>- svrhnutí francouzského krále.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B0F0"/>
                </a:solidFill>
                <a:hlinkClick r:id="rId3" action="ppaction://hlinksldjump"/>
              </a:rPr>
              <a:t>VÍDEŇ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 - </a:t>
            </a:r>
            <a:r>
              <a:rPr lang="cs-CZ" sz="2800" dirty="0" smtClean="0"/>
              <a:t>předložení petice císaři.</a:t>
            </a:r>
          </a:p>
          <a:p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B0F0"/>
                </a:solidFill>
                <a:hlinkClick r:id="rId4" action="ppaction://hlinksldjump"/>
              </a:rPr>
              <a:t>PRAHA</a:t>
            </a:r>
            <a:r>
              <a:rPr lang="cs-CZ" sz="2800" dirty="0" smtClean="0"/>
              <a:t>-</a:t>
            </a:r>
            <a:r>
              <a:rPr lang="cs-CZ" sz="2800" dirty="0" smtClean="0">
                <a:solidFill>
                  <a:srgbClr val="00B0F0"/>
                </a:solidFill>
              </a:rPr>
              <a:t>  </a:t>
            </a:r>
            <a:r>
              <a:rPr lang="cs-CZ" sz="2800" dirty="0" smtClean="0"/>
              <a:t>veřejná schůze občanů Prahy. Přečtení petice.</a:t>
            </a:r>
          </a:p>
          <a:p>
            <a:endParaRPr lang="cs-CZ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B0F0"/>
                </a:solidFill>
              </a:rPr>
              <a:t>Obsah petice</a:t>
            </a:r>
            <a:r>
              <a:rPr lang="cs-CZ" sz="2800" dirty="0" smtClean="0"/>
              <a:t>: rovnost češtiny s němčinou, svůj volený sněm, své české úřady, zrušení roboty, svoboda tisku, shromažďování, možnost volení měšťanů do sněmu.</a:t>
            </a:r>
          </a:p>
        </p:txBody>
      </p:sp>
    </p:spTree>
    <p:extLst>
      <p:ext uri="{BB962C8B-B14F-4D97-AF65-F5344CB8AC3E}">
        <p14:creationId xmlns:p14="http://schemas.microsoft.com/office/powerpoint/2010/main" val="245227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88640"/>
            <a:ext cx="8208912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B0F0"/>
                </a:solidFill>
              </a:rPr>
              <a:t>SLOVANSKÝ SJEZD </a:t>
            </a:r>
            <a:r>
              <a:rPr lang="cs-CZ" sz="2800" dirty="0" smtClean="0"/>
              <a:t>– zde se měla projednat rovnost všech národů v Rakouském císařství.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V čele stál </a:t>
            </a:r>
            <a:r>
              <a:rPr lang="cs-CZ" sz="2800" dirty="0" smtClean="0">
                <a:solidFill>
                  <a:srgbClr val="00B0F0"/>
                </a:solidFill>
              </a:rPr>
              <a:t>FRANTIŠEK PALACKÝ.</a:t>
            </a:r>
            <a:endParaRPr lang="cs-CZ" sz="2800" dirty="0" smtClean="0"/>
          </a:p>
          <a:p>
            <a:endParaRPr lang="cs-CZ" sz="2800" dirty="0" smtClean="0">
              <a:solidFill>
                <a:srgbClr val="00B0F0"/>
              </a:solidFill>
            </a:endParaRPr>
          </a:p>
          <a:p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Kníže </a:t>
            </a:r>
            <a:r>
              <a:rPr lang="cs-CZ" sz="2800" dirty="0" smtClean="0">
                <a:solidFill>
                  <a:srgbClr val="00B0F0"/>
                </a:solidFill>
              </a:rPr>
              <a:t>Alfred Windischgrätz</a:t>
            </a:r>
            <a:r>
              <a:rPr lang="cs-CZ" sz="2800" b="1" dirty="0" smtClean="0">
                <a:solidFill>
                  <a:srgbClr val="00B0F0"/>
                </a:solidFill>
              </a:rPr>
              <a:t> </a:t>
            </a:r>
            <a:r>
              <a:rPr lang="cs-CZ" sz="2800" dirty="0" smtClean="0"/>
              <a:t>–</a:t>
            </a:r>
            <a:r>
              <a:rPr lang="cs-CZ" sz="2800" b="1" dirty="0" smtClean="0">
                <a:solidFill>
                  <a:srgbClr val="00B0F0"/>
                </a:solidFill>
              </a:rPr>
              <a:t> </a:t>
            </a:r>
            <a:r>
              <a:rPr lang="cs-CZ" sz="2800" dirty="0" smtClean="0"/>
              <a:t>jmenován vojenským velitelem v Čechách. Připravoval vojenská opatření.</a:t>
            </a:r>
            <a:endParaRPr lang="cs-CZ" sz="2800" b="1" dirty="0">
              <a:solidFill>
                <a:srgbClr val="00B0F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68966"/>
            <a:ext cx="2232248" cy="33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531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88640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B0F0"/>
                </a:solidFill>
                <a:hlinkClick r:id="rId2" action="ppaction://hlinksldjump"/>
              </a:rPr>
              <a:t>MŠE NA KOŇSKÉM TRHU</a:t>
            </a:r>
            <a:r>
              <a:rPr lang="cs-CZ" sz="2800" dirty="0" smtClean="0">
                <a:hlinkClick r:id="rId2" action="ppaction://hlinksldjump"/>
              </a:rPr>
              <a:t> </a:t>
            </a:r>
            <a:r>
              <a:rPr lang="cs-CZ" sz="2800" dirty="0" smtClean="0"/>
              <a:t>– slavnostní sbratřovací mše. Po mši se šlo k sídlu Alfreda Windischgrätze</a:t>
            </a:r>
            <a:r>
              <a:rPr lang="cs-CZ" sz="2800" b="1" dirty="0" smtClean="0"/>
              <a:t>. </a:t>
            </a:r>
            <a:r>
              <a:rPr lang="cs-CZ" sz="2800" dirty="0" smtClean="0"/>
              <a:t>Proti lidem vyšli granátníci</a:t>
            </a:r>
            <a:r>
              <a:rPr lang="cs-CZ" sz="2800" b="1" dirty="0" smtClean="0"/>
              <a:t>. </a:t>
            </a:r>
            <a:r>
              <a:rPr lang="cs-CZ" sz="2800" dirty="0" smtClean="0"/>
              <a:t>Nastala střelba.</a:t>
            </a:r>
          </a:p>
          <a:p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>
                <a:solidFill>
                  <a:srgbClr val="00B0F0"/>
                </a:solidFill>
              </a:rPr>
              <a:t>Rakouské </a:t>
            </a:r>
            <a:r>
              <a:rPr lang="cs-CZ" sz="2800" dirty="0">
                <a:solidFill>
                  <a:srgbClr val="00B0F0"/>
                </a:solidFill>
              </a:rPr>
              <a:t>vojsko </a:t>
            </a:r>
            <a:r>
              <a:rPr lang="cs-CZ" sz="2800" dirty="0"/>
              <a:t>bombardovalo 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Prahu </a:t>
            </a:r>
            <a:r>
              <a:rPr lang="cs-CZ" sz="2800" dirty="0"/>
              <a:t>a ta 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se musela vzdát. </a:t>
            </a:r>
            <a:r>
              <a:rPr lang="cs-CZ" sz="2800" dirty="0"/>
              <a:t>Nastalo zatýkaní Čechů</a:t>
            </a:r>
            <a:r>
              <a:rPr lang="cs-CZ" sz="28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800" dirty="0"/>
          </a:p>
          <a:p>
            <a:endParaRPr lang="cs-CZ" sz="28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>
                <a:solidFill>
                  <a:srgbClr val="00B0F0"/>
                </a:solidFill>
              </a:rPr>
              <a:t>Říšský sněm ve Vídni zrušil poddanství a </a:t>
            </a:r>
            <a:r>
              <a:rPr lang="cs-CZ" sz="2800" dirty="0" smtClean="0">
                <a:solidFill>
                  <a:srgbClr val="00B0F0"/>
                </a:solidFill>
              </a:rPr>
              <a:t>robotu.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562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Doplňovačka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656" y="764704"/>
            <a:ext cx="914399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dirty="0" smtClean="0"/>
              <a:t>V Paříži roku 1848 svrhli 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___________________________.</a:t>
            </a:r>
          </a:p>
          <a:p>
            <a:endParaRPr lang="cs-CZ" sz="2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>
              <a:buAutoNum type="arabicPeriod" startAt="2"/>
            </a:pPr>
            <a:r>
              <a:rPr lang="cs-CZ" sz="2000" dirty="0" smtClean="0"/>
              <a:t>Jak se jmenovala listina, kterou přečetli na veřejné schůzi občanů v Praze?    _______________________________</a:t>
            </a:r>
          </a:p>
          <a:p>
            <a:endParaRPr lang="cs-CZ" sz="2000" dirty="0" smtClean="0"/>
          </a:p>
          <a:p>
            <a:r>
              <a:rPr lang="cs-CZ" sz="2000" dirty="0" smtClean="0"/>
              <a:t>3. Podtrhni, co požadovali lidé v petici:</a:t>
            </a:r>
          </a:p>
          <a:p>
            <a:endParaRPr lang="cs-CZ" sz="20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/>
                </a:solidFill>
              </a:rPr>
              <a:t>Volný vstup za hranice, přidání peněz a potravin, rovnost češtiny s němčinou, zrušení roboty, svobodu tisku, nové boty.</a:t>
            </a:r>
          </a:p>
          <a:p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/>
              <a:t>4. Jak se jmenoval sjezd, kde měla být projednána rovnost všech národů v Rakouském císařství</a:t>
            </a:r>
            <a:r>
              <a:rPr lang="cs-CZ" sz="2000" dirty="0" smtClean="0"/>
              <a:t>?</a:t>
            </a:r>
            <a:r>
              <a:rPr lang="cs-CZ" sz="2000" dirty="0" smtClean="0">
                <a:solidFill>
                  <a:schemeClr val="tx2"/>
                </a:solidFill>
              </a:rPr>
              <a:t>____________________</a:t>
            </a:r>
          </a:p>
          <a:p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 smtClean="0"/>
              <a:t>5. </a:t>
            </a:r>
            <a:r>
              <a:rPr lang="cs-CZ" sz="2000" dirty="0"/>
              <a:t>Jak to dopadlo s Prahou , když ji rakouské vojsko začalo bombardovat? </a:t>
            </a:r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Podtrhni správnou odpověď.</a:t>
            </a:r>
            <a:br>
              <a:rPr lang="cs-CZ" sz="20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>
                <a:solidFill>
                  <a:schemeClr val="tx2"/>
                </a:solidFill>
              </a:rPr>
              <a:t>Praha se ubránila a vyhrála.	Praha se velké přesile musela vzdát.</a:t>
            </a:r>
          </a:p>
          <a:p>
            <a:endParaRPr lang="cs-CZ" sz="24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6516216" y="638132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240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3038" y="985838"/>
            <a:ext cx="6257925" cy="488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31355" y="476672"/>
            <a:ext cx="60812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PAŘÍŽ 1848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660232" y="638132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655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795338"/>
            <a:ext cx="7867650" cy="526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272118"/>
            <a:ext cx="8110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BARIKÁDY VE VÍDNI 1848</a:t>
            </a:r>
            <a:endParaRPr lang="cs-CZ" sz="2800" dirty="0"/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6444208" y="645333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71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836712"/>
            <a:ext cx="4762500" cy="595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35696" y="260648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PRAHA 1848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64288" y="63813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545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Mše na Koňském trhu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920880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660232" y="645333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891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3031" y="0"/>
            <a:ext cx="8147248" cy="764704"/>
          </a:xfrm>
        </p:spPr>
        <p:txBody>
          <a:bodyPr>
            <a:normAutofit fontScale="90000"/>
          </a:bodyPr>
          <a:lstStyle/>
          <a:p>
            <a:r>
              <a:rPr lang="cs-CZ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Ř</a:t>
            </a:r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ešení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656" y="764704"/>
            <a:ext cx="914399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dirty="0" smtClean="0"/>
              <a:t>V Paříži roku 1848 svrhli </a:t>
            </a:r>
            <a:r>
              <a:rPr lang="cs-CZ" sz="2000" dirty="0" smtClean="0">
                <a:solidFill>
                  <a:srgbClr val="FF0000"/>
                </a:solidFill>
              </a:rPr>
              <a:t>francouzského krále.</a:t>
            </a:r>
          </a:p>
          <a:p>
            <a:endParaRPr lang="cs-CZ" sz="2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>
              <a:buAutoNum type="arabicPeriod" startAt="2"/>
            </a:pPr>
            <a:r>
              <a:rPr lang="cs-CZ" sz="2000" dirty="0" smtClean="0"/>
              <a:t>Jak se jmenovala listina, kterou přečetli na veřejné schůzi občanů v Praze?    </a:t>
            </a:r>
            <a:r>
              <a:rPr lang="cs-CZ" sz="2000" dirty="0" smtClean="0">
                <a:solidFill>
                  <a:srgbClr val="FF0000"/>
                </a:solidFill>
              </a:rPr>
              <a:t>petice</a:t>
            </a:r>
          </a:p>
          <a:p>
            <a:endParaRPr lang="cs-CZ" sz="2000" dirty="0" smtClean="0"/>
          </a:p>
          <a:p>
            <a:r>
              <a:rPr lang="cs-CZ" sz="2000" dirty="0" smtClean="0"/>
              <a:t>3. Podtrhni, co požadovali lidé v petici:</a:t>
            </a:r>
          </a:p>
          <a:p>
            <a:endParaRPr lang="cs-CZ" sz="20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/>
                </a:solidFill>
              </a:rPr>
              <a:t>Volný vstup za hranice, přidání peněz a potravin, </a:t>
            </a:r>
            <a:r>
              <a:rPr lang="cs-CZ" sz="2000" u="sng" dirty="0" smtClean="0">
                <a:solidFill>
                  <a:srgbClr val="FF0000"/>
                </a:solidFill>
              </a:rPr>
              <a:t>rovnost češtiny s němčinou</a:t>
            </a:r>
            <a:r>
              <a:rPr lang="cs-CZ" sz="2000" dirty="0" smtClean="0">
                <a:solidFill>
                  <a:schemeClr val="tx2"/>
                </a:solidFill>
              </a:rPr>
              <a:t>, </a:t>
            </a:r>
            <a:r>
              <a:rPr lang="cs-CZ" sz="2000" u="sng" dirty="0" smtClean="0">
                <a:solidFill>
                  <a:srgbClr val="FF0000"/>
                </a:solidFill>
              </a:rPr>
              <a:t>zrušení roboty</a:t>
            </a:r>
            <a:r>
              <a:rPr lang="cs-CZ" sz="2000" dirty="0" smtClean="0">
                <a:solidFill>
                  <a:schemeClr val="tx2"/>
                </a:solidFill>
              </a:rPr>
              <a:t>, </a:t>
            </a:r>
            <a:r>
              <a:rPr lang="cs-CZ" sz="2000" u="sng" dirty="0" smtClean="0">
                <a:solidFill>
                  <a:srgbClr val="FF0000"/>
                </a:solidFill>
              </a:rPr>
              <a:t>svobodu tisku</a:t>
            </a:r>
            <a:r>
              <a:rPr lang="cs-CZ" sz="2000" dirty="0" smtClean="0">
                <a:solidFill>
                  <a:schemeClr val="tx2"/>
                </a:solidFill>
              </a:rPr>
              <a:t>, nové boty.</a:t>
            </a:r>
          </a:p>
          <a:p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/>
              <a:t>4. Jak se jmenoval sjezd, kde měla být projednána rovnost všech národů v Rakouském </a:t>
            </a:r>
            <a:r>
              <a:rPr lang="cs-CZ" sz="2000" dirty="0" smtClean="0"/>
              <a:t>císařství?</a:t>
            </a:r>
            <a:r>
              <a:rPr lang="cs-CZ" sz="2000" dirty="0">
                <a:solidFill>
                  <a:schemeClr val="tx2"/>
                </a:solidFill>
              </a:rPr>
              <a:t> </a:t>
            </a:r>
            <a:r>
              <a:rPr lang="cs-CZ" sz="2000" dirty="0" smtClean="0">
                <a:solidFill>
                  <a:schemeClr val="tx2"/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Slovanský sjezd</a:t>
            </a:r>
          </a:p>
          <a:p>
            <a:endParaRPr lang="cs-CZ" sz="2000" dirty="0">
              <a:solidFill>
                <a:schemeClr val="tx2"/>
              </a:solidFill>
            </a:endParaRPr>
          </a:p>
          <a:p>
            <a:r>
              <a:rPr lang="cs-CZ" sz="2000" dirty="0" smtClean="0"/>
              <a:t>5. </a:t>
            </a:r>
            <a:r>
              <a:rPr lang="cs-CZ" sz="2000" dirty="0"/>
              <a:t>Jak to dopadlo s Prahou , když ji rakouské vojsko začalo bombardovat? </a:t>
            </a:r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Podtrhni správnou odpověď.</a:t>
            </a:r>
            <a:br>
              <a:rPr lang="cs-CZ" sz="20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>
                <a:solidFill>
                  <a:schemeClr val="tx2"/>
                </a:solidFill>
              </a:rPr>
              <a:t>Praha se ubránila a vyhrála.	</a:t>
            </a:r>
            <a:r>
              <a:rPr lang="cs-CZ" sz="2000" u="sng" dirty="0">
                <a:solidFill>
                  <a:srgbClr val="FF0000"/>
                </a:solidFill>
              </a:rPr>
              <a:t>Praha se velké přesile musela vzdát</a:t>
            </a:r>
            <a:r>
              <a:rPr lang="cs-CZ" sz="2000" dirty="0">
                <a:solidFill>
                  <a:schemeClr val="tx2"/>
                </a:solidFill>
              </a:rPr>
              <a:t>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93663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07504"/>
          </a:xfrm>
        </p:spPr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Použité </a:t>
            </a:r>
            <a:r>
              <a:rPr lang="cs-CZ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6044"/>
          </a:xfrm>
        </p:spPr>
        <p:txBody>
          <a:bodyPr>
            <a:normAutofit fontScale="92500" lnSpcReduction="10000"/>
          </a:bodyPr>
          <a:lstStyle/>
          <a:p>
            <a:r>
              <a:rPr lang="cs-CZ" sz="2200" dirty="0" smtClean="0"/>
              <a:t>VERNET</a:t>
            </a:r>
            <a:r>
              <a:rPr lang="cs-CZ" sz="2200" dirty="0"/>
              <a:t>, </a:t>
            </a:r>
            <a:r>
              <a:rPr lang="cs-CZ" sz="2200" dirty="0" err="1"/>
              <a:t>Horace</a:t>
            </a:r>
            <a:r>
              <a:rPr lang="cs-CZ" sz="2200" dirty="0"/>
              <a:t>. </a:t>
            </a:r>
            <a:r>
              <a:rPr lang="cs-CZ" sz="2200" i="1" dirty="0"/>
              <a:t>Paříž 1848</a:t>
            </a:r>
            <a:r>
              <a:rPr lang="cs-CZ" sz="2200" dirty="0"/>
              <a:t> [online]. [cit. 2.6.2012]. Dostupný pod licencí </a:t>
            </a:r>
            <a:r>
              <a:rPr lang="cs-CZ" sz="2200" dirty="0" err="1"/>
              <a:t>See</a:t>
            </a:r>
            <a:r>
              <a:rPr lang="cs-CZ" sz="2200" dirty="0"/>
              <a:t> </a:t>
            </a:r>
            <a:r>
              <a:rPr lang="cs-CZ" sz="2200" dirty="0" err="1"/>
              <a:t>license</a:t>
            </a:r>
            <a:r>
              <a:rPr lang="cs-CZ" sz="2200" dirty="0"/>
              <a:t>, </a:t>
            </a:r>
            <a:r>
              <a:rPr lang="cs-CZ" sz="2200" dirty="0" err="1"/>
              <a:t>Wikimedia</a:t>
            </a:r>
            <a:r>
              <a:rPr lang="cs-CZ" sz="2200" dirty="0"/>
              <a:t> </a:t>
            </a:r>
            <a:r>
              <a:rPr lang="cs-CZ" sz="2200" dirty="0" err="1"/>
              <a:t>Commons</a:t>
            </a:r>
            <a:r>
              <a:rPr lang="cs-CZ" sz="2200" dirty="0"/>
              <a:t> na WWW: &lt;http://upload.wikimedia.org/</a:t>
            </a:r>
            <a:r>
              <a:rPr lang="cs-CZ" sz="2200" dirty="0" err="1"/>
              <a:t>wikipedia</a:t>
            </a:r>
            <a:r>
              <a:rPr lang="cs-CZ" sz="2200" dirty="0"/>
              <a:t>/</a:t>
            </a:r>
            <a:r>
              <a:rPr lang="cs-CZ" sz="2200" dirty="0" err="1"/>
              <a:t>commons</a:t>
            </a:r>
            <a:r>
              <a:rPr lang="cs-CZ" sz="2200" dirty="0"/>
              <a:t>/c/cd/Horace_Vernet-Barricade_rue_Soufflot.jpg&gt;. </a:t>
            </a:r>
            <a:endParaRPr lang="cs-CZ" sz="2200" dirty="0" smtClean="0"/>
          </a:p>
          <a:p>
            <a:pPr marL="0" indent="0">
              <a:buNone/>
            </a:pPr>
            <a:r>
              <a:rPr lang="cs-CZ" sz="2200" dirty="0"/>
              <a:t> </a:t>
            </a:r>
            <a:r>
              <a:rPr lang="cs-CZ" sz="2200" dirty="0" smtClean="0"/>
              <a:t>   </a:t>
            </a:r>
            <a:r>
              <a:rPr lang="cs-CZ" sz="2200" i="1" dirty="0" smtClean="0"/>
              <a:t>Tento </a:t>
            </a:r>
            <a:r>
              <a:rPr lang="cs-CZ" sz="2200" i="1" dirty="0"/>
              <a:t>soubor je </a:t>
            </a:r>
            <a:r>
              <a:rPr lang="cs-CZ" sz="2200" b="1" i="1" dirty="0">
                <a:hlinkClick r:id="rId2" tooltip="cs:Volné dílo"/>
              </a:rPr>
              <a:t>volné dílo</a:t>
            </a:r>
            <a:r>
              <a:rPr lang="cs-CZ" sz="2200" i="1" dirty="0"/>
              <a:t> ve Spojených státech a těch </a:t>
            </a:r>
            <a:r>
              <a:rPr lang="cs-CZ" sz="2200" i="1" dirty="0" smtClean="0"/>
              <a:t>  zemích</a:t>
            </a:r>
            <a:r>
              <a:rPr lang="cs-CZ" sz="2200" i="1" dirty="0"/>
              <a:t>, ve kterých ochrana autorských práv trvá po dobu života autora a </a:t>
            </a:r>
            <a:r>
              <a:rPr lang="cs-CZ" sz="2200" b="1" i="1" dirty="0"/>
              <a:t>100</a:t>
            </a:r>
            <a:r>
              <a:rPr lang="cs-CZ" sz="2200" i="1" dirty="0"/>
              <a:t> let nebo méně</a:t>
            </a:r>
            <a:r>
              <a:rPr lang="cs-CZ" sz="2200" i="1" dirty="0" smtClean="0"/>
              <a:t>.</a:t>
            </a:r>
          </a:p>
          <a:p>
            <a:pPr marL="0" indent="0">
              <a:buNone/>
            </a:pPr>
            <a:endParaRPr lang="cs-CZ" sz="2000" i="1" dirty="0" smtClean="0"/>
          </a:p>
          <a:p>
            <a:r>
              <a:rPr lang="cs-CZ" sz="2200" dirty="0"/>
              <a:t>HEICKE, </a:t>
            </a:r>
            <a:r>
              <a:rPr lang="cs-CZ" sz="2200" dirty="0" err="1"/>
              <a:t>József</a:t>
            </a:r>
            <a:r>
              <a:rPr lang="cs-CZ" sz="2200" dirty="0"/>
              <a:t>. </a:t>
            </a:r>
            <a:r>
              <a:rPr lang="cs-CZ" sz="2200" i="1" dirty="0"/>
              <a:t>Barikády ve Vídni</a:t>
            </a:r>
            <a:r>
              <a:rPr lang="cs-CZ" sz="2200" dirty="0"/>
              <a:t> [online]. [cit. 2.6.2012]. Dostupný pod licencí Public </a:t>
            </a:r>
            <a:r>
              <a:rPr lang="cs-CZ" sz="2200" dirty="0" err="1"/>
              <a:t>domain</a:t>
            </a:r>
            <a:r>
              <a:rPr lang="cs-CZ" sz="2200" dirty="0"/>
              <a:t>, </a:t>
            </a:r>
            <a:r>
              <a:rPr lang="cs-CZ" sz="2200" dirty="0" err="1"/>
              <a:t>Wikimedia</a:t>
            </a:r>
            <a:r>
              <a:rPr lang="cs-CZ" sz="2200" dirty="0"/>
              <a:t> </a:t>
            </a:r>
            <a:r>
              <a:rPr lang="cs-CZ" sz="2200" dirty="0" err="1"/>
              <a:t>Commons</a:t>
            </a:r>
            <a:r>
              <a:rPr lang="cs-CZ" sz="2200" dirty="0"/>
              <a:t> na WWW: &lt;http://upload.wikimedia.org/</a:t>
            </a:r>
            <a:r>
              <a:rPr lang="cs-CZ" sz="2200" dirty="0" err="1"/>
              <a:t>wikipedia</a:t>
            </a:r>
            <a:r>
              <a:rPr lang="cs-CZ" sz="2200" dirty="0"/>
              <a:t>/</a:t>
            </a:r>
            <a:r>
              <a:rPr lang="cs-CZ" sz="2200" dirty="0" err="1"/>
              <a:t>commons</a:t>
            </a:r>
            <a:r>
              <a:rPr lang="cs-CZ" sz="2200" dirty="0"/>
              <a:t>/8/8a/J%C3%B3zsef_Heicke23.jpg&gt;. </a:t>
            </a:r>
          </a:p>
          <a:p>
            <a:pPr marL="0" indent="0">
              <a:buNone/>
            </a:pPr>
            <a:r>
              <a:rPr lang="cs-CZ" sz="2200" dirty="0" smtClean="0">
                <a:solidFill>
                  <a:schemeClr val="bg1">
                    <a:lumMod val="50000"/>
                  </a:schemeClr>
                </a:solidFill>
              </a:rPr>
              <a:t>     Tento </a:t>
            </a:r>
            <a:r>
              <a:rPr lang="cs-CZ" sz="2200" dirty="0">
                <a:solidFill>
                  <a:schemeClr val="bg1">
                    <a:lumMod val="50000"/>
                  </a:schemeClr>
                </a:solidFill>
              </a:rPr>
              <a:t>soubor je </a:t>
            </a:r>
            <a:r>
              <a:rPr lang="cs-CZ" sz="2200" b="1" dirty="0">
                <a:solidFill>
                  <a:schemeClr val="bg1">
                    <a:lumMod val="50000"/>
                  </a:schemeClr>
                </a:solidFill>
                <a:hlinkClick r:id="rId3" tooltip="cs:volné dílo"/>
              </a:rPr>
              <a:t>volné dílo</a:t>
            </a:r>
            <a:r>
              <a:rPr lang="cs-CZ" sz="2200" dirty="0">
                <a:solidFill>
                  <a:schemeClr val="bg1">
                    <a:lumMod val="50000"/>
                  </a:schemeClr>
                </a:solidFill>
              </a:rPr>
              <a:t>, protože doba ochrany majetkových </a:t>
            </a:r>
            <a:r>
              <a:rPr lang="cs-CZ" sz="2200" dirty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autorských</a:t>
            </a:r>
            <a:r>
              <a:rPr lang="cs-CZ" sz="2200" dirty="0">
                <a:solidFill>
                  <a:schemeClr val="bg1">
                    <a:lumMod val="50000"/>
                  </a:schemeClr>
                </a:solidFill>
              </a:rPr>
              <a:t> práv již </a:t>
            </a:r>
            <a:r>
              <a:rPr lang="cs-CZ" sz="2200" b="1" dirty="0">
                <a:solidFill>
                  <a:schemeClr val="bg1">
                    <a:lumMod val="50000"/>
                  </a:schemeClr>
                </a:solidFill>
              </a:rPr>
              <a:t>vypršela</a:t>
            </a:r>
            <a:r>
              <a:rPr lang="cs-CZ" sz="2200" dirty="0">
                <a:solidFill>
                  <a:schemeClr val="bg1">
                    <a:lumMod val="50000"/>
                  </a:schemeClr>
                </a:solidFill>
              </a:rPr>
              <a:t>.</a:t>
            </a:r>
            <a:br>
              <a:rPr lang="cs-CZ" sz="22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200" dirty="0">
                <a:solidFill>
                  <a:schemeClr val="bg1">
                    <a:lumMod val="50000"/>
                  </a:schemeClr>
                </a:solidFill>
              </a:rPr>
              <a:t>To platí ve Spojených státech, Austrálii, státech Evropské unie a dalších zemích, jejichž právní řád chrání majetková autorská práva po dobu </a:t>
            </a:r>
            <a:r>
              <a:rPr lang="cs-CZ" sz="2200" b="1" dirty="0">
                <a:solidFill>
                  <a:schemeClr val="bg1">
                    <a:lumMod val="50000"/>
                  </a:schemeClr>
                </a:solidFill>
              </a:rPr>
              <a:t>života autora a 70 let po jeho smrti</a:t>
            </a:r>
            <a:r>
              <a:rPr lang="cs-CZ" sz="22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614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71296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PRAEFCKE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, Andreas. 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Praha, revoluce 1848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[online]. [cit. 2.6.2012]. Dostupný pod licencí 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Wikimedia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Commons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na WWW: &lt;http://upload.wikimedia.org/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wikipedia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/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commons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/f/fa/Praha_Barricades_1848.jpg&gt;. </a:t>
            </a:r>
            <a:endParaRPr lang="cs-CZ" sz="2000" dirty="0" smtClean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  Tento 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soubor je </a:t>
            </a:r>
            <a:r>
              <a:rPr lang="cs-CZ" sz="2000" b="1" dirty="0">
                <a:solidFill>
                  <a:schemeClr val="bg1">
                    <a:lumMod val="50000"/>
                  </a:schemeClr>
                </a:solidFill>
                <a:latin typeface="+mj-lt"/>
                <a:hlinkClick r:id="rId2" tooltip="cs:volné dílo"/>
              </a:rPr>
              <a:t>volné dílo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, protože doba ochrany majetkových autorských práv již </a:t>
            </a:r>
            <a:r>
              <a:rPr lang="cs-CZ" sz="20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vypršela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b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</a:b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To platí ve Spojených státech, Austrálii, státech Evropské unie a dalších zemích, jejichž právní řád chrání majetková autorská práva po dobu </a:t>
            </a:r>
            <a:r>
              <a:rPr lang="cs-CZ" sz="2000" b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života autora a 70 let po jeho smrti</a:t>
            </a:r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</a:p>
          <a:p>
            <a:endParaRPr lang="cs-CZ" sz="2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KRIEHUBER, Josef. 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Alfred Windischgrätz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 [online]. [cit. 2.6.2012]. Dostupný pod licencí 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Wikimedia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 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Commons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 na WWW: &lt;http://upload.wikimedia.org/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wikipedia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/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commons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Century Gothic" pitchFamily="34" charset="0"/>
              </a:rPr>
              <a:t>/0/04/Alfred_Windischgr%C3%A4tz.jpg&gt;. </a:t>
            </a:r>
            <a:endParaRPr lang="cs-CZ" sz="2000" dirty="0" smtClean="0">
              <a:solidFill>
                <a:schemeClr val="bg1">
                  <a:lumMod val="50000"/>
                </a:schemeClr>
              </a:solidFill>
              <a:latin typeface="Century Gothic" pitchFamily="34" charset="0"/>
            </a:endParaRPr>
          </a:p>
          <a:p>
            <a:r>
              <a:rPr lang="cs-CZ" sz="2000" i="1" dirty="0" smtClean="0"/>
              <a:t>     </a:t>
            </a:r>
            <a:r>
              <a:rPr lang="cs-CZ" sz="2000" i="1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Tento 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soubor je </a:t>
            </a:r>
            <a:r>
              <a:rPr lang="cs-CZ" sz="2000" b="1" i="1" dirty="0">
                <a:solidFill>
                  <a:schemeClr val="bg1">
                    <a:lumMod val="50000"/>
                  </a:schemeClr>
                </a:solidFill>
                <a:latin typeface="+mj-lt"/>
                <a:hlinkClick r:id="rId2" tooltip="cs:volné dílo"/>
              </a:rPr>
              <a:t>volné dílo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, protože doba ochrany majetkových autorských práv již </a:t>
            </a:r>
            <a:r>
              <a:rPr lang="cs-CZ" sz="2000" b="1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vypršela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/>
            </a:r>
            <a:b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</a:br>
            <a:r>
              <a:rPr lang="cs-CZ" sz="2000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To platí ve Spojených státech, Austrálii, státech Evropské unie a dalších zemích, jejichž právní řád chrání majetková autorská práva po dobu </a:t>
            </a:r>
            <a:r>
              <a:rPr lang="cs-CZ" sz="2000" b="1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života autora a 70 let po jeho smrti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cs-CZ" sz="2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000" dirty="0" smtClean="0">
              <a:solidFill>
                <a:schemeClr val="bg1">
                  <a:lumMod val="50000"/>
                </a:schemeClr>
              </a:solidFill>
              <a:latin typeface="Century Gothic" pitchFamily="34" charset="0"/>
            </a:endParaRPr>
          </a:p>
          <a:p>
            <a:endParaRPr lang="cs-CZ" sz="2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5235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260648"/>
            <a:ext cx="88569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AUTOR NEZNÁMÝ, Československé Dějiny V Obrazech. </a:t>
            </a:r>
            <a:r>
              <a:rPr lang="cs-CZ" sz="2000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Svatodušní mše 12. června 1848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[online]. [cit. 2.6.2012]. Dostupný pod licencí 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Wikimedia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Commons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, Tento soubor je volné dílo, protože doba ochrany majetkových autorských práv již vypršela. To platí ve Spojených státech, Austrálii, státech Evropské unie a dalších zemích, jejichž právní řád chrání majetková autorská práva po dobu života autora a 70 let po jeho smrti. na WWW: &lt;http://upload.wikimedia.org/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wikipedia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/</a:t>
            </a:r>
            <a:r>
              <a:rPr lang="cs-CZ" sz="20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commons</a:t>
            </a:r>
            <a:r>
              <a:rPr lang="cs-CZ" sz="20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/7/7e/Svatodu%C5%A1n%C3%AD_m%C5%A1e_12._%C4%8Dervna_1848.jpg&gt;. </a:t>
            </a:r>
          </a:p>
        </p:txBody>
      </p:sp>
    </p:spTree>
    <p:extLst>
      <p:ext uri="{BB962C8B-B14F-4D97-AF65-F5344CB8AC3E}">
        <p14:creationId xmlns:p14="http://schemas.microsoft.com/office/powerpoint/2010/main" val="104510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423</TotalTime>
  <Words>669</Words>
  <Application>Microsoft Office PowerPoint</Application>
  <PresentationFormat>Předvádění na obrazovce (4:3)</PresentationFormat>
  <Paragraphs>84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Exekutivní</vt:lpstr>
      <vt:lpstr>Prezentace aplikace PowerPoint</vt:lpstr>
      <vt:lpstr>Anotace a metodický pokyn</vt:lpstr>
      <vt:lpstr> Rok 1848</vt:lpstr>
      <vt:lpstr>Prezentace aplikace PowerPoint</vt:lpstr>
      <vt:lpstr>Prezentace aplikace PowerPoint</vt:lpstr>
      <vt:lpstr>Doplňovačka</vt:lpstr>
      <vt:lpstr>Prezentace aplikace PowerPoint</vt:lpstr>
      <vt:lpstr>Prezentace aplikace PowerPoint</vt:lpstr>
      <vt:lpstr>Prezentace aplikace PowerPoint</vt:lpstr>
      <vt:lpstr>Mše na Koňském trhu</vt:lpstr>
      <vt:lpstr>Řešení</vt:lpstr>
      <vt:lpstr>Použité zdroje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Lenka</cp:lastModifiedBy>
  <cp:revision>45</cp:revision>
  <dcterms:created xsi:type="dcterms:W3CDTF">2011-08-21T15:31:45Z</dcterms:created>
  <dcterms:modified xsi:type="dcterms:W3CDTF">2012-06-02T16:23:04Z</dcterms:modified>
</cp:coreProperties>
</file>