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57" r:id="rId4"/>
    <p:sldId id="258" r:id="rId5"/>
    <p:sldId id="260" r:id="rId6"/>
    <p:sldId id="265" r:id="rId7"/>
    <p:sldId id="262" r:id="rId8"/>
    <p:sldId id="263" r:id="rId9"/>
    <p:sldId id="268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 flipH="1">
            <a:off x="395536" y="373306"/>
            <a:ext cx="8343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Cambria" pitchFamily="18" charset="0"/>
              </a:rPr>
              <a:t>VY_32_INOVACE_016_Československo ve 20. letech</a:t>
            </a:r>
            <a:endParaRPr lang="cs-CZ" b="1" dirty="0">
              <a:latin typeface="Cambria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446105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ástupný symbol pro zápatí 3"/>
          <p:cNvSpPr txBox="1">
            <a:spLocks noGrp="1"/>
          </p:cNvSpPr>
          <p:nvPr/>
        </p:nvSpPr>
        <p:spPr>
          <a:xfrm>
            <a:off x="764579" y="6122629"/>
            <a:ext cx="7572375" cy="365125"/>
          </a:xfrm>
          <a:prstGeom prst="rect">
            <a:avLst/>
          </a:prstGeom>
          <a:noFill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539551" y="1772816"/>
            <a:ext cx="8199009" cy="864096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Cambria" pitchFamily="18" charset="0"/>
              </a:rPr>
              <a:t>Československo ve 20. letech</a:t>
            </a:r>
            <a:endParaRPr lang="cs-CZ" sz="4000" dirty="0">
              <a:solidFill>
                <a:schemeClr val="tx1"/>
              </a:solidFill>
              <a:latin typeface="Cambria" pitchFamily="18" charset="0"/>
            </a:endParaRPr>
          </a:p>
        </p:txBody>
      </p:sp>
      <p:sp>
        <p:nvSpPr>
          <p:cNvPr id="7" name="Podnadpis 2"/>
          <p:cNvSpPr>
            <a:spLocks noGrp="1"/>
          </p:cNvSpPr>
          <p:nvPr>
            <p:ph type="subTitle" idx="1"/>
          </p:nvPr>
        </p:nvSpPr>
        <p:spPr>
          <a:xfrm>
            <a:off x="4531074" y="3068960"/>
            <a:ext cx="3989983" cy="936104"/>
          </a:xfrm>
        </p:spPr>
        <p:txBody>
          <a:bodyPr>
            <a:normAutofit/>
          </a:bodyPr>
          <a:lstStyle/>
          <a:p>
            <a:pPr algn="ctr"/>
            <a:r>
              <a:rPr lang="cs-CZ" sz="2400" dirty="0" smtClean="0">
                <a:latin typeface="Cambria" pitchFamily="18" charset="0"/>
              </a:rPr>
              <a:t>Základní škola Čelákovice</a:t>
            </a:r>
            <a:endParaRPr lang="cs-CZ" sz="24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886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86562" y="1700808"/>
            <a:ext cx="8496945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latin typeface="Cambria" pitchFamily="18" charset="0"/>
              </a:rPr>
              <a:t>Autor</a:t>
            </a:r>
            <a:r>
              <a:rPr lang="cs-CZ" sz="1600" dirty="0">
                <a:latin typeface="Cambria" pitchFamily="18" charset="0"/>
              </a:rPr>
              <a:t>:  </a:t>
            </a:r>
            <a:r>
              <a:rPr lang="cs-CZ" sz="1600" dirty="0" smtClean="0">
                <a:latin typeface="Cambria" pitchFamily="18" charset="0"/>
              </a:rPr>
              <a:t>Mgr. František Šturma</a:t>
            </a:r>
          </a:p>
          <a:p>
            <a:r>
              <a:rPr lang="cs-CZ" sz="1600" b="1" dirty="0" smtClean="0">
                <a:latin typeface="Cambria" pitchFamily="18" charset="0"/>
              </a:rPr>
              <a:t>Vytvořeno</a:t>
            </a:r>
            <a:r>
              <a:rPr lang="cs-CZ" sz="1600" dirty="0">
                <a:latin typeface="Cambria" pitchFamily="18" charset="0"/>
              </a:rPr>
              <a:t>: </a:t>
            </a:r>
            <a:r>
              <a:rPr lang="cs-CZ" sz="1600" dirty="0" smtClean="0">
                <a:latin typeface="Cambria" pitchFamily="18" charset="0"/>
              </a:rPr>
              <a:t>30. 11. 2011</a:t>
            </a:r>
          </a:p>
          <a:p>
            <a:r>
              <a:rPr lang="cs-CZ" sz="1600" b="1" dirty="0">
                <a:latin typeface="Cambria" pitchFamily="18" charset="0"/>
              </a:rPr>
              <a:t>Stupeň a typ vzdělávání</a:t>
            </a:r>
            <a:r>
              <a:rPr lang="cs-CZ" sz="1600" dirty="0">
                <a:latin typeface="Cambria" pitchFamily="18" charset="0"/>
              </a:rPr>
              <a:t>: </a:t>
            </a:r>
            <a:r>
              <a:rPr lang="cs-CZ" sz="1600" dirty="0" smtClean="0">
                <a:latin typeface="Cambria" pitchFamily="18" charset="0"/>
              </a:rPr>
              <a:t>II</a:t>
            </a:r>
            <a:r>
              <a:rPr lang="cs-CZ" sz="1600" dirty="0">
                <a:latin typeface="Cambria" pitchFamily="18" charset="0"/>
              </a:rPr>
              <a:t>. </a:t>
            </a:r>
            <a:r>
              <a:rPr lang="cs-CZ" sz="1600" smtClean="0">
                <a:latin typeface="Cambria" pitchFamily="18" charset="0"/>
              </a:rPr>
              <a:t>stupeň </a:t>
            </a:r>
            <a:r>
              <a:rPr lang="cs-CZ" sz="1600" dirty="0" smtClean="0">
                <a:latin typeface="Cambria" pitchFamily="18" charset="0"/>
              </a:rPr>
              <a:t>ZŠ – 9. ročník</a:t>
            </a:r>
            <a:endParaRPr lang="cs-CZ" sz="1600" dirty="0">
              <a:latin typeface="Cambria" pitchFamily="18" charset="0"/>
            </a:endParaRPr>
          </a:p>
          <a:p>
            <a:endParaRPr lang="cs-CZ" sz="1600" b="1" dirty="0" smtClean="0">
              <a:latin typeface="Cambria" pitchFamily="18" charset="0"/>
            </a:endParaRPr>
          </a:p>
          <a:p>
            <a:r>
              <a:rPr lang="cs-CZ" sz="1600" b="1" dirty="0" smtClean="0">
                <a:latin typeface="Cambria" pitchFamily="18" charset="0"/>
              </a:rPr>
              <a:t>Vzdělávací oblast: </a:t>
            </a:r>
            <a:r>
              <a:rPr lang="cs-CZ" sz="1600" dirty="0" smtClean="0">
                <a:latin typeface="Cambria" pitchFamily="18" charset="0"/>
              </a:rPr>
              <a:t>Člověk a společnost</a:t>
            </a:r>
          </a:p>
          <a:p>
            <a:r>
              <a:rPr lang="cs-CZ" sz="1600" b="1" dirty="0" smtClean="0">
                <a:latin typeface="Cambria" pitchFamily="18" charset="0"/>
              </a:rPr>
              <a:t>Vzdělávací obor: </a:t>
            </a:r>
            <a:r>
              <a:rPr lang="cs-CZ" sz="1600" dirty="0" smtClean="0">
                <a:latin typeface="Cambria" pitchFamily="18" charset="0"/>
              </a:rPr>
              <a:t>Dějepis</a:t>
            </a:r>
          </a:p>
          <a:p>
            <a:r>
              <a:rPr lang="cs-CZ" sz="1600" b="1" dirty="0" smtClean="0">
                <a:latin typeface="Cambria" pitchFamily="18" charset="0"/>
              </a:rPr>
              <a:t>Téma</a:t>
            </a:r>
            <a:r>
              <a:rPr lang="cs-CZ" sz="1600" b="1" dirty="0">
                <a:latin typeface="Cambria" pitchFamily="18" charset="0"/>
              </a:rPr>
              <a:t>: </a:t>
            </a:r>
            <a:r>
              <a:rPr lang="cs-CZ" sz="1600" dirty="0" smtClean="0">
                <a:latin typeface="Cambria" pitchFamily="18" charset="0"/>
              </a:rPr>
              <a:t>Československo ve 20. letech</a:t>
            </a:r>
          </a:p>
          <a:p>
            <a:endParaRPr lang="cs-CZ" sz="1600" dirty="0" smtClean="0">
              <a:latin typeface="Cambria" pitchFamily="18" charset="0"/>
            </a:endParaRPr>
          </a:p>
          <a:p>
            <a:r>
              <a:rPr lang="cs-CZ" sz="1600" b="1" dirty="0" smtClean="0">
                <a:latin typeface="Cambria" pitchFamily="18" charset="0"/>
              </a:rPr>
              <a:t>Anotace:</a:t>
            </a:r>
            <a:r>
              <a:rPr lang="cs-CZ" sz="1600" dirty="0" smtClean="0">
                <a:latin typeface="Cambria" pitchFamily="18" charset="0"/>
              </a:rPr>
              <a:t>  Prezentace přibližuje situaci v Československu ve 20. letech 20. století – osobnost  prezidenta Masaryka, vývoj domácí politické scény, zahraniční politiku nového státu a jeho hospodářskou situaci.</a:t>
            </a:r>
            <a:endParaRPr lang="cs-CZ" sz="1600" b="1" dirty="0" smtClean="0">
              <a:latin typeface="Cambria" pitchFamily="18" charset="0"/>
            </a:endParaRPr>
          </a:p>
          <a:p>
            <a:endParaRPr lang="cs-CZ" sz="1600" b="1" dirty="0" smtClean="0">
              <a:latin typeface="Cambria" pitchFamily="18" charset="0"/>
            </a:endParaRPr>
          </a:p>
          <a:p>
            <a:r>
              <a:rPr lang="cs-CZ" sz="1600" b="1" dirty="0" smtClean="0">
                <a:latin typeface="Cambria" pitchFamily="18" charset="0"/>
              </a:rPr>
              <a:t>Druh učebního materiálu</a:t>
            </a:r>
            <a:r>
              <a:rPr lang="cs-CZ" sz="1600" dirty="0" smtClean="0">
                <a:latin typeface="Cambria" pitchFamily="18" charset="0"/>
              </a:rPr>
              <a:t>: prezentace</a:t>
            </a:r>
          </a:p>
          <a:p>
            <a:endParaRPr lang="cs-CZ" sz="1600" dirty="0">
              <a:latin typeface="Cambria" pitchFamily="18" charset="0"/>
            </a:endParaRPr>
          </a:p>
          <a:p>
            <a:r>
              <a:rPr lang="cs-CZ" sz="1600" b="1" dirty="0" smtClean="0">
                <a:latin typeface="Cambria" pitchFamily="18" charset="0"/>
              </a:rPr>
              <a:t>Očekávaný výstup</a:t>
            </a:r>
            <a:r>
              <a:rPr lang="cs-CZ" sz="1600" dirty="0" smtClean="0">
                <a:latin typeface="Cambria" pitchFamily="18" charset="0"/>
              </a:rPr>
              <a:t>:  Žáci porozumí významu ústavy z roku 1920 a významu prezidenta Masaryka pro politický vývoj země, vysvětlí, jak došlo ke vzniku KSČ , s jakými problémy se potýkaly východní oblasti republiky a jaká byla koncepce zahraniční  politiky ČSR.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5476" y="766192"/>
            <a:ext cx="9144000" cy="7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cs-CZ" sz="2800" b="1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  <a:t>Československo ve 20. letech</a:t>
            </a:r>
            <a:endParaRPr lang="cs-CZ" sz="2800" b="1" dirty="0">
              <a:solidFill>
                <a:schemeClr val="tx2">
                  <a:lumMod val="50000"/>
                </a:schemeClr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35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4402832" cy="663352"/>
          </a:xfrm>
        </p:spPr>
        <p:txBody>
          <a:bodyPr>
            <a:normAutofit/>
          </a:bodyPr>
          <a:lstStyle/>
          <a:p>
            <a:r>
              <a:rPr lang="cs-CZ" sz="3800" dirty="0" smtClean="0">
                <a:latin typeface="Cambria" pitchFamily="18" charset="0"/>
              </a:rPr>
              <a:t>Ústava z roku 1920</a:t>
            </a:r>
            <a:endParaRPr lang="cs-CZ" sz="3800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2160240"/>
          </a:xfrm>
        </p:spPr>
        <p:txBody>
          <a:bodyPr>
            <a:normAutofit/>
          </a:bodyPr>
          <a:lstStyle/>
          <a:p>
            <a:pPr lvl="0"/>
            <a:r>
              <a:rPr lang="cs-CZ" sz="2400" dirty="0">
                <a:latin typeface="Cambria" pitchFamily="18" charset="0"/>
              </a:rPr>
              <a:t>základ parlamentní demokracie</a:t>
            </a:r>
          </a:p>
          <a:p>
            <a:pPr lvl="0"/>
            <a:r>
              <a:rPr lang="cs-CZ" sz="2400" dirty="0">
                <a:latin typeface="Cambria" pitchFamily="18" charset="0"/>
              </a:rPr>
              <a:t>rovnost všech občanů před zákonem</a:t>
            </a:r>
          </a:p>
          <a:p>
            <a:pPr lvl="0"/>
            <a:r>
              <a:rPr lang="cs-CZ" sz="2400" dirty="0">
                <a:latin typeface="Cambria" pitchFamily="18" charset="0"/>
              </a:rPr>
              <a:t>ČSR republikou v čele s prezidentem (volen na sedm let)</a:t>
            </a:r>
          </a:p>
          <a:p>
            <a:pPr lvl="0"/>
            <a:r>
              <a:rPr lang="cs-CZ" sz="2400" dirty="0">
                <a:latin typeface="Cambria" pitchFamily="18" charset="0"/>
              </a:rPr>
              <a:t>zákony vydávány Národním </a:t>
            </a:r>
            <a:r>
              <a:rPr lang="cs-CZ" sz="2400" dirty="0" smtClean="0">
                <a:latin typeface="Cambria" pitchFamily="18" charset="0"/>
              </a:rPr>
              <a:t>shromážděním</a:t>
            </a:r>
          </a:p>
          <a:p>
            <a:pPr lvl="1"/>
            <a:r>
              <a:rPr lang="cs-CZ" sz="2000" dirty="0" smtClean="0">
                <a:latin typeface="Cambria" pitchFamily="18" charset="0"/>
              </a:rPr>
              <a:t>poslanecká </a:t>
            </a:r>
            <a:r>
              <a:rPr lang="cs-CZ" sz="2000" dirty="0">
                <a:latin typeface="Cambria" pitchFamily="18" charset="0"/>
              </a:rPr>
              <a:t>sněmovna (300 členů) a Senát (150 členů)</a:t>
            </a:r>
          </a:p>
          <a:p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3339"/>
          <a:stretch/>
        </p:blipFill>
        <p:spPr>
          <a:xfrm>
            <a:off x="2123728" y="3212976"/>
            <a:ext cx="6801305" cy="3645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aoblený obdélník 4"/>
          <p:cNvSpPr/>
          <p:nvPr/>
        </p:nvSpPr>
        <p:spPr>
          <a:xfrm>
            <a:off x="434278" y="3645024"/>
            <a:ext cx="2448272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Cambria" pitchFamily="18" charset="0"/>
              </a:rPr>
              <a:t>pražské Rudolfinum</a:t>
            </a:r>
          </a:p>
          <a:p>
            <a:pPr algn="ctr"/>
            <a:r>
              <a:rPr lang="cs-CZ" dirty="0" smtClean="0">
                <a:latin typeface="Cambria" pitchFamily="18" charset="0"/>
              </a:rPr>
              <a:t>(sídlo parlamentu)</a:t>
            </a:r>
            <a:endParaRPr lang="cs-CZ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25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47864" y="260648"/>
            <a:ext cx="5616624" cy="720080"/>
          </a:xfrm>
        </p:spPr>
        <p:txBody>
          <a:bodyPr>
            <a:normAutofit/>
          </a:bodyPr>
          <a:lstStyle/>
          <a:p>
            <a:r>
              <a:rPr lang="cs-CZ" sz="3800" dirty="0" smtClean="0">
                <a:latin typeface="Cambria" pitchFamily="18" charset="0"/>
              </a:rPr>
              <a:t>Prezident T. G. Masaryk</a:t>
            </a:r>
            <a:endParaRPr lang="cs-CZ" sz="3800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77072" y="1340701"/>
            <a:ext cx="5266928" cy="5040559"/>
          </a:xfrm>
        </p:spPr>
        <p:txBody>
          <a:bodyPr>
            <a:normAutofit/>
          </a:bodyPr>
          <a:lstStyle/>
          <a:p>
            <a:pPr lvl="0"/>
            <a:r>
              <a:rPr lang="cs-CZ" sz="2400" dirty="0">
                <a:latin typeface="Cambria" pitchFamily="18" charset="0"/>
              </a:rPr>
              <a:t>prezidentem až do roku 1935</a:t>
            </a:r>
          </a:p>
          <a:p>
            <a:pPr lvl="0"/>
            <a:r>
              <a:rPr lang="cs-CZ" sz="2400" dirty="0">
                <a:latin typeface="Cambria" pitchFamily="18" charset="0"/>
              </a:rPr>
              <a:t>hájení demokracie a pochopení pro sociální problémy a potřeby občanů</a:t>
            </a:r>
          </a:p>
          <a:p>
            <a:pPr lvl="0"/>
            <a:r>
              <a:rPr lang="cs-CZ" sz="2400" dirty="0">
                <a:latin typeface="Cambria" pitchFamily="18" charset="0"/>
              </a:rPr>
              <a:t>přirozená autorita a vliv na mnohé politiky</a:t>
            </a:r>
          </a:p>
          <a:p>
            <a:pPr lvl="0"/>
            <a:r>
              <a:rPr lang="cs-CZ" sz="2400" dirty="0">
                <a:latin typeface="Cambria" pitchFamily="18" charset="0"/>
              </a:rPr>
              <a:t>zastánce parlamentarismu</a:t>
            </a:r>
          </a:p>
          <a:p>
            <a:pPr lvl="1"/>
            <a:r>
              <a:rPr lang="cs-CZ" sz="2200" dirty="0">
                <a:latin typeface="Cambria" pitchFamily="18" charset="0"/>
              </a:rPr>
              <a:t>zastoupení politických stran v parlamentu na </a:t>
            </a:r>
            <a:r>
              <a:rPr lang="cs-CZ" sz="2200" dirty="0" smtClean="0">
                <a:latin typeface="Cambria" pitchFamily="18" charset="0"/>
              </a:rPr>
              <a:t>základě výsledků </a:t>
            </a:r>
            <a:r>
              <a:rPr lang="cs-CZ" sz="2200" dirty="0">
                <a:latin typeface="Cambria" pitchFamily="18" charset="0"/>
              </a:rPr>
              <a:t>všeobecných voleb</a:t>
            </a:r>
          </a:p>
          <a:p>
            <a:pPr lvl="0"/>
            <a:r>
              <a:rPr lang="cs-CZ" sz="2400" dirty="0">
                <a:latin typeface="Cambria" pitchFamily="18" charset="0"/>
              </a:rPr>
              <a:t>skupina Hradu</a:t>
            </a:r>
          </a:p>
          <a:p>
            <a:pPr lvl="1"/>
            <a:r>
              <a:rPr lang="cs-CZ" sz="2200" dirty="0">
                <a:latin typeface="Cambria" pitchFamily="18" charset="0"/>
              </a:rPr>
              <a:t>okruh příznivců a spolupracovníků kolem T. G. M</a:t>
            </a:r>
            <a:r>
              <a:rPr lang="cs-CZ" sz="2400" dirty="0">
                <a:latin typeface="Cambria" pitchFamily="18" charset="0"/>
              </a:rPr>
              <a:t>.</a:t>
            </a:r>
          </a:p>
          <a:p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1124744"/>
            <a:ext cx="3816424" cy="5616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9139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5256" y="188640"/>
            <a:ext cx="4186808" cy="648072"/>
          </a:xfrm>
        </p:spPr>
        <p:txBody>
          <a:bodyPr>
            <a:normAutofit/>
          </a:bodyPr>
          <a:lstStyle/>
          <a:p>
            <a:r>
              <a:rPr lang="cs-CZ" sz="3800" dirty="0" smtClean="0">
                <a:latin typeface="Cambria" pitchFamily="18" charset="0"/>
              </a:rPr>
              <a:t>Domácí politika</a:t>
            </a:r>
            <a:endParaRPr lang="cs-CZ" sz="3800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4725144"/>
            <a:ext cx="8219256" cy="1779984"/>
          </a:xfrm>
        </p:spPr>
        <p:txBody>
          <a:bodyPr>
            <a:normAutofit fontScale="85000" lnSpcReduction="20000"/>
          </a:bodyPr>
          <a:lstStyle/>
          <a:p>
            <a:r>
              <a:rPr lang="cs-CZ" sz="2800" dirty="0" smtClean="0">
                <a:latin typeface="Cambria" pitchFamily="18" charset="0"/>
              </a:rPr>
              <a:t>posílení </a:t>
            </a:r>
            <a:r>
              <a:rPr lang="cs-CZ" sz="2800" dirty="0">
                <a:latin typeface="Cambria" pitchFamily="18" charset="0"/>
              </a:rPr>
              <a:t>vlivu agrární strany </a:t>
            </a:r>
            <a:r>
              <a:rPr lang="cs-CZ" sz="2800" dirty="0" smtClean="0">
                <a:latin typeface="Cambria" pitchFamily="18" charset="0"/>
              </a:rPr>
              <a:t>(Antonín </a:t>
            </a:r>
            <a:r>
              <a:rPr lang="cs-CZ" sz="2800" dirty="0">
                <a:latin typeface="Cambria" pitchFamily="18" charset="0"/>
              </a:rPr>
              <a:t>Švehla</a:t>
            </a:r>
            <a:r>
              <a:rPr lang="cs-CZ" sz="2800" dirty="0" smtClean="0">
                <a:latin typeface="Cambria" pitchFamily="18" charset="0"/>
              </a:rPr>
              <a:t>)</a:t>
            </a:r>
          </a:p>
          <a:p>
            <a:pPr lvl="0"/>
            <a:r>
              <a:rPr lang="cs-CZ" sz="2800" dirty="0">
                <a:latin typeface="Cambria" pitchFamily="18" charset="0"/>
              </a:rPr>
              <a:t>výsledky voleb v roce 1925</a:t>
            </a:r>
          </a:p>
          <a:p>
            <a:pPr lvl="1"/>
            <a:r>
              <a:rPr lang="cs-CZ" sz="2500" dirty="0">
                <a:latin typeface="Cambria" pitchFamily="18" charset="0"/>
              </a:rPr>
              <a:t>1. agrární strana, 2. KSČ, 3. lidovci, 4. sociální demokracie</a:t>
            </a:r>
          </a:p>
          <a:p>
            <a:pPr lvl="0"/>
            <a:r>
              <a:rPr lang="cs-CZ" sz="2800" dirty="0">
                <a:latin typeface="Cambria" pitchFamily="18" charset="0"/>
              </a:rPr>
              <a:t>vládní zastoupení politiků německých stran</a:t>
            </a:r>
          </a:p>
          <a:p>
            <a:pPr lvl="1"/>
            <a:r>
              <a:rPr lang="cs-CZ" sz="2500" dirty="0">
                <a:latin typeface="Cambria" pitchFamily="18" charset="0"/>
              </a:rPr>
              <a:t>němečtí agrárníci, křesťanští socialisté</a:t>
            </a:r>
          </a:p>
          <a:p>
            <a:endParaRPr lang="cs-CZ" sz="2400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227134" y="1268760"/>
            <a:ext cx="5400600" cy="3062452"/>
          </a:xfrm>
          <a:prstGeom prst="rect">
            <a:avLst/>
          </a:prstGeom>
        </p:spPr>
        <p:txBody>
          <a:bodyPr vert="horz" lIns="91440">
            <a:normAutofit fontScale="85000" lnSpcReduction="10000"/>
          </a:bodyPr>
          <a:lstStyle>
            <a:lvl1pPr marL="320040" indent="-32004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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0936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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23544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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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26464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2"/>
              <a:buChar char="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73352" indent="-22860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11096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21408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22576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latin typeface="Cambria" pitchFamily="18" charset="0"/>
              </a:rPr>
              <a:t>vítězství soc. demokracie v roce1920</a:t>
            </a:r>
          </a:p>
          <a:p>
            <a:pPr lvl="1"/>
            <a:r>
              <a:rPr lang="cs-CZ" sz="2700" dirty="0" smtClean="0">
                <a:latin typeface="Cambria" pitchFamily="18" charset="0"/>
              </a:rPr>
              <a:t>premiér </a:t>
            </a:r>
            <a:r>
              <a:rPr lang="cs-CZ" sz="2700" i="1" dirty="0" smtClean="0">
                <a:latin typeface="Cambria" pitchFamily="18" charset="0"/>
              </a:rPr>
              <a:t>Vlastimil Tusar</a:t>
            </a:r>
            <a:endParaRPr lang="cs-CZ" sz="2700" dirty="0" smtClean="0">
              <a:latin typeface="Cambria" pitchFamily="18" charset="0"/>
            </a:endParaRPr>
          </a:p>
          <a:p>
            <a:pPr lvl="0"/>
            <a:r>
              <a:rPr lang="cs-CZ" sz="2800" dirty="0">
                <a:latin typeface="Cambria" pitchFamily="18" charset="0"/>
              </a:rPr>
              <a:t>od konce roku 1920 neshody v sociální demokracii</a:t>
            </a:r>
          </a:p>
          <a:p>
            <a:pPr lvl="1"/>
            <a:r>
              <a:rPr lang="cs-CZ" sz="2700" dirty="0" smtClean="0">
                <a:latin typeface="Cambria" pitchFamily="18" charset="0"/>
              </a:rPr>
              <a:t>„</a:t>
            </a:r>
            <a:r>
              <a:rPr lang="cs-CZ" sz="2700" dirty="0">
                <a:latin typeface="Cambria" pitchFamily="18" charset="0"/>
              </a:rPr>
              <a:t>boj“ o Lidový dům mezi oficiálním vedením a radikálním křídlem</a:t>
            </a:r>
          </a:p>
          <a:p>
            <a:pPr lvl="1"/>
            <a:r>
              <a:rPr lang="cs-CZ" sz="2700" dirty="0">
                <a:latin typeface="Cambria" pitchFamily="18" charset="0"/>
              </a:rPr>
              <a:t>v květnu 1921 odtržení radikálního křídla a vznik KSČ</a:t>
            </a: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88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05603"/>
            <a:ext cx="3384376" cy="40256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Zaoblený obdélník 5"/>
          <p:cNvSpPr/>
          <p:nvPr/>
        </p:nvSpPr>
        <p:spPr>
          <a:xfrm>
            <a:off x="5148064" y="3861048"/>
            <a:ext cx="2016224" cy="68407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Cambria" pitchFamily="18" charset="0"/>
              </a:rPr>
              <a:t>Vlastimil Tusar</a:t>
            </a:r>
          </a:p>
          <a:p>
            <a:pPr algn="ctr"/>
            <a:r>
              <a:rPr lang="cs-CZ" dirty="0" smtClean="0">
                <a:latin typeface="Cambria" pitchFamily="18" charset="0"/>
              </a:rPr>
              <a:t>(1880 – 1924)</a:t>
            </a:r>
            <a:endParaRPr lang="cs-CZ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733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64896" cy="663352"/>
          </a:xfrm>
        </p:spPr>
        <p:txBody>
          <a:bodyPr>
            <a:normAutofit fontScale="90000"/>
          </a:bodyPr>
          <a:lstStyle/>
          <a:p>
            <a:r>
              <a:rPr lang="cs-CZ" sz="3400" dirty="0" smtClean="0">
                <a:latin typeface="Cambria" pitchFamily="18" charset="0"/>
              </a:rPr>
              <a:t>Problémy na Slovensku a Podkarpatské Rusi</a:t>
            </a:r>
            <a:endParaRPr lang="cs-CZ" sz="3400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2376264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cs-CZ" sz="2600" dirty="0">
                <a:latin typeface="Cambria" pitchFamily="18" charset="0"/>
              </a:rPr>
              <a:t>důsledky maďarizace do roku 1918</a:t>
            </a:r>
          </a:p>
          <a:p>
            <a:pPr lvl="1"/>
            <a:r>
              <a:rPr lang="cs-CZ" sz="2500" dirty="0">
                <a:latin typeface="Cambria" pitchFamily="18" charset="0"/>
              </a:rPr>
              <a:t>nedostatek kvalifikovaných odborníků</a:t>
            </a:r>
            <a:r>
              <a:rPr lang="cs-CZ" sz="2500" i="1" dirty="0">
                <a:latin typeface="Cambria" pitchFamily="18" charset="0"/>
              </a:rPr>
              <a:t>, </a:t>
            </a:r>
            <a:r>
              <a:rPr lang="cs-CZ" sz="2500" dirty="0">
                <a:latin typeface="Cambria" pitchFamily="18" charset="0"/>
              </a:rPr>
              <a:t>chybějící vyšší školy s národním vyučovacím jazykem</a:t>
            </a:r>
          </a:p>
          <a:p>
            <a:pPr lvl="0"/>
            <a:r>
              <a:rPr lang="cs-CZ" sz="2600" dirty="0">
                <a:latin typeface="Cambria" pitchFamily="18" charset="0"/>
              </a:rPr>
              <a:t>příchod učitelů, úředníků, četníků a dalších odborníků z </a:t>
            </a:r>
            <a:r>
              <a:rPr lang="cs-CZ" sz="2600" dirty="0" smtClean="0">
                <a:latin typeface="Cambria" pitchFamily="18" charset="0"/>
              </a:rPr>
              <a:t>Čech</a:t>
            </a:r>
          </a:p>
          <a:p>
            <a:pPr lvl="1"/>
            <a:r>
              <a:rPr lang="cs-CZ" sz="2500" dirty="0" smtClean="0">
                <a:latin typeface="Cambria" pitchFamily="18" charset="0"/>
              </a:rPr>
              <a:t>mnozí </a:t>
            </a:r>
            <a:r>
              <a:rPr lang="cs-CZ" sz="2500" dirty="0">
                <a:latin typeface="Cambria" pitchFamily="18" charset="0"/>
              </a:rPr>
              <a:t>se zde usadili </a:t>
            </a:r>
            <a:r>
              <a:rPr lang="cs-CZ" sz="2500" dirty="0" smtClean="0">
                <a:latin typeface="Cambria" pitchFamily="18" charset="0"/>
              </a:rPr>
              <a:t>natrvalo</a:t>
            </a:r>
          </a:p>
          <a:p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323528" y="3536573"/>
            <a:ext cx="4464496" cy="2520280"/>
          </a:xfrm>
          <a:prstGeom prst="rect">
            <a:avLst/>
          </a:prstGeom>
        </p:spPr>
        <p:txBody>
          <a:bodyPr vert="horz" lIns="91440">
            <a:normAutofit fontScale="85000" lnSpcReduction="20000"/>
          </a:bodyPr>
          <a:lstStyle>
            <a:lvl1pPr marL="320040" indent="-32004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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0936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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23544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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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26464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2"/>
              <a:buChar char="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73352" indent="-22860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11096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21408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22576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endParaRPr lang="cs-CZ" sz="2800" dirty="0" smtClean="0">
              <a:latin typeface="Cambria" pitchFamily="18" charset="0"/>
            </a:endParaRPr>
          </a:p>
          <a:p>
            <a:r>
              <a:rPr lang="cs-CZ" sz="2800" dirty="0" smtClean="0">
                <a:latin typeface="Cambria" pitchFamily="18" charset="0"/>
              </a:rPr>
              <a:t>vstup</a:t>
            </a:r>
            <a:r>
              <a:rPr lang="cs-CZ" sz="2800" i="1" dirty="0" smtClean="0">
                <a:latin typeface="Cambria" pitchFamily="18" charset="0"/>
              </a:rPr>
              <a:t> </a:t>
            </a:r>
            <a:r>
              <a:rPr lang="cs-CZ" sz="2800" dirty="0" smtClean="0">
                <a:latin typeface="Cambria" pitchFamily="18" charset="0"/>
              </a:rPr>
              <a:t>Hlinkovy slovenské ľudové strany do vlády</a:t>
            </a:r>
          </a:p>
          <a:p>
            <a:pPr lvl="1"/>
            <a:r>
              <a:rPr lang="cs-CZ" sz="2700" i="1" dirty="0" smtClean="0">
                <a:latin typeface="Cambria" pitchFamily="18" charset="0"/>
              </a:rPr>
              <a:t>Andrej Hlinka, Vojtech Tuka, Jozef Tiso</a:t>
            </a:r>
          </a:p>
          <a:p>
            <a:pPr lvl="1"/>
            <a:r>
              <a:rPr lang="cs-CZ" sz="2700" dirty="0" smtClean="0">
                <a:latin typeface="Cambria" pitchFamily="18" charset="0"/>
              </a:rPr>
              <a:t>snaha získat částečnou autonomii pro Slovensko</a:t>
            </a: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88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48064" y="2780928"/>
            <a:ext cx="3672408" cy="4077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Zaoblený obdélník 5"/>
          <p:cNvSpPr/>
          <p:nvPr/>
        </p:nvSpPr>
        <p:spPr>
          <a:xfrm>
            <a:off x="4067944" y="5937910"/>
            <a:ext cx="1872208" cy="6480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Cambria" pitchFamily="18" charset="0"/>
              </a:rPr>
              <a:t>Andrej Hlinka</a:t>
            </a:r>
          </a:p>
          <a:p>
            <a:pPr algn="ctr"/>
            <a:r>
              <a:rPr lang="cs-CZ" dirty="0" smtClean="0">
                <a:latin typeface="Cambria" pitchFamily="18" charset="0"/>
              </a:rPr>
              <a:t>(1864 - 1938)</a:t>
            </a:r>
            <a:endParaRPr lang="cs-CZ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58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4258816" cy="663352"/>
          </a:xfrm>
        </p:spPr>
        <p:txBody>
          <a:bodyPr>
            <a:normAutofit/>
          </a:bodyPr>
          <a:lstStyle/>
          <a:p>
            <a:r>
              <a:rPr lang="cs-CZ" sz="3800" dirty="0" smtClean="0">
                <a:latin typeface="Cambria" pitchFamily="18" charset="0"/>
              </a:rPr>
              <a:t>Zahraniční politika</a:t>
            </a:r>
            <a:endParaRPr lang="cs-CZ" sz="3800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3806" y="1484784"/>
            <a:ext cx="5256584" cy="4320480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cs-CZ" sz="2800" dirty="0" smtClean="0">
                <a:latin typeface="Cambria" pitchFamily="18" charset="0"/>
              </a:rPr>
              <a:t>spojenecká smlouva s Francií (1924)</a:t>
            </a:r>
          </a:p>
          <a:p>
            <a:pPr lvl="0"/>
            <a:r>
              <a:rPr lang="cs-CZ" sz="2800" i="1" dirty="0" smtClean="0">
                <a:latin typeface="Cambria" pitchFamily="18" charset="0"/>
              </a:rPr>
              <a:t>Malá dohoda</a:t>
            </a:r>
            <a:r>
              <a:rPr lang="cs-CZ" sz="2800" dirty="0" smtClean="0">
                <a:latin typeface="Cambria" pitchFamily="18" charset="0"/>
              </a:rPr>
              <a:t> </a:t>
            </a:r>
          </a:p>
          <a:p>
            <a:pPr lvl="1"/>
            <a:r>
              <a:rPr lang="cs-CZ" sz="2700" dirty="0" smtClean="0">
                <a:latin typeface="Cambria" pitchFamily="18" charset="0"/>
              </a:rPr>
              <a:t>spojenectví ČSR, Jugoslávie a Rumunska</a:t>
            </a:r>
          </a:p>
          <a:p>
            <a:pPr lvl="1"/>
            <a:r>
              <a:rPr lang="cs-CZ" sz="2700" dirty="0" smtClean="0">
                <a:latin typeface="Cambria" pitchFamily="18" charset="0"/>
              </a:rPr>
              <a:t>ochrana proti ohrožení ze strany Maďarska, které se po 1. světové válce těžko vyrovnávalo se ztrátou území podpora Francie (ale bez její přímé časti)</a:t>
            </a:r>
          </a:p>
          <a:p>
            <a:pPr lvl="0"/>
            <a:r>
              <a:rPr lang="cs-CZ" sz="2800" dirty="0" smtClean="0">
                <a:latin typeface="Cambria" pitchFamily="18" charset="0"/>
              </a:rPr>
              <a:t>na mezinárodním poli podpora vytvoření systému kolektivní bezpečnosti</a:t>
            </a:r>
          </a:p>
          <a:p>
            <a:pPr marL="0" indent="0">
              <a:buNone/>
            </a:pPr>
            <a:endParaRPr lang="cs-CZ" dirty="0">
              <a:latin typeface="Cambria" pitchFamily="18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803" y="476672"/>
            <a:ext cx="3829653" cy="5472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Zaoblený obdélník 5"/>
          <p:cNvSpPr/>
          <p:nvPr/>
        </p:nvSpPr>
        <p:spPr>
          <a:xfrm>
            <a:off x="4860032" y="5743939"/>
            <a:ext cx="2952329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900" dirty="0" smtClean="0">
                <a:latin typeface="Cambria" pitchFamily="18" charset="0"/>
              </a:rPr>
              <a:t>ministr zahraničí E. Beneš s manželkou Hanou</a:t>
            </a:r>
            <a:endParaRPr lang="cs-CZ" sz="19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508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40359" y="116632"/>
            <a:ext cx="5266928" cy="663352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Cambria" pitchFamily="18" charset="0"/>
              </a:rPr>
              <a:t>Rozmach hospodářství</a:t>
            </a:r>
            <a:endParaRPr lang="cs-CZ" sz="3600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80728"/>
            <a:ext cx="8352928" cy="1296144"/>
          </a:xfrm>
        </p:spPr>
        <p:txBody>
          <a:bodyPr>
            <a:normAutofit/>
          </a:bodyPr>
          <a:lstStyle/>
          <a:p>
            <a:pPr lvl="0"/>
            <a:r>
              <a:rPr lang="cs-CZ" sz="2400" dirty="0">
                <a:latin typeface="Cambria" pitchFamily="18" charset="0"/>
              </a:rPr>
              <a:t>p</a:t>
            </a:r>
            <a:r>
              <a:rPr lang="cs-CZ" sz="2400" dirty="0" smtClean="0">
                <a:latin typeface="Cambria" pitchFamily="18" charset="0"/>
              </a:rPr>
              <a:t>o krizovém období na začátku 20. let velký rozmach hospodářství</a:t>
            </a:r>
          </a:p>
          <a:p>
            <a:pPr lvl="0"/>
            <a:r>
              <a:rPr lang="cs-CZ" sz="2400" dirty="0" smtClean="0">
                <a:latin typeface="Cambria" pitchFamily="18" charset="0"/>
              </a:rPr>
              <a:t>na konci 20. let ČSR mezi nejvyspělejšími státy světa</a:t>
            </a:r>
          </a:p>
          <a:p>
            <a:pPr lvl="0"/>
            <a:endParaRPr lang="cs-CZ" sz="2400" dirty="0" smtClean="0">
              <a:latin typeface="Cambria" pitchFamily="18" charset="0"/>
            </a:endParaRPr>
          </a:p>
          <a:p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323528" y="2420888"/>
            <a:ext cx="3816424" cy="4256856"/>
          </a:xfrm>
          <a:prstGeom prst="rect">
            <a:avLst/>
          </a:prstGeom>
        </p:spPr>
        <p:txBody>
          <a:bodyPr vert="horz" lIns="91440">
            <a:normAutofit/>
          </a:bodyPr>
          <a:lstStyle>
            <a:lvl1pPr marL="320040" indent="-32004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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0936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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23544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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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26464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2"/>
              <a:buChar char="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73352" indent="-22860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11096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21408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22576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sz="2400" dirty="0" smtClean="0">
              <a:latin typeface="Cambria" pitchFamily="18" charset="0"/>
            </a:endParaRPr>
          </a:p>
          <a:p>
            <a:r>
              <a:rPr lang="cs-CZ" sz="2400" b="1" dirty="0" smtClean="0">
                <a:latin typeface="Cambria" pitchFamily="18" charset="0"/>
              </a:rPr>
              <a:t>významné podniky:</a:t>
            </a:r>
          </a:p>
          <a:p>
            <a:pPr lvl="1"/>
            <a:r>
              <a:rPr lang="cs-CZ" sz="2300" dirty="0" smtClean="0">
                <a:latin typeface="Cambria" pitchFamily="18" charset="0"/>
              </a:rPr>
              <a:t>Baťovy obuvnické továrny ve Zlíně</a:t>
            </a:r>
          </a:p>
          <a:p>
            <a:pPr lvl="1"/>
            <a:r>
              <a:rPr lang="cs-CZ" sz="2300" dirty="0" smtClean="0">
                <a:latin typeface="Cambria" pitchFamily="18" charset="0"/>
              </a:rPr>
              <a:t>Vítkovické železárny</a:t>
            </a:r>
          </a:p>
          <a:p>
            <a:pPr lvl="1"/>
            <a:r>
              <a:rPr lang="cs-CZ" sz="2300" dirty="0" smtClean="0">
                <a:latin typeface="Cambria" pitchFamily="18" charset="0"/>
              </a:rPr>
              <a:t>pražské Aero</a:t>
            </a:r>
          </a:p>
          <a:p>
            <a:pPr lvl="1"/>
            <a:r>
              <a:rPr lang="cs-CZ" sz="2300" dirty="0" smtClean="0">
                <a:latin typeface="Cambria" pitchFamily="18" charset="0"/>
              </a:rPr>
              <a:t>zbrojovka J. Janečka</a:t>
            </a:r>
          </a:p>
          <a:p>
            <a:pPr lvl="1"/>
            <a:r>
              <a:rPr lang="cs-CZ" sz="2300" dirty="0" smtClean="0">
                <a:latin typeface="Cambria" pitchFamily="18" charset="0"/>
              </a:rPr>
              <a:t>motocykly Jawa</a:t>
            </a:r>
          </a:p>
          <a:p>
            <a:pPr lvl="1"/>
            <a:r>
              <a:rPr lang="cs-CZ" sz="2300" dirty="0" smtClean="0">
                <a:latin typeface="Cambria" pitchFamily="18" charset="0"/>
              </a:rPr>
              <a:t>Škoda Plzeň</a:t>
            </a:r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276872"/>
            <a:ext cx="4248472" cy="4400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Zaoblený obdélník 6"/>
          <p:cNvSpPr/>
          <p:nvPr/>
        </p:nvSpPr>
        <p:spPr>
          <a:xfrm>
            <a:off x="3563888" y="5949280"/>
            <a:ext cx="1584176" cy="58444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Cambria" pitchFamily="18" charset="0"/>
              </a:rPr>
              <a:t>Vítkovice</a:t>
            </a:r>
            <a:endParaRPr lang="cs-CZ" sz="20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29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76672"/>
            <a:ext cx="8496943" cy="641008"/>
          </a:xfrm>
        </p:spPr>
        <p:txBody>
          <a:bodyPr/>
          <a:lstStyle/>
          <a:p>
            <a:pPr algn="ctr"/>
            <a:r>
              <a:rPr lang="cs-CZ" sz="3500" dirty="0" smtClean="0">
                <a:latin typeface="Cambria" pitchFamily="18" charset="0"/>
              </a:rPr>
              <a:t>Otázky a úkoly </a:t>
            </a:r>
            <a:endParaRPr lang="cs-CZ" sz="3500" dirty="0">
              <a:latin typeface="Cambria" pitchFamily="18" charset="0"/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79512" y="980728"/>
            <a:ext cx="8784976" cy="15121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2400" dirty="0" smtClean="0">
              <a:latin typeface="Cambria" pitchFamily="18" charset="0"/>
            </a:endParaRPr>
          </a:p>
          <a:p>
            <a:endParaRPr lang="cs-CZ" sz="2400" dirty="0">
              <a:latin typeface="Cambria" pitchFamily="18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509993" y="1556792"/>
            <a:ext cx="8124013" cy="44644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  <a:t>1.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  <a:t>	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  <a:t>Jaká byla základní ustanovení nové ústavy z roku 	1920?</a:t>
            </a:r>
          </a:p>
          <a:p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  <a:t>2.	V čem spočíval význam T. G. Masaryka v čele státu?	Co byla tzv. skupina Hradu?</a:t>
            </a:r>
            <a:r>
              <a:rPr lang="cs-CZ" sz="24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  <a:t>	</a:t>
            </a:r>
            <a:endParaRPr lang="cs-CZ" sz="2400" dirty="0" smtClean="0">
              <a:solidFill>
                <a:schemeClr val="tx2">
                  <a:lumMod val="50000"/>
                </a:schemeClr>
              </a:solidFill>
              <a:latin typeface="Cambria" pitchFamily="18" charset="0"/>
            </a:endParaRPr>
          </a:p>
          <a:p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  <a:t>3. 	Jak se vyvíjela domácí politika 20. let? Popište 	okolnosti vzniku KSČ.</a:t>
            </a:r>
          </a:p>
          <a:p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  <a:t>4.	S jakými problémy se potýkalo Slovensko a 	Podkarpatská Rus?</a:t>
            </a:r>
          </a:p>
          <a:p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  <a:t>5.	Charakterizujte zahraniční politiku ČSR.</a:t>
            </a:r>
          </a:p>
          <a:p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  <a:t>6.	Jmenujte některé významné průmyslové podniky.</a:t>
            </a:r>
          </a:p>
        </p:txBody>
      </p:sp>
    </p:spTree>
    <p:extLst>
      <p:ext uri="{BB962C8B-B14F-4D97-AF65-F5344CB8AC3E}">
        <p14:creationId xmlns:p14="http://schemas.microsoft.com/office/powerpoint/2010/main" val="859819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8621" y="404664"/>
            <a:ext cx="8640960" cy="5770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latin typeface="Cambria" pitchFamily="18" charset="0"/>
              </a:rPr>
              <a:t>Text: Mgr. František Šturma</a:t>
            </a:r>
          </a:p>
          <a:p>
            <a:endParaRPr lang="cs-CZ" b="1" dirty="0">
              <a:latin typeface="Cambria" pitchFamily="18" charset="0"/>
            </a:endParaRPr>
          </a:p>
          <a:p>
            <a:r>
              <a:rPr lang="cs-CZ" b="1" dirty="0" smtClean="0">
                <a:latin typeface="Cambria" pitchFamily="18" charset="0"/>
              </a:rPr>
              <a:t>Použité obrázky:</a:t>
            </a:r>
          </a:p>
          <a:p>
            <a:endParaRPr lang="cs-CZ" dirty="0">
              <a:latin typeface="Cambria" pitchFamily="18" charset="0"/>
            </a:endParaRPr>
          </a:p>
          <a:p>
            <a:r>
              <a:rPr lang="cs-CZ" sz="1500" dirty="0" smtClean="0">
                <a:latin typeface="Cambria" pitchFamily="18" charset="0"/>
              </a:rPr>
              <a:t>Čapek, K. </a:t>
            </a:r>
            <a:r>
              <a:rPr lang="cs-CZ" sz="1500" i="1" dirty="0" smtClean="0">
                <a:latin typeface="Cambria" pitchFamily="18" charset="0"/>
              </a:rPr>
              <a:t>Hovory s T. G. Masarykem </a:t>
            </a:r>
            <a:r>
              <a:rPr lang="cs-CZ" sz="1500" dirty="0" smtClean="0">
                <a:latin typeface="Cambria" pitchFamily="18" charset="0"/>
              </a:rPr>
              <a:t>Praha: Československý spisovatel, 1969 (portrét T. G. M.)</a:t>
            </a:r>
          </a:p>
          <a:p>
            <a:endParaRPr lang="cs-CZ" sz="1500" dirty="0" smtClean="0">
              <a:latin typeface="Cambria" pitchFamily="18" charset="0"/>
            </a:endParaRPr>
          </a:p>
          <a:p>
            <a:r>
              <a:rPr lang="cs-CZ" sz="1400" dirty="0" smtClean="0">
                <a:latin typeface="Cambria" pitchFamily="18" charset="0"/>
              </a:rPr>
              <a:t>Soubor:Bundesarchiv_Bild_183-1983-1017-312</a:t>
            </a:r>
            <a:r>
              <a:rPr lang="cs-CZ" sz="1400" dirty="0">
                <a:latin typeface="Cambria" pitchFamily="18" charset="0"/>
              </a:rPr>
              <a:t>,_Anschluss_sudetendeutscher_Gebiete.jpg. In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: </a:t>
            </a:r>
            <a:r>
              <a:rPr lang="cs-CZ" sz="1400" dirty="0" err="1">
                <a:latin typeface="Cambria" pitchFamily="18" charset="0"/>
              </a:rPr>
              <a:t>the</a:t>
            </a:r>
            <a:r>
              <a:rPr lang="cs-CZ" sz="1400" dirty="0">
                <a:latin typeface="Cambria" pitchFamily="18" charset="0"/>
              </a:rPr>
              <a:t> free </a:t>
            </a:r>
            <a:r>
              <a:rPr lang="cs-CZ" sz="1400" dirty="0" err="1">
                <a:latin typeface="Cambria" pitchFamily="18" charset="0"/>
              </a:rPr>
              <a:t>encyclopedia</a:t>
            </a:r>
            <a:r>
              <a:rPr lang="cs-CZ" sz="1400" dirty="0">
                <a:latin typeface="Cambria" pitchFamily="18" charset="0"/>
              </a:rPr>
              <a:t> [online]. St. </a:t>
            </a:r>
            <a:r>
              <a:rPr lang="cs-CZ" sz="1400" dirty="0" err="1">
                <a:latin typeface="Cambria" pitchFamily="18" charset="0"/>
              </a:rPr>
              <a:t>Petersburg</a:t>
            </a:r>
            <a:r>
              <a:rPr lang="cs-CZ" sz="1400" dirty="0">
                <a:latin typeface="Cambria" pitchFamily="18" charset="0"/>
              </a:rPr>
              <a:t> (Florida) :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</a:t>
            </a:r>
            <a:r>
              <a:rPr lang="cs-CZ" sz="1400" dirty="0" err="1">
                <a:latin typeface="Cambria" pitchFamily="18" charset="0"/>
              </a:rPr>
              <a:t>Foundation</a:t>
            </a:r>
            <a:r>
              <a:rPr lang="cs-CZ" sz="1400" dirty="0">
                <a:latin typeface="Cambria" pitchFamily="18" charset="0"/>
              </a:rPr>
              <a:t>, [cit. 2011-11-27]. Dostupné z WWW: </a:t>
            </a:r>
            <a:r>
              <a:rPr lang="cs-CZ" sz="1400" dirty="0" smtClean="0">
                <a:latin typeface="Cambria" pitchFamily="18" charset="0"/>
              </a:rPr>
              <a:t>&lt;http</a:t>
            </a:r>
            <a:r>
              <a:rPr lang="cs-CZ" sz="1400" dirty="0">
                <a:latin typeface="Cambria" pitchFamily="18" charset="0"/>
              </a:rPr>
              <a:t>://cs.wikipedia.org/wiki/Soubor:Bundesarchiv_Bild_183-1983-1017-312,_</a:t>
            </a:r>
            <a:r>
              <a:rPr lang="cs-CZ" sz="1400" dirty="0" smtClean="0">
                <a:latin typeface="Cambria" pitchFamily="18" charset="0"/>
              </a:rPr>
              <a:t>Anschluss_sudetendeutscher_Gebiete.jpg&gt;.</a:t>
            </a:r>
            <a:endParaRPr lang="cs-CZ" sz="1400" dirty="0">
              <a:latin typeface="Cambria" pitchFamily="18" charset="0"/>
            </a:endParaRPr>
          </a:p>
          <a:p>
            <a:r>
              <a:rPr lang="cs-CZ" sz="1400" dirty="0">
                <a:latin typeface="Cambria" pitchFamily="18" charset="0"/>
              </a:rPr>
              <a:t> </a:t>
            </a:r>
          </a:p>
          <a:p>
            <a:r>
              <a:rPr lang="cs-CZ" sz="1400" dirty="0" err="1">
                <a:latin typeface="Cambria" pitchFamily="18" charset="0"/>
              </a:rPr>
              <a:t>Soubor:Vlastimil_Tusar.jpg</a:t>
            </a:r>
            <a:r>
              <a:rPr lang="cs-CZ" sz="1400" dirty="0">
                <a:latin typeface="Cambria" pitchFamily="18" charset="0"/>
              </a:rPr>
              <a:t>. In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: </a:t>
            </a:r>
            <a:r>
              <a:rPr lang="cs-CZ" sz="1400" dirty="0" err="1">
                <a:latin typeface="Cambria" pitchFamily="18" charset="0"/>
              </a:rPr>
              <a:t>the</a:t>
            </a:r>
            <a:r>
              <a:rPr lang="cs-CZ" sz="1400" dirty="0">
                <a:latin typeface="Cambria" pitchFamily="18" charset="0"/>
              </a:rPr>
              <a:t> free </a:t>
            </a:r>
            <a:r>
              <a:rPr lang="cs-CZ" sz="1400" dirty="0" err="1">
                <a:latin typeface="Cambria" pitchFamily="18" charset="0"/>
              </a:rPr>
              <a:t>encyclopedia</a:t>
            </a:r>
            <a:r>
              <a:rPr lang="cs-CZ" sz="1400" dirty="0">
                <a:latin typeface="Cambria" pitchFamily="18" charset="0"/>
              </a:rPr>
              <a:t> [online]. St. </a:t>
            </a:r>
            <a:r>
              <a:rPr lang="cs-CZ" sz="1400" dirty="0" err="1">
                <a:latin typeface="Cambria" pitchFamily="18" charset="0"/>
              </a:rPr>
              <a:t>Petersburg</a:t>
            </a:r>
            <a:r>
              <a:rPr lang="cs-CZ" sz="1400" dirty="0">
                <a:latin typeface="Cambria" pitchFamily="18" charset="0"/>
              </a:rPr>
              <a:t> (Florida) :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</a:t>
            </a:r>
            <a:r>
              <a:rPr lang="cs-CZ" sz="1400" dirty="0" err="1">
                <a:latin typeface="Cambria" pitchFamily="18" charset="0"/>
              </a:rPr>
              <a:t>Foundation</a:t>
            </a:r>
            <a:r>
              <a:rPr lang="cs-CZ" sz="1400" dirty="0">
                <a:latin typeface="Cambria" pitchFamily="18" charset="0"/>
              </a:rPr>
              <a:t>, [cit. 2011-11-27]. Dostupné z WWW: </a:t>
            </a:r>
            <a:r>
              <a:rPr lang="cs-CZ" sz="1400" dirty="0" smtClean="0">
                <a:latin typeface="Cambria" pitchFamily="18" charset="0"/>
              </a:rPr>
              <a:t>&lt;http</a:t>
            </a:r>
            <a:r>
              <a:rPr lang="cs-CZ" sz="1400" dirty="0">
                <a:latin typeface="Cambria" pitchFamily="18" charset="0"/>
              </a:rPr>
              <a:t>://</a:t>
            </a:r>
            <a:r>
              <a:rPr lang="cs-CZ" sz="1400" dirty="0" smtClean="0">
                <a:latin typeface="Cambria" pitchFamily="18" charset="0"/>
              </a:rPr>
              <a:t>cs.wikipedia.org/wiki/</a:t>
            </a:r>
            <a:r>
              <a:rPr lang="cs-CZ" sz="1400" dirty="0" err="1" smtClean="0">
                <a:latin typeface="Cambria" pitchFamily="18" charset="0"/>
              </a:rPr>
              <a:t>Soubor:Vlastimil_Tusar.jpg</a:t>
            </a:r>
            <a:r>
              <a:rPr lang="cs-CZ" sz="1400" dirty="0" smtClean="0">
                <a:latin typeface="Cambria" pitchFamily="18" charset="0"/>
              </a:rPr>
              <a:t>&gt;.</a:t>
            </a:r>
            <a:endParaRPr lang="cs-CZ" sz="1400" dirty="0">
              <a:latin typeface="Cambria" pitchFamily="18" charset="0"/>
            </a:endParaRPr>
          </a:p>
          <a:p>
            <a:r>
              <a:rPr lang="cs-CZ" sz="1400" dirty="0">
                <a:latin typeface="Cambria" pitchFamily="18" charset="0"/>
              </a:rPr>
              <a:t> </a:t>
            </a:r>
          </a:p>
          <a:p>
            <a:r>
              <a:rPr lang="cs-CZ" sz="1400" dirty="0" err="1">
                <a:latin typeface="Cambria" pitchFamily="18" charset="0"/>
              </a:rPr>
              <a:t>Soubor:Andrej_hlinka.jpg</a:t>
            </a:r>
            <a:r>
              <a:rPr lang="cs-CZ" sz="1400" dirty="0">
                <a:latin typeface="Cambria" pitchFamily="18" charset="0"/>
              </a:rPr>
              <a:t>. In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: </a:t>
            </a:r>
            <a:r>
              <a:rPr lang="cs-CZ" sz="1400" dirty="0" err="1">
                <a:latin typeface="Cambria" pitchFamily="18" charset="0"/>
              </a:rPr>
              <a:t>the</a:t>
            </a:r>
            <a:r>
              <a:rPr lang="cs-CZ" sz="1400" dirty="0">
                <a:latin typeface="Cambria" pitchFamily="18" charset="0"/>
              </a:rPr>
              <a:t> free </a:t>
            </a:r>
            <a:r>
              <a:rPr lang="cs-CZ" sz="1400" dirty="0" err="1">
                <a:latin typeface="Cambria" pitchFamily="18" charset="0"/>
              </a:rPr>
              <a:t>encyclopedia</a:t>
            </a:r>
            <a:r>
              <a:rPr lang="cs-CZ" sz="1400" dirty="0">
                <a:latin typeface="Cambria" pitchFamily="18" charset="0"/>
              </a:rPr>
              <a:t> [online]. St. </a:t>
            </a:r>
            <a:r>
              <a:rPr lang="cs-CZ" sz="1400" dirty="0" err="1">
                <a:latin typeface="Cambria" pitchFamily="18" charset="0"/>
              </a:rPr>
              <a:t>Petersburg</a:t>
            </a:r>
            <a:r>
              <a:rPr lang="cs-CZ" sz="1400" dirty="0">
                <a:latin typeface="Cambria" pitchFamily="18" charset="0"/>
              </a:rPr>
              <a:t> (Florida) :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</a:t>
            </a:r>
            <a:r>
              <a:rPr lang="cs-CZ" sz="1400" dirty="0" err="1">
                <a:latin typeface="Cambria" pitchFamily="18" charset="0"/>
              </a:rPr>
              <a:t>Foundation</a:t>
            </a:r>
            <a:r>
              <a:rPr lang="cs-CZ" sz="1400" dirty="0">
                <a:latin typeface="Cambria" pitchFamily="18" charset="0"/>
              </a:rPr>
              <a:t>, [cit. 2011-11-27]. Dostupné z WWW: &lt; http://</a:t>
            </a:r>
            <a:r>
              <a:rPr lang="cs-CZ" sz="1400" dirty="0" smtClean="0">
                <a:latin typeface="Cambria" pitchFamily="18" charset="0"/>
              </a:rPr>
              <a:t>cs.wikipedia.org/wiki/</a:t>
            </a:r>
            <a:r>
              <a:rPr lang="cs-CZ" sz="1400" dirty="0" err="1" smtClean="0">
                <a:latin typeface="Cambria" pitchFamily="18" charset="0"/>
              </a:rPr>
              <a:t>Soubor:Andrej_hlinka.jpg</a:t>
            </a:r>
            <a:r>
              <a:rPr lang="cs-CZ" sz="1400" dirty="0" smtClean="0">
                <a:latin typeface="Cambria" pitchFamily="18" charset="0"/>
              </a:rPr>
              <a:t>&gt;.</a:t>
            </a:r>
            <a:endParaRPr lang="cs-CZ" sz="1400" dirty="0">
              <a:latin typeface="Cambria" pitchFamily="18" charset="0"/>
            </a:endParaRPr>
          </a:p>
          <a:p>
            <a:r>
              <a:rPr lang="cs-CZ" sz="1400" dirty="0">
                <a:latin typeface="Cambria" pitchFamily="18" charset="0"/>
              </a:rPr>
              <a:t> </a:t>
            </a:r>
          </a:p>
          <a:p>
            <a:r>
              <a:rPr lang="cs-CZ" sz="1400" dirty="0" err="1">
                <a:latin typeface="Cambria" pitchFamily="18" charset="0"/>
              </a:rPr>
              <a:t>Soubor:Edvard_Beneš_with_wife.jpg</a:t>
            </a:r>
            <a:r>
              <a:rPr lang="cs-CZ" sz="1400" dirty="0">
                <a:latin typeface="Cambria" pitchFamily="18" charset="0"/>
              </a:rPr>
              <a:t>. In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: </a:t>
            </a:r>
            <a:r>
              <a:rPr lang="cs-CZ" sz="1400" dirty="0" err="1">
                <a:latin typeface="Cambria" pitchFamily="18" charset="0"/>
              </a:rPr>
              <a:t>the</a:t>
            </a:r>
            <a:r>
              <a:rPr lang="cs-CZ" sz="1400" dirty="0">
                <a:latin typeface="Cambria" pitchFamily="18" charset="0"/>
              </a:rPr>
              <a:t> free </a:t>
            </a:r>
            <a:r>
              <a:rPr lang="cs-CZ" sz="1400" dirty="0" err="1">
                <a:latin typeface="Cambria" pitchFamily="18" charset="0"/>
              </a:rPr>
              <a:t>encyclopedia</a:t>
            </a:r>
            <a:r>
              <a:rPr lang="cs-CZ" sz="1400" dirty="0">
                <a:latin typeface="Cambria" pitchFamily="18" charset="0"/>
              </a:rPr>
              <a:t> [online]. St. </a:t>
            </a:r>
            <a:r>
              <a:rPr lang="cs-CZ" sz="1400" dirty="0" err="1">
                <a:latin typeface="Cambria" pitchFamily="18" charset="0"/>
              </a:rPr>
              <a:t>Petersburg</a:t>
            </a:r>
            <a:r>
              <a:rPr lang="cs-CZ" sz="1400" dirty="0">
                <a:latin typeface="Cambria" pitchFamily="18" charset="0"/>
              </a:rPr>
              <a:t> (Florida) :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</a:t>
            </a:r>
            <a:r>
              <a:rPr lang="cs-CZ" sz="1400" dirty="0" err="1">
                <a:latin typeface="Cambria" pitchFamily="18" charset="0"/>
              </a:rPr>
              <a:t>Foundation</a:t>
            </a:r>
            <a:r>
              <a:rPr lang="cs-CZ" sz="1400" dirty="0">
                <a:latin typeface="Cambria" pitchFamily="18" charset="0"/>
              </a:rPr>
              <a:t>, [cit. 2011-11-27]. Dostupné z WWW: &lt;</a:t>
            </a:r>
          </a:p>
          <a:p>
            <a:r>
              <a:rPr lang="cs-CZ" sz="1400" dirty="0">
                <a:latin typeface="Cambria" pitchFamily="18" charset="0"/>
              </a:rPr>
              <a:t>http://</a:t>
            </a:r>
            <a:r>
              <a:rPr lang="cs-CZ" sz="1400" dirty="0" smtClean="0">
                <a:latin typeface="Cambria" pitchFamily="18" charset="0"/>
              </a:rPr>
              <a:t>cs.wikipedia.org/wiki/</a:t>
            </a:r>
            <a:r>
              <a:rPr lang="cs-CZ" sz="1400" dirty="0" err="1" smtClean="0">
                <a:latin typeface="Cambria" pitchFamily="18" charset="0"/>
              </a:rPr>
              <a:t>Soubor:Edvard_Beneš_with_wife.jpg</a:t>
            </a:r>
            <a:r>
              <a:rPr lang="cs-CZ" sz="1400" dirty="0" smtClean="0">
                <a:latin typeface="Cambria" pitchFamily="18" charset="0"/>
              </a:rPr>
              <a:t>&gt;.</a:t>
            </a:r>
          </a:p>
          <a:p>
            <a:endParaRPr lang="cs-CZ" sz="1400" dirty="0">
              <a:latin typeface="Cambria" pitchFamily="18" charset="0"/>
            </a:endParaRPr>
          </a:p>
          <a:p>
            <a:r>
              <a:rPr lang="cs-CZ" sz="1400" dirty="0">
                <a:latin typeface="Cambria" pitchFamily="18" charset="0"/>
              </a:rPr>
              <a:t>Soubor:Vysoke_pece_vitkovice_-_26.7.2007.jpg. In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: </a:t>
            </a:r>
            <a:r>
              <a:rPr lang="cs-CZ" sz="1400" dirty="0" err="1">
                <a:latin typeface="Cambria" pitchFamily="18" charset="0"/>
              </a:rPr>
              <a:t>the</a:t>
            </a:r>
            <a:r>
              <a:rPr lang="cs-CZ" sz="1400" dirty="0">
                <a:latin typeface="Cambria" pitchFamily="18" charset="0"/>
              </a:rPr>
              <a:t> free </a:t>
            </a:r>
            <a:r>
              <a:rPr lang="cs-CZ" sz="1400" dirty="0" err="1">
                <a:latin typeface="Cambria" pitchFamily="18" charset="0"/>
              </a:rPr>
              <a:t>encyclopedia</a:t>
            </a:r>
            <a:r>
              <a:rPr lang="cs-CZ" sz="1400" dirty="0">
                <a:latin typeface="Cambria" pitchFamily="18" charset="0"/>
              </a:rPr>
              <a:t> [online]. St. </a:t>
            </a:r>
            <a:r>
              <a:rPr lang="cs-CZ" sz="1400" dirty="0" err="1">
                <a:latin typeface="Cambria" pitchFamily="18" charset="0"/>
              </a:rPr>
              <a:t>Petersburg</a:t>
            </a:r>
            <a:r>
              <a:rPr lang="cs-CZ" sz="1400" dirty="0">
                <a:latin typeface="Cambria" pitchFamily="18" charset="0"/>
              </a:rPr>
              <a:t> (Florida) :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</a:t>
            </a:r>
            <a:r>
              <a:rPr lang="cs-CZ" sz="1400" dirty="0" err="1">
                <a:latin typeface="Cambria" pitchFamily="18" charset="0"/>
              </a:rPr>
              <a:t>Foundation</a:t>
            </a:r>
            <a:r>
              <a:rPr lang="cs-CZ" sz="1400" dirty="0">
                <a:latin typeface="Cambria" pitchFamily="18" charset="0"/>
              </a:rPr>
              <a:t>, [cit. 2011-09-17]. Dostupné z WWW: &lt;http://cs.wikipedia.org/wiki/Soubor:Vysoke_pece_vitkovice_-_26.7.2007.jpg&gt;.</a:t>
            </a:r>
          </a:p>
          <a:p>
            <a:endParaRPr lang="cs-CZ" sz="1500" dirty="0" smtClean="0">
              <a:latin typeface="Cambria" pitchFamily="18" charset="0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/>
        </p:nvSpPr>
        <p:spPr>
          <a:xfrm>
            <a:off x="713376" y="6305059"/>
            <a:ext cx="7572375" cy="365125"/>
          </a:xfrm>
          <a:prstGeom prst="rect">
            <a:avLst/>
          </a:prstGeom>
          <a:noFill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60648"/>
            <a:ext cx="4992124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64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uxe">
  <a:themeElements>
    <a:clrScheme name="Prefab">
      <a:dk1>
        <a:sysClr val="windowText" lastClr="000000"/>
      </a:dk1>
      <a:lt1>
        <a:sysClr val="window" lastClr="FFFFFF"/>
      </a:lt1>
      <a:dk2>
        <a:srgbClr val="5D5C64"/>
      </a:dk2>
      <a:lt2>
        <a:srgbClr val="E4D9BE"/>
      </a:lt2>
      <a:accent1>
        <a:srgbClr val="E0B62E"/>
      </a:accent1>
      <a:accent2>
        <a:srgbClr val="E6632E"/>
      </a:accent2>
      <a:accent3>
        <a:srgbClr val="73C1C7"/>
      </a:accent3>
      <a:accent4>
        <a:srgbClr val="75964C"/>
      </a:accent4>
      <a:accent5>
        <a:srgbClr val="C78C45"/>
      </a:accent5>
      <a:accent6>
        <a:srgbClr val="BCA076"/>
      </a:accent6>
      <a:hlink>
        <a:srgbClr val="CF3B0D"/>
      </a:hlink>
      <a:folHlink>
        <a:srgbClr val="7E756C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Luxusní motiv</Template>
  <TotalTime>284</TotalTime>
  <Words>454</Words>
  <Application>Microsoft Office PowerPoint</Application>
  <PresentationFormat>Předvádění na obrazovce (4:3)</PresentationFormat>
  <Paragraphs>101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Deluxe</vt:lpstr>
      <vt:lpstr>Československo ve 20. letech</vt:lpstr>
      <vt:lpstr>Prezentace aplikace PowerPoint</vt:lpstr>
      <vt:lpstr>Ústava z roku 1920</vt:lpstr>
      <vt:lpstr>Prezident T. G. Masaryk</vt:lpstr>
      <vt:lpstr>Domácí politika</vt:lpstr>
      <vt:lpstr>Problémy na Slovensku a Podkarpatské Rusi</vt:lpstr>
      <vt:lpstr>Zahraniční politika</vt:lpstr>
      <vt:lpstr>Rozmach hospodářství</vt:lpstr>
      <vt:lpstr>Otázky a úkoly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Československo ve 20. letech</dc:title>
  <dc:creator>Kyli</dc:creator>
  <cp:lastModifiedBy>Kyli</cp:lastModifiedBy>
  <cp:revision>32</cp:revision>
  <dcterms:modified xsi:type="dcterms:W3CDTF">2012-01-21T20:15:01Z</dcterms:modified>
</cp:coreProperties>
</file>