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71" r:id="rId3"/>
    <p:sldId id="257" r:id="rId4"/>
    <p:sldId id="264" r:id="rId5"/>
    <p:sldId id="258" r:id="rId6"/>
    <p:sldId id="259" r:id="rId7"/>
    <p:sldId id="260" r:id="rId8"/>
    <p:sldId id="261" r:id="rId9"/>
    <p:sldId id="262" r:id="rId10"/>
    <p:sldId id="263" r:id="rId11"/>
    <p:sldId id="272" r:id="rId12"/>
    <p:sldId id="265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7.wdp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9.wdp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95536" y="742638"/>
            <a:ext cx="8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" pitchFamily="18" charset="0"/>
              </a:rPr>
              <a:t>VY_32_INOVACE_017_České země na přelomu 19. a 20. století</a:t>
            </a:r>
            <a:endParaRPr lang="cs-CZ" b="1" dirty="0">
              <a:latin typeface="Cambria" pitchFamily="18" charset="0"/>
            </a:endParaRP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mbria" pitchFamily="18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64579" y="1772816"/>
            <a:ext cx="7807844" cy="1440160"/>
          </a:xfrm>
        </p:spPr>
        <p:txBody>
          <a:bodyPr>
            <a:normAutofit/>
          </a:bodyPr>
          <a:lstStyle/>
          <a:p>
            <a:r>
              <a:rPr lang="cs-CZ" sz="3800" dirty="0" smtClean="0">
                <a:latin typeface="Cambria" pitchFamily="18" charset="0"/>
              </a:rPr>
              <a:t>České země na Přelomu </a:t>
            </a:r>
            <a:br>
              <a:rPr lang="cs-CZ" sz="3800" dirty="0" smtClean="0">
                <a:latin typeface="Cambria" pitchFamily="18" charset="0"/>
              </a:rPr>
            </a:br>
            <a:r>
              <a:rPr lang="cs-CZ" sz="3800" dirty="0" smtClean="0">
                <a:latin typeface="Cambria" pitchFamily="18" charset="0"/>
              </a:rPr>
              <a:t>19. a 20. století</a:t>
            </a:r>
            <a:endParaRPr lang="cs-CZ" sz="3800" dirty="0">
              <a:latin typeface="Cambria" pitchFamily="18" charset="0"/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4716016" y="3212976"/>
            <a:ext cx="3806520" cy="504056"/>
          </a:xfrm>
        </p:spPr>
        <p:txBody>
          <a:bodyPr/>
          <a:lstStyle/>
          <a:p>
            <a:r>
              <a:rPr lang="cs-CZ" dirty="0" smtClean="0">
                <a:latin typeface="Cambria" pitchFamily="18" charset="0"/>
              </a:rPr>
              <a:t>Základní škola Čelákovice</a:t>
            </a:r>
            <a:endParaRPr lang="cs-CZ" dirty="0">
              <a:latin typeface="Cambria" pitchFamily="18" charset="0"/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434" y="4325055"/>
            <a:ext cx="5976664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1886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2" y="1844824"/>
            <a:ext cx="8496945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latin typeface="Cambria" pitchFamily="18" charset="0"/>
              </a:rPr>
              <a:t>Autor</a:t>
            </a:r>
            <a:r>
              <a:rPr lang="cs-CZ" sz="1600" dirty="0">
                <a:latin typeface="Cambria" pitchFamily="18" charset="0"/>
              </a:rPr>
              <a:t>:  </a:t>
            </a:r>
            <a:r>
              <a:rPr lang="cs-CZ" sz="1600" dirty="0" smtClean="0">
                <a:latin typeface="Cambria" pitchFamily="18" charset="0"/>
              </a:rPr>
              <a:t>Mgr. František Šturma</a:t>
            </a:r>
          </a:p>
          <a:p>
            <a:r>
              <a:rPr lang="cs-CZ" sz="1600" b="1" dirty="0" smtClean="0">
                <a:latin typeface="Cambria" pitchFamily="18" charset="0"/>
              </a:rPr>
              <a:t>Vytvořeno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21. 9. 2011</a:t>
            </a:r>
          </a:p>
          <a:p>
            <a:r>
              <a:rPr lang="cs-CZ" sz="1600" b="1" dirty="0">
                <a:latin typeface="Cambria" pitchFamily="18" charset="0"/>
              </a:rPr>
              <a:t>Stupeň a typ vzdělávání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II</a:t>
            </a:r>
            <a:r>
              <a:rPr lang="cs-CZ" sz="1600" dirty="0">
                <a:latin typeface="Cambria" pitchFamily="18" charset="0"/>
              </a:rPr>
              <a:t>. </a:t>
            </a:r>
            <a:r>
              <a:rPr lang="cs-CZ" sz="1600" smtClean="0">
                <a:latin typeface="Cambria" pitchFamily="18" charset="0"/>
              </a:rPr>
              <a:t>stupeň </a:t>
            </a:r>
            <a:r>
              <a:rPr lang="cs-CZ" sz="1600" dirty="0" smtClean="0">
                <a:latin typeface="Cambria" pitchFamily="18" charset="0"/>
              </a:rPr>
              <a:t>ZŠ – 9. ročník</a:t>
            </a:r>
            <a:endParaRPr lang="cs-CZ" sz="1600" dirty="0">
              <a:latin typeface="Cambria" pitchFamily="18" charset="0"/>
            </a:endParaRP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Vzdělávací oblast: </a:t>
            </a:r>
            <a:r>
              <a:rPr lang="cs-CZ" sz="1600" dirty="0" smtClean="0">
                <a:latin typeface="Cambria" pitchFamily="18" charset="0"/>
              </a:rPr>
              <a:t>Člověk a společnost</a:t>
            </a:r>
          </a:p>
          <a:p>
            <a:r>
              <a:rPr lang="cs-CZ" sz="1600" b="1" dirty="0" smtClean="0">
                <a:latin typeface="Cambria" pitchFamily="18" charset="0"/>
              </a:rPr>
              <a:t>Vzdělávací obor: </a:t>
            </a:r>
            <a:r>
              <a:rPr lang="cs-CZ" sz="1600" dirty="0" smtClean="0">
                <a:latin typeface="Cambria" pitchFamily="18" charset="0"/>
              </a:rPr>
              <a:t>Dějepis</a:t>
            </a:r>
          </a:p>
          <a:p>
            <a:r>
              <a:rPr lang="cs-CZ" sz="1600" b="1" dirty="0" smtClean="0">
                <a:latin typeface="Cambria" pitchFamily="18" charset="0"/>
              </a:rPr>
              <a:t>Téma</a:t>
            </a:r>
            <a:r>
              <a:rPr lang="cs-CZ" sz="1600" b="1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České země na přelomu 19. a 20. století</a:t>
            </a:r>
          </a:p>
          <a:p>
            <a:endParaRPr lang="cs-CZ" sz="1600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Anotace:</a:t>
            </a:r>
            <a:r>
              <a:rPr lang="cs-CZ" sz="1600" dirty="0" smtClean="0">
                <a:latin typeface="Cambria" pitchFamily="18" charset="0"/>
              </a:rPr>
              <a:t>  Prezentace představuje situaci českých zemí od vzniku Rakouska- Uherska do začátku 20. století. Zaměřuje se na diferenciaci politického života a hospodářský rozmach v českých zemích.</a:t>
            </a:r>
            <a:endParaRPr lang="cs-CZ" sz="1600" b="1" dirty="0" smtClean="0">
              <a:latin typeface="Cambria" pitchFamily="18" charset="0"/>
            </a:endParaRP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Druh učebního materiálu</a:t>
            </a:r>
            <a:r>
              <a:rPr lang="cs-CZ" sz="1600" dirty="0" smtClean="0">
                <a:latin typeface="Cambria" pitchFamily="18" charset="0"/>
              </a:rPr>
              <a:t>: prezentace</a:t>
            </a:r>
          </a:p>
          <a:p>
            <a:endParaRPr lang="cs-CZ" sz="1600" dirty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Očekávaný výstup</a:t>
            </a:r>
            <a:r>
              <a:rPr lang="cs-CZ" sz="1600" dirty="0" smtClean="0">
                <a:latin typeface="Cambria" pitchFamily="18" charset="0"/>
              </a:rPr>
              <a:t>:  Žáci charakterizují  společenskou situaci a politický vývoj českých zemí od vzniku Rakouska-Uherska. Vysvětlí politickou diferenciaci na konci 19. století a popíší hospodářský vývoj v českých zemích.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7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latin typeface="Cambria" pitchFamily="18" charset="0"/>
              </a:rPr>
              <a:t>České země na přelomu 19. a 20. století</a:t>
            </a:r>
            <a:endParaRPr lang="cs-CZ" sz="28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0412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7632848" cy="648072"/>
          </a:xfrm>
        </p:spPr>
        <p:txBody>
          <a:bodyPr/>
          <a:lstStyle/>
          <a:p>
            <a:pPr algn="l"/>
            <a:r>
              <a:rPr lang="cs-CZ" sz="3500" dirty="0" smtClean="0">
                <a:latin typeface="Cambria" pitchFamily="18" charset="0"/>
              </a:rPr>
              <a:t>Česká společnost konce 19. století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0603" y="1279602"/>
            <a:ext cx="4608512" cy="5328592"/>
          </a:xfrm>
        </p:spPr>
        <p:txBody>
          <a:bodyPr>
            <a:normAutofit/>
          </a:bodyPr>
          <a:lstStyle/>
          <a:p>
            <a:pPr lvl="0"/>
            <a:r>
              <a:rPr lang="cs-CZ" sz="2400" dirty="0">
                <a:latin typeface="Cambria" pitchFamily="18" charset="0"/>
              </a:rPr>
              <a:t>nespokojenost v důsledku </a:t>
            </a:r>
            <a:r>
              <a:rPr lang="cs-CZ" sz="2400" b="1" dirty="0">
                <a:latin typeface="Cambria" pitchFamily="18" charset="0"/>
              </a:rPr>
              <a:t>rakousko-uherského vyrovnání </a:t>
            </a:r>
            <a:r>
              <a:rPr lang="cs-CZ" sz="2400" dirty="0">
                <a:latin typeface="Cambria" pitchFamily="18" charset="0"/>
              </a:rPr>
              <a:t>(1867)</a:t>
            </a:r>
          </a:p>
          <a:p>
            <a:pPr lvl="0"/>
            <a:r>
              <a:rPr lang="cs-CZ" sz="2400" b="1" dirty="0">
                <a:latin typeface="Cambria" pitchFamily="18" charset="0"/>
              </a:rPr>
              <a:t>snahy o českou autonomii </a:t>
            </a:r>
            <a:r>
              <a:rPr lang="cs-CZ" sz="2400" dirty="0">
                <a:latin typeface="Cambria" pitchFamily="18" charset="0"/>
              </a:rPr>
              <a:t>v rámci monarchie</a:t>
            </a:r>
          </a:p>
          <a:p>
            <a:pPr lvl="1"/>
            <a:r>
              <a:rPr lang="cs-CZ" sz="2300" dirty="0">
                <a:latin typeface="Cambria" pitchFamily="18" charset="0"/>
              </a:rPr>
              <a:t>odpor Němců i Maďarů</a:t>
            </a:r>
          </a:p>
          <a:p>
            <a:pPr lvl="0"/>
            <a:r>
              <a:rPr lang="cs-CZ" sz="2400" dirty="0">
                <a:latin typeface="Cambria" pitchFamily="18" charset="0"/>
              </a:rPr>
              <a:t>neodpovídající politické postavení českých zemí vzhledem k ekonomickému postavení</a:t>
            </a:r>
          </a:p>
          <a:p>
            <a:pPr lvl="0"/>
            <a:r>
              <a:rPr lang="cs-CZ" sz="2400" b="1" dirty="0">
                <a:latin typeface="Cambria" pitchFamily="18" charset="0"/>
              </a:rPr>
              <a:t>národnostní spory</a:t>
            </a:r>
            <a:r>
              <a:rPr lang="cs-CZ" sz="2400" dirty="0">
                <a:latin typeface="Cambria" pitchFamily="18" charset="0"/>
              </a:rPr>
              <a:t> v soužití Čechů a Němců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052736"/>
            <a:ext cx="4482852" cy="4968551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6578587" y="6112845"/>
            <a:ext cx="2304256" cy="50405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František Josef I.</a:t>
            </a:r>
            <a:r>
              <a:rPr lang="cs-CZ" sz="2200" dirty="0" smtClean="0">
                <a:latin typeface="Cambria" pitchFamily="18" charset="0"/>
              </a:rPr>
              <a:t> </a:t>
            </a:r>
            <a:endParaRPr lang="cs-CZ" sz="22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2945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88640"/>
            <a:ext cx="9143999" cy="65527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01579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5" y="144107"/>
            <a:ext cx="3658163" cy="692605"/>
          </a:xfrm>
        </p:spPr>
        <p:txBody>
          <a:bodyPr/>
          <a:lstStyle/>
          <a:p>
            <a:pPr algn="l"/>
            <a:r>
              <a:rPr lang="cs-CZ" sz="3800" dirty="0" smtClean="0">
                <a:latin typeface="Cambria" pitchFamily="18" charset="0"/>
              </a:rPr>
              <a:t>Česká politika</a:t>
            </a:r>
            <a:endParaRPr lang="cs-CZ" sz="38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8189" y="931008"/>
            <a:ext cx="4710112" cy="3275070"/>
          </a:xfrm>
        </p:spPr>
        <p:txBody>
          <a:bodyPr>
            <a:normAutofit/>
          </a:bodyPr>
          <a:lstStyle/>
          <a:p>
            <a:pPr lvl="0"/>
            <a:r>
              <a:rPr lang="cs-CZ" sz="2400" dirty="0" smtClean="0">
                <a:latin typeface="Cambria" pitchFamily="18" charset="0"/>
              </a:rPr>
              <a:t>politické </a:t>
            </a:r>
            <a:r>
              <a:rPr lang="cs-CZ" sz="2400" dirty="0">
                <a:latin typeface="Cambria" pitchFamily="18" charset="0"/>
              </a:rPr>
              <a:t>rozdělení na </a:t>
            </a:r>
            <a:r>
              <a:rPr lang="cs-CZ" sz="2400" b="1" i="1" dirty="0">
                <a:latin typeface="Cambria" pitchFamily="18" charset="0"/>
              </a:rPr>
              <a:t>staročechy</a:t>
            </a:r>
            <a:r>
              <a:rPr lang="cs-CZ" sz="2400" dirty="0">
                <a:latin typeface="Cambria" pitchFamily="18" charset="0"/>
              </a:rPr>
              <a:t> a </a:t>
            </a:r>
            <a:r>
              <a:rPr lang="cs-CZ" sz="2400" b="1" i="1" dirty="0">
                <a:latin typeface="Cambria" pitchFamily="18" charset="0"/>
              </a:rPr>
              <a:t>mladočechy</a:t>
            </a:r>
            <a:r>
              <a:rPr lang="cs-CZ" sz="2400" dirty="0">
                <a:latin typeface="Cambria" pitchFamily="18" charset="0"/>
              </a:rPr>
              <a:t> </a:t>
            </a:r>
          </a:p>
          <a:p>
            <a:pPr lvl="1"/>
            <a:r>
              <a:rPr lang="cs-CZ" sz="2400" dirty="0">
                <a:latin typeface="Cambria" pitchFamily="18" charset="0"/>
              </a:rPr>
              <a:t>zastoupení v říšské </a:t>
            </a:r>
            <a:r>
              <a:rPr lang="cs-CZ" sz="2400" dirty="0" smtClean="0">
                <a:latin typeface="Cambria" pitchFamily="18" charset="0"/>
              </a:rPr>
              <a:t>radě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dosažení drobných úspěchů</a:t>
            </a:r>
          </a:p>
          <a:p>
            <a:pPr lvl="2"/>
            <a:r>
              <a:rPr lang="cs-CZ" sz="2400" i="1" dirty="0" smtClean="0">
                <a:latin typeface="Cambria" pitchFamily="18" charset="0"/>
              </a:rPr>
              <a:t>částečné </a:t>
            </a:r>
            <a:r>
              <a:rPr lang="cs-CZ" sz="2400" i="1" dirty="0">
                <a:latin typeface="Cambria" pitchFamily="18" charset="0"/>
              </a:rPr>
              <a:t>zrovnoprávnění češtiny s němčinou</a:t>
            </a:r>
          </a:p>
          <a:p>
            <a:pPr lvl="2"/>
            <a:r>
              <a:rPr lang="cs-CZ" sz="2400" i="1" dirty="0">
                <a:latin typeface="Cambria" pitchFamily="18" charset="0"/>
              </a:rPr>
              <a:t>rozdělení pražské </a:t>
            </a:r>
            <a:r>
              <a:rPr lang="cs-CZ" sz="2400" i="1" dirty="0" smtClean="0">
                <a:latin typeface="Cambria" pitchFamily="18" charset="0"/>
              </a:rPr>
              <a:t>univerzity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11960" y="4327"/>
            <a:ext cx="3484182" cy="342931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68477" y="3270355"/>
            <a:ext cx="3375523" cy="34310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6948264" y="2132856"/>
            <a:ext cx="2016224" cy="989537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Cambria" pitchFamily="18" charset="0"/>
              </a:rPr>
              <a:t>F. L. Rieger</a:t>
            </a:r>
          </a:p>
          <a:p>
            <a:pPr algn="ctr"/>
            <a:r>
              <a:rPr lang="cs-CZ" i="1" dirty="0" smtClean="0">
                <a:latin typeface="Cambria" pitchFamily="18" charset="0"/>
              </a:rPr>
              <a:t>(1818 – 1903),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vůdce staročechů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4026386" y="5661249"/>
            <a:ext cx="2184069" cy="104015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Cambria" pitchFamily="18" charset="0"/>
              </a:rPr>
              <a:t>J. Grégr</a:t>
            </a:r>
          </a:p>
          <a:p>
            <a:pPr algn="ctr"/>
            <a:r>
              <a:rPr lang="cs-CZ" i="1" dirty="0" smtClean="0">
                <a:latin typeface="Cambria" pitchFamily="18" charset="0"/>
              </a:rPr>
              <a:t>(1831 – 1896),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mladočeská strana</a:t>
            </a: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0" y="4206077"/>
            <a:ext cx="4515296" cy="26318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cs-CZ" sz="2400" b="1" dirty="0" smtClean="0">
                <a:latin typeface="Cambria" pitchFamily="18" charset="0"/>
              </a:rPr>
              <a:t>porážka staročechů</a:t>
            </a:r>
            <a:r>
              <a:rPr lang="cs-CZ" sz="2400" dirty="0" smtClean="0">
                <a:latin typeface="Cambria" pitchFamily="18" charset="0"/>
              </a:rPr>
              <a:t> ve volbách (1891)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v průběhu 90. let rozklad též mladočeské strany</a:t>
            </a:r>
          </a:p>
          <a:p>
            <a:r>
              <a:rPr lang="cs-CZ" sz="2400" b="1" dirty="0" smtClean="0">
                <a:latin typeface="Cambria" pitchFamily="18" charset="0"/>
              </a:rPr>
              <a:t>vznik nových politických stran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6457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60648"/>
            <a:ext cx="8928992" cy="3312368"/>
          </a:xfrm>
        </p:spPr>
        <p:txBody>
          <a:bodyPr>
            <a:normAutofit/>
          </a:bodyPr>
          <a:lstStyle/>
          <a:p>
            <a:r>
              <a:rPr lang="cs-CZ" sz="2700" b="1" i="1" dirty="0">
                <a:latin typeface="Cambria" pitchFamily="18" charset="0"/>
              </a:rPr>
              <a:t>Českoslovanská sociálně demokratická strana (1878)</a:t>
            </a:r>
            <a:endParaRPr lang="cs-CZ" sz="2700" b="1" dirty="0">
              <a:latin typeface="Cambria" pitchFamily="18" charset="0"/>
            </a:endParaRPr>
          </a:p>
          <a:p>
            <a:pPr lvl="1"/>
            <a:r>
              <a:rPr lang="cs-CZ" sz="2400" i="1" dirty="0">
                <a:latin typeface="Cambria" pitchFamily="18" charset="0"/>
              </a:rPr>
              <a:t>J. B. Pecka, L. Zápotocký, B. Šmeral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400" dirty="0">
                <a:latin typeface="Cambria" pitchFamily="18" charset="0"/>
              </a:rPr>
              <a:t>prosazování </a:t>
            </a:r>
            <a:r>
              <a:rPr lang="cs-CZ" sz="2400" b="1" dirty="0">
                <a:latin typeface="Cambria" pitchFamily="18" charset="0"/>
              </a:rPr>
              <a:t>zájmů </a:t>
            </a:r>
            <a:r>
              <a:rPr lang="cs-CZ" sz="2400" b="1" dirty="0" smtClean="0">
                <a:latin typeface="Cambria" pitchFamily="18" charset="0"/>
              </a:rPr>
              <a:t>dělníků</a:t>
            </a:r>
          </a:p>
          <a:p>
            <a:pPr lvl="2"/>
            <a:r>
              <a:rPr lang="cs-CZ" sz="2400" dirty="0" smtClean="0">
                <a:latin typeface="Cambria" pitchFamily="18" charset="0"/>
              </a:rPr>
              <a:t>dosažení </a:t>
            </a:r>
            <a:r>
              <a:rPr lang="cs-CZ" sz="2400" i="1" dirty="0">
                <a:latin typeface="Cambria" pitchFamily="18" charset="0"/>
              </a:rPr>
              <a:t>všeobecného volebního </a:t>
            </a:r>
            <a:r>
              <a:rPr lang="cs-CZ" sz="2400" i="1" dirty="0" smtClean="0">
                <a:latin typeface="Cambria" pitchFamily="18" charset="0"/>
              </a:rPr>
              <a:t>práva </a:t>
            </a:r>
            <a:r>
              <a:rPr lang="cs-CZ" sz="2400" dirty="0" smtClean="0">
                <a:latin typeface="Cambria" pitchFamily="18" charset="0"/>
              </a:rPr>
              <a:t>(uzákoněno 1907)</a:t>
            </a:r>
          </a:p>
          <a:p>
            <a:pPr lvl="2"/>
            <a:r>
              <a:rPr lang="cs-CZ" sz="2400" dirty="0" smtClean="0">
                <a:latin typeface="Cambria" pitchFamily="18" charset="0"/>
              </a:rPr>
              <a:t>uzákonění</a:t>
            </a:r>
            <a:r>
              <a:rPr lang="cs-CZ" sz="2400" i="1" dirty="0" smtClean="0">
                <a:latin typeface="Cambria" pitchFamily="18" charset="0"/>
              </a:rPr>
              <a:t> 8–10 </a:t>
            </a:r>
            <a:r>
              <a:rPr lang="cs-CZ" sz="2400" i="1" dirty="0">
                <a:latin typeface="Cambria" pitchFamily="18" charset="0"/>
              </a:rPr>
              <a:t>hodinové pracovní doby</a:t>
            </a:r>
            <a:r>
              <a:rPr lang="cs-CZ" sz="2400" dirty="0">
                <a:latin typeface="Cambria" pitchFamily="18" charset="0"/>
              </a:rPr>
              <a:t> a </a:t>
            </a:r>
            <a:r>
              <a:rPr lang="cs-CZ" sz="2400" i="1" dirty="0">
                <a:latin typeface="Cambria" pitchFamily="18" charset="0"/>
              </a:rPr>
              <a:t>zákazu práce </a:t>
            </a:r>
            <a:r>
              <a:rPr lang="cs-CZ" sz="2400" i="1" dirty="0" smtClean="0">
                <a:latin typeface="Cambria" pitchFamily="18" charset="0"/>
              </a:rPr>
              <a:t>dětí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organizování  dělnických stávek a protestních manifestací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400" dirty="0">
                <a:latin typeface="Cambria" pitchFamily="18" charset="0"/>
              </a:rPr>
              <a:t>první oslava </a:t>
            </a:r>
            <a:r>
              <a:rPr lang="cs-CZ" sz="2400" b="1" dirty="0" smtClean="0">
                <a:latin typeface="Cambria" pitchFamily="18" charset="0"/>
              </a:rPr>
              <a:t>Svátku </a:t>
            </a:r>
            <a:r>
              <a:rPr lang="cs-CZ" sz="2400" b="1" dirty="0">
                <a:latin typeface="Cambria" pitchFamily="18" charset="0"/>
              </a:rPr>
              <a:t>práce</a:t>
            </a:r>
            <a:r>
              <a:rPr lang="cs-CZ" sz="2400" dirty="0">
                <a:latin typeface="Cambria" pitchFamily="18" charset="0"/>
              </a:rPr>
              <a:t> v českých zemích (1890)</a:t>
            </a:r>
          </a:p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3429000"/>
            <a:ext cx="6264696" cy="3240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aoblený obdélník 3"/>
          <p:cNvSpPr/>
          <p:nvPr/>
        </p:nvSpPr>
        <p:spPr>
          <a:xfrm>
            <a:off x="755576" y="5157192"/>
            <a:ext cx="2376264" cy="134261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Cambria" pitchFamily="18" charset="0"/>
              </a:rPr>
              <a:t>Praha – Břevnov</a:t>
            </a:r>
          </a:p>
          <a:p>
            <a:pPr algn="ctr"/>
            <a:r>
              <a:rPr lang="cs-CZ" b="1" i="1" dirty="0" smtClean="0">
                <a:latin typeface="Cambria" pitchFamily="18" charset="0"/>
              </a:rPr>
              <a:t>hostinec U Kaštanu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místo vzniku</a:t>
            </a:r>
            <a:r>
              <a:rPr lang="cs-CZ" dirty="0">
                <a:latin typeface="Cambria" pitchFamily="18" charset="0"/>
              </a:rPr>
              <a:t> </a:t>
            </a:r>
            <a:r>
              <a:rPr lang="cs-CZ" dirty="0" smtClean="0">
                <a:latin typeface="Cambria" pitchFamily="18" charset="0"/>
              </a:rPr>
              <a:t>české soc. demokracie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9917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427984" y="386025"/>
            <a:ext cx="4104456" cy="31683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600" b="1" i="1" dirty="0">
                <a:latin typeface="Cambria" pitchFamily="18" charset="0"/>
              </a:rPr>
              <a:t>agrární </a:t>
            </a:r>
            <a:r>
              <a:rPr lang="cs-CZ" sz="2600" b="1" i="1" dirty="0" smtClean="0">
                <a:latin typeface="Cambria" pitchFamily="18" charset="0"/>
              </a:rPr>
              <a:t>strana (1899)</a:t>
            </a:r>
            <a:endParaRPr lang="cs-CZ" sz="2600" b="1" dirty="0">
              <a:latin typeface="Cambria" pitchFamily="18" charset="0"/>
            </a:endParaRPr>
          </a:p>
          <a:p>
            <a:pPr lvl="1"/>
            <a:r>
              <a:rPr lang="cs-CZ" sz="2400" i="1" dirty="0">
                <a:latin typeface="Cambria" pitchFamily="18" charset="0"/>
              </a:rPr>
              <a:t>Antonín Švehla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400" dirty="0">
                <a:latin typeface="Cambria" pitchFamily="18" charset="0"/>
              </a:rPr>
              <a:t>zastupovala majetné zemědělce</a:t>
            </a:r>
          </a:p>
          <a:p>
            <a:pPr lvl="1"/>
            <a:r>
              <a:rPr lang="cs-CZ" sz="2400" dirty="0">
                <a:latin typeface="Cambria" pitchFamily="18" charset="0"/>
              </a:rPr>
              <a:t>členská základna tvořena všemi vrstvami české vesnice</a:t>
            </a:r>
          </a:p>
          <a:p>
            <a:endParaRPr lang="cs-CZ" sz="2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23528" y="3981219"/>
            <a:ext cx="4104456" cy="2592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600" b="1" i="1" dirty="0">
                <a:latin typeface="Cambria" pitchFamily="18" charset="0"/>
              </a:rPr>
              <a:t>strana národně sociální</a:t>
            </a:r>
            <a:endParaRPr lang="cs-CZ" sz="2600" b="1" dirty="0">
              <a:latin typeface="Cambria" pitchFamily="18" charset="0"/>
            </a:endParaRPr>
          </a:p>
          <a:p>
            <a:pPr lvl="1"/>
            <a:r>
              <a:rPr lang="cs-CZ" sz="2400" i="1" dirty="0">
                <a:latin typeface="Cambria" pitchFamily="18" charset="0"/>
              </a:rPr>
              <a:t>Václav Klofáč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400" dirty="0" smtClean="0">
                <a:latin typeface="Cambria" pitchFamily="18" charset="0"/>
              </a:rPr>
              <a:t>hájila zájmy </a:t>
            </a:r>
            <a:r>
              <a:rPr lang="cs-CZ" sz="2400" dirty="0">
                <a:latin typeface="Cambria" pitchFamily="18" charset="0"/>
              </a:rPr>
              <a:t>českých středních vrstev i českého dělnictva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6711" y="3212976"/>
            <a:ext cx="3319705" cy="35283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7" y="188640"/>
            <a:ext cx="3312369" cy="33657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Zaoblený obdélník 1"/>
          <p:cNvSpPr/>
          <p:nvPr/>
        </p:nvSpPr>
        <p:spPr>
          <a:xfrm>
            <a:off x="2806463" y="2951753"/>
            <a:ext cx="1562472" cy="50405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mbria" pitchFamily="18" charset="0"/>
              </a:rPr>
              <a:t>A. Švehla</a:t>
            </a:r>
            <a:endParaRPr lang="cs-CZ" sz="2000" b="1" dirty="0">
              <a:latin typeface="Cambria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368935" y="6020060"/>
            <a:ext cx="1409012" cy="50405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mbria" pitchFamily="18" charset="0"/>
              </a:rPr>
              <a:t>V. Klofáč</a:t>
            </a:r>
            <a:endParaRPr lang="cs-CZ" sz="20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3210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0" y="3861048"/>
            <a:ext cx="4320480" cy="23042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600" b="1" i="1" dirty="0" smtClean="0">
                <a:latin typeface="Cambria" pitchFamily="18" charset="0"/>
              </a:rPr>
              <a:t>realistická strana</a:t>
            </a:r>
            <a:endParaRPr lang="cs-CZ" sz="2600" b="1" i="1" dirty="0">
              <a:latin typeface="Cambria" pitchFamily="18" charset="0"/>
            </a:endParaRPr>
          </a:p>
          <a:p>
            <a:pPr lvl="1"/>
            <a:r>
              <a:rPr lang="cs-CZ" sz="2400" i="1" dirty="0" smtClean="0">
                <a:latin typeface="Cambria" pitchFamily="18" charset="0"/>
              </a:rPr>
              <a:t>Tomáš Garrigue Masaryk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důraz na poctivou každodenní práci, oproti líbivým politickým heslům</a:t>
            </a:r>
            <a:endParaRPr lang="cs-CZ" sz="2400" dirty="0">
              <a:latin typeface="Cambria" pitchFamily="18" charset="0"/>
            </a:endParaRPr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51520" y="260648"/>
            <a:ext cx="4608512" cy="3384376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600" b="1" i="1" dirty="0" smtClean="0">
                <a:latin typeface="Cambria" pitchFamily="18" charset="0"/>
              </a:rPr>
              <a:t>křesťansko-sociální strana </a:t>
            </a:r>
          </a:p>
          <a:p>
            <a:pPr lvl="1"/>
            <a:r>
              <a:rPr lang="cs-CZ" sz="2400" i="1" dirty="0" smtClean="0">
                <a:latin typeface="Cambria" pitchFamily="18" charset="0"/>
              </a:rPr>
              <a:t> Jan Šrámek</a:t>
            </a:r>
            <a:r>
              <a:rPr lang="cs-CZ" sz="2400" dirty="0" smtClean="0">
                <a:latin typeface="Cambria" pitchFamily="18" charset="0"/>
              </a:rPr>
              <a:t> 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orientace na zájmy katolické církve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pozornost věnována i slabším sociálním vrstvám</a:t>
            </a:r>
          </a:p>
          <a:p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60648"/>
            <a:ext cx="3312368" cy="3600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068960"/>
            <a:ext cx="3744416" cy="367240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4427984" y="3068960"/>
            <a:ext cx="1346448" cy="50405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mbria" pitchFamily="18" charset="0"/>
              </a:rPr>
              <a:t>J. Šrámek</a:t>
            </a:r>
            <a:endParaRPr lang="cs-CZ" sz="2000" b="1" dirty="0">
              <a:latin typeface="Cambria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660194" y="5913276"/>
            <a:ext cx="1800199" cy="50405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mbria" pitchFamily="18" charset="0"/>
              </a:rPr>
              <a:t>T. G. Masaryk</a:t>
            </a:r>
            <a:endParaRPr lang="cs-CZ" sz="20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0923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52927" cy="713016"/>
          </a:xfrm>
        </p:spPr>
        <p:txBody>
          <a:bodyPr/>
          <a:lstStyle/>
          <a:p>
            <a:r>
              <a:rPr lang="cs-CZ" sz="3500" dirty="0" smtClean="0">
                <a:latin typeface="Cambria" pitchFamily="18" charset="0"/>
              </a:rPr>
              <a:t>Hospodářská situace českých zemí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9056" y="1340768"/>
            <a:ext cx="4246920" cy="5184576"/>
          </a:xfrm>
        </p:spPr>
        <p:txBody>
          <a:bodyPr>
            <a:noAutofit/>
          </a:bodyPr>
          <a:lstStyle/>
          <a:p>
            <a:pPr lvl="0"/>
            <a:r>
              <a:rPr lang="cs-CZ" sz="2400" dirty="0">
                <a:latin typeface="Cambria" pitchFamily="18" charset="0"/>
              </a:rPr>
              <a:t>spolu s Dolními Rakousy nejvyspělejší oblast </a:t>
            </a:r>
            <a:r>
              <a:rPr lang="cs-CZ" sz="2400" dirty="0" smtClean="0">
                <a:latin typeface="Cambria" pitchFamily="18" charset="0"/>
              </a:rPr>
              <a:t>monarchie</a:t>
            </a:r>
            <a:endParaRPr lang="cs-CZ" sz="2400" dirty="0">
              <a:latin typeface="Cambria" pitchFamily="18" charset="0"/>
            </a:endParaRPr>
          </a:p>
          <a:p>
            <a:pPr lvl="0"/>
            <a:r>
              <a:rPr lang="cs-CZ" sz="2400" b="1" i="1" dirty="0">
                <a:latin typeface="Cambria" pitchFamily="18" charset="0"/>
              </a:rPr>
              <a:t>výroba automobilů a motocyklů</a:t>
            </a:r>
          </a:p>
          <a:p>
            <a:pPr lvl="1"/>
            <a:r>
              <a:rPr lang="cs-CZ" sz="2400" i="1" dirty="0">
                <a:latin typeface="Cambria" pitchFamily="18" charset="0"/>
              </a:rPr>
              <a:t>Mladá </a:t>
            </a:r>
            <a:r>
              <a:rPr lang="cs-CZ" sz="2400" i="1" dirty="0" smtClean="0">
                <a:latin typeface="Cambria" pitchFamily="18" charset="0"/>
              </a:rPr>
              <a:t>Boleslav</a:t>
            </a:r>
          </a:p>
          <a:p>
            <a:pPr lvl="1"/>
            <a:r>
              <a:rPr lang="cs-CZ" sz="2400" i="1" dirty="0" smtClean="0">
                <a:latin typeface="Cambria" pitchFamily="18" charset="0"/>
              </a:rPr>
              <a:t>Kopřivnice</a:t>
            </a:r>
            <a:endParaRPr lang="cs-CZ" sz="2400" dirty="0">
              <a:latin typeface="Cambria" pitchFamily="18" charset="0"/>
            </a:endParaRPr>
          </a:p>
          <a:p>
            <a:pPr lvl="0"/>
            <a:r>
              <a:rPr lang="cs-CZ" sz="2400" b="1" dirty="0">
                <a:latin typeface="Cambria" pitchFamily="18" charset="0"/>
              </a:rPr>
              <a:t>letectví </a:t>
            </a:r>
          </a:p>
          <a:p>
            <a:pPr lvl="1"/>
            <a:r>
              <a:rPr lang="cs-CZ" sz="2400" dirty="0">
                <a:latin typeface="Cambria" pitchFamily="18" charset="0"/>
              </a:rPr>
              <a:t>ing. </a:t>
            </a:r>
            <a:r>
              <a:rPr lang="cs-CZ" sz="2400" i="1" dirty="0">
                <a:latin typeface="Cambria" pitchFamily="18" charset="0"/>
              </a:rPr>
              <a:t>Jan Kašpar</a:t>
            </a:r>
            <a:endParaRPr lang="cs-CZ" sz="2400" dirty="0">
              <a:latin typeface="Cambria" pitchFamily="18" charset="0"/>
            </a:endParaRPr>
          </a:p>
          <a:p>
            <a:pPr lvl="2"/>
            <a:r>
              <a:rPr lang="cs-CZ" sz="2400" dirty="0" smtClean="0">
                <a:latin typeface="Cambria" pitchFamily="18" charset="0"/>
              </a:rPr>
              <a:t>přelet z Pardubic do Prahy </a:t>
            </a:r>
            <a:r>
              <a:rPr lang="cs-CZ" sz="2400" i="1" dirty="0">
                <a:latin typeface="Cambria" pitchFamily="18" charset="0"/>
              </a:rPr>
              <a:t>(1911</a:t>
            </a:r>
            <a:r>
              <a:rPr lang="cs-CZ" sz="2400" i="1" dirty="0" smtClean="0">
                <a:latin typeface="Cambria" pitchFamily="18" charset="0"/>
              </a:rPr>
              <a:t>)</a:t>
            </a:r>
            <a:endParaRPr lang="cs-CZ" sz="2400" i="1" dirty="0">
              <a:latin typeface="Cambria" pitchFamily="18" charset="0"/>
            </a:endParaRPr>
          </a:p>
          <a:p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124744"/>
            <a:ext cx="4968552" cy="44930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5074096" y="5642474"/>
            <a:ext cx="3888432" cy="1008113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latin typeface="Cambria" pitchFamily="18" charset="0"/>
              </a:rPr>
              <a:t>Präsident (Kopřivnice, 1897),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první automobil rakousko-uherské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monarchie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58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5868144" y="692696"/>
            <a:ext cx="3096344" cy="5616624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>
                <a:latin typeface="Cambria" pitchFamily="18" charset="0"/>
              </a:rPr>
              <a:t>těžba uhlí </a:t>
            </a:r>
          </a:p>
          <a:p>
            <a:pPr lvl="1"/>
            <a:r>
              <a:rPr lang="cs-CZ" sz="2400" i="1" dirty="0">
                <a:latin typeface="Cambria" pitchFamily="18" charset="0"/>
              </a:rPr>
              <a:t>Kladensko</a:t>
            </a:r>
          </a:p>
          <a:p>
            <a:pPr lvl="1"/>
            <a:r>
              <a:rPr lang="cs-CZ" sz="2400" i="1" dirty="0">
                <a:latin typeface="Cambria" pitchFamily="18" charset="0"/>
              </a:rPr>
              <a:t>Ostravsko</a:t>
            </a:r>
          </a:p>
          <a:p>
            <a:pPr lvl="1"/>
            <a:r>
              <a:rPr lang="cs-CZ" sz="2400" i="1" dirty="0">
                <a:latin typeface="Cambria" pitchFamily="18" charset="0"/>
              </a:rPr>
              <a:t>severní Čechy</a:t>
            </a:r>
          </a:p>
          <a:p>
            <a:pPr lvl="1"/>
            <a:r>
              <a:rPr lang="cs-CZ" sz="2400" i="1" dirty="0">
                <a:latin typeface="Cambria" pitchFamily="18" charset="0"/>
              </a:rPr>
              <a:t>okolí Brna </a:t>
            </a:r>
            <a:r>
              <a:rPr lang="cs-CZ" sz="2400" i="1" dirty="0" smtClean="0">
                <a:latin typeface="Cambria" pitchFamily="18" charset="0"/>
              </a:rPr>
              <a:t>…</a:t>
            </a:r>
          </a:p>
          <a:p>
            <a:pPr marL="365760" lvl="1" indent="0">
              <a:buNone/>
            </a:pPr>
            <a:endParaRPr lang="cs-CZ" sz="2400" dirty="0">
              <a:latin typeface="Cambria" pitchFamily="18" charset="0"/>
            </a:endParaRPr>
          </a:p>
          <a:p>
            <a:r>
              <a:rPr lang="cs-CZ" sz="2400" b="1" dirty="0" smtClean="0">
                <a:latin typeface="Cambria" pitchFamily="18" charset="0"/>
              </a:rPr>
              <a:t>těžký průmysl</a:t>
            </a:r>
          </a:p>
          <a:p>
            <a:pPr lvl="1"/>
            <a:r>
              <a:rPr lang="cs-CZ" sz="2400" b="1" i="1" dirty="0" smtClean="0">
                <a:latin typeface="Cambria" pitchFamily="18" charset="0"/>
              </a:rPr>
              <a:t>hutnický</a:t>
            </a:r>
          </a:p>
          <a:p>
            <a:pPr lvl="2"/>
            <a:r>
              <a:rPr lang="cs-CZ" sz="2400" i="1" dirty="0" smtClean="0">
                <a:latin typeface="Cambria" pitchFamily="18" charset="0"/>
              </a:rPr>
              <a:t>Poldi Kladno</a:t>
            </a:r>
          </a:p>
          <a:p>
            <a:pPr lvl="2"/>
            <a:r>
              <a:rPr lang="cs-CZ" sz="2400" i="1" dirty="0" smtClean="0">
                <a:latin typeface="Cambria" pitchFamily="18" charset="0"/>
              </a:rPr>
              <a:t>Vítkovické </a:t>
            </a:r>
          </a:p>
          <a:p>
            <a:pPr lvl="1"/>
            <a:r>
              <a:rPr lang="cs-CZ" sz="2400" b="1" i="1" dirty="0" smtClean="0">
                <a:latin typeface="Cambria" pitchFamily="18" charset="0"/>
              </a:rPr>
              <a:t>strojírenský</a:t>
            </a:r>
          </a:p>
          <a:p>
            <a:pPr lvl="2"/>
            <a:r>
              <a:rPr lang="cs-CZ" sz="2400" i="1" dirty="0" smtClean="0">
                <a:latin typeface="Cambria" pitchFamily="18" charset="0"/>
              </a:rPr>
              <a:t>Českomoravská </a:t>
            </a:r>
            <a:r>
              <a:rPr lang="cs-CZ" sz="2400" i="1" dirty="0">
                <a:latin typeface="Cambria" pitchFamily="18" charset="0"/>
              </a:rPr>
              <a:t>Kolben-Daněk</a:t>
            </a:r>
          </a:p>
          <a:p>
            <a:pPr lvl="2"/>
            <a:r>
              <a:rPr lang="cs-CZ" sz="2400" i="1" dirty="0">
                <a:latin typeface="Cambria" pitchFamily="18" charset="0"/>
              </a:rPr>
              <a:t>Škoda Plzeň</a:t>
            </a:r>
            <a:endParaRPr lang="cs-CZ" sz="2400" dirty="0">
              <a:latin typeface="Cambria" pitchFamily="18" charset="0"/>
            </a:endParaRPr>
          </a:p>
          <a:p>
            <a:pPr marL="640080" lvl="2" indent="0">
              <a:buNone/>
            </a:pPr>
            <a:endParaRPr lang="cs-CZ" sz="2400" dirty="0" smtClean="0">
              <a:latin typeface="Cambria" pitchFamily="18" charset="0"/>
            </a:endParaRPr>
          </a:p>
          <a:p>
            <a:pPr marL="45720" indent="0">
              <a:buNone/>
            </a:pPr>
            <a:endParaRPr lang="cs-CZ" dirty="0">
              <a:latin typeface="Cambria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60649"/>
            <a:ext cx="4563707" cy="60628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Zaoblený obdélník 7"/>
          <p:cNvSpPr/>
          <p:nvPr/>
        </p:nvSpPr>
        <p:spPr>
          <a:xfrm>
            <a:off x="323528" y="5805264"/>
            <a:ext cx="1935685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latin typeface="Cambria" pitchFamily="18" charset="0"/>
              </a:rPr>
              <a:t>vysoké pece ve </a:t>
            </a:r>
            <a:r>
              <a:rPr lang="cs-CZ" sz="1900" b="1" dirty="0" smtClean="0">
                <a:latin typeface="Cambria" pitchFamily="18" charset="0"/>
              </a:rPr>
              <a:t>Vítkovicích</a:t>
            </a:r>
            <a:endParaRPr lang="cs-CZ" sz="19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09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76672"/>
            <a:ext cx="8496943" cy="641008"/>
          </a:xfrm>
        </p:spPr>
        <p:txBody>
          <a:bodyPr/>
          <a:lstStyle/>
          <a:p>
            <a:pPr algn="ctr"/>
            <a:r>
              <a:rPr lang="cs-CZ" sz="3500" dirty="0" smtClean="0">
                <a:latin typeface="Cambria" pitchFamily="18" charset="0"/>
              </a:rPr>
              <a:t>Otázky a úkoly 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9993" y="1556792"/>
            <a:ext cx="8124013" cy="47525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latin typeface="Cambria" pitchFamily="18" charset="0"/>
              </a:rPr>
              <a:t>1.</a:t>
            </a:r>
            <a:r>
              <a:rPr lang="cs-CZ" sz="2400" dirty="0" smtClean="0">
                <a:latin typeface="Cambria" pitchFamily="18" charset="0"/>
              </a:rPr>
              <a:t> </a:t>
            </a:r>
            <a:r>
              <a:rPr lang="cs-CZ" sz="2400" dirty="0">
                <a:latin typeface="Cambria" pitchFamily="18" charset="0"/>
              </a:rPr>
              <a:t>	</a:t>
            </a:r>
            <a:r>
              <a:rPr lang="cs-CZ" sz="2400" dirty="0" smtClean="0">
                <a:latin typeface="Cambria" pitchFamily="18" charset="0"/>
              </a:rPr>
              <a:t>Charakterizujte českou společnost v období po vzniku 	Rakouska-Uherska.</a:t>
            </a:r>
          </a:p>
          <a:p>
            <a:r>
              <a:rPr lang="cs-CZ" sz="2400" b="1" dirty="0" smtClean="0">
                <a:latin typeface="Cambria" pitchFamily="18" charset="0"/>
              </a:rPr>
              <a:t>2.</a:t>
            </a:r>
            <a:r>
              <a:rPr lang="cs-CZ" sz="2400" dirty="0" smtClean="0">
                <a:latin typeface="Cambria" pitchFamily="18" charset="0"/>
              </a:rPr>
              <a:t>	Jakou podobu měla česká politika do začátku 90. let 	19. stol.?</a:t>
            </a:r>
          </a:p>
          <a:p>
            <a:r>
              <a:rPr lang="cs-CZ" sz="2400" b="1" dirty="0" smtClean="0">
                <a:latin typeface="Cambria" pitchFamily="18" charset="0"/>
              </a:rPr>
              <a:t>3.</a:t>
            </a:r>
            <a:r>
              <a:rPr lang="cs-CZ" sz="2400" dirty="0" smtClean="0">
                <a:latin typeface="Cambria" pitchFamily="18" charset="0"/>
              </a:rPr>
              <a:t>	Popište cíle sociálně demokratické strany.</a:t>
            </a:r>
          </a:p>
          <a:p>
            <a:r>
              <a:rPr lang="cs-CZ" sz="2400" b="1" dirty="0" smtClean="0">
                <a:latin typeface="Cambria" pitchFamily="18" charset="0"/>
              </a:rPr>
              <a:t>4.</a:t>
            </a:r>
            <a:r>
              <a:rPr lang="cs-CZ" sz="2400" dirty="0" smtClean="0">
                <a:latin typeface="Cambria" pitchFamily="18" charset="0"/>
              </a:rPr>
              <a:t>	Jaké nové strany se zformovaly na přelomu století? Čí 	zájmy hájily a jaké osobnosti stály v jejich čele?</a:t>
            </a:r>
          </a:p>
          <a:p>
            <a:r>
              <a:rPr lang="cs-CZ" sz="2400" b="1" dirty="0" smtClean="0">
                <a:latin typeface="Cambria" pitchFamily="18" charset="0"/>
              </a:rPr>
              <a:t>5.</a:t>
            </a:r>
            <a:r>
              <a:rPr lang="cs-CZ" sz="2400" dirty="0" smtClean="0">
                <a:latin typeface="Cambria" pitchFamily="18" charset="0"/>
              </a:rPr>
              <a:t>	Popište hospodářskou situaci českých zemí na 	přelomu 19. </a:t>
            </a:r>
            <a:r>
              <a:rPr lang="cs-CZ" sz="2400" smtClean="0">
                <a:latin typeface="Cambria" pitchFamily="18" charset="0"/>
              </a:rPr>
              <a:t>a 20. </a:t>
            </a:r>
            <a:r>
              <a:rPr lang="cs-CZ" sz="2400" dirty="0" smtClean="0">
                <a:latin typeface="Cambria" pitchFamily="18" charset="0"/>
              </a:rPr>
              <a:t>století.</a:t>
            </a:r>
            <a:endParaRPr lang="cs-CZ" dirty="0" smtClean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2560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8640960" cy="5847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Cambria" pitchFamily="18" charset="0"/>
              </a:rPr>
              <a:t>Text: Mgr. František Šturma</a:t>
            </a:r>
          </a:p>
          <a:p>
            <a:endParaRPr lang="cs-CZ" sz="2000" dirty="0">
              <a:latin typeface="Cambria" pitchFamily="18" charset="0"/>
            </a:endParaRPr>
          </a:p>
          <a:p>
            <a:endParaRPr lang="cs-CZ" sz="2000" dirty="0" smtClean="0">
              <a:latin typeface="Cambria" pitchFamily="18" charset="0"/>
            </a:endParaRPr>
          </a:p>
          <a:p>
            <a:r>
              <a:rPr lang="cs-CZ" sz="2000" dirty="0" smtClean="0">
                <a:latin typeface="Cambria" pitchFamily="18" charset="0"/>
              </a:rPr>
              <a:t>Použité obrázky:</a:t>
            </a:r>
          </a:p>
          <a:p>
            <a:endParaRPr lang="cs-CZ" sz="1400" dirty="0" smtClean="0">
              <a:latin typeface="Cambria" pitchFamily="18" charset="0"/>
            </a:endParaRPr>
          </a:p>
          <a:p>
            <a:r>
              <a:rPr lang="cs-CZ" sz="1400" dirty="0" smtClean="0">
                <a:latin typeface="Cambria" pitchFamily="18" charset="0"/>
              </a:rPr>
              <a:t>Soubor:Franz_Joseph_I</a:t>
            </a:r>
            <a:r>
              <a:rPr lang="cs-CZ" sz="1400" dirty="0">
                <a:latin typeface="Cambria" pitchFamily="18" charset="0"/>
              </a:rPr>
              <a:t>,_1908_postage_stamp[1].</a:t>
            </a:r>
            <a:r>
              <a:rPr lang="cs-CZ" sz="1400" dirty="0" err="1">
                <a:latin typeface="Cambria" pitchFamily="18" charset="0"/>
              </a:rPr>
              <a:t>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2011-09-17]. Dostupné z WWW: &lt;http://cs.wikipedia.org/wiki/ Soubor:Franz_Joseph_I,_1908_postage_stamp[1].</a:t>
            </a:r>
            <a:r>
              <a:rPr lang="cs-CZ" sz="1400" dirty="0" err="1">
                <a:latin typeface="Cambria" pitchFamily="18" charset="0"/>
              </a:rPr>
              <a:t>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Soubor:Jan_Vilímek_-_Julius_Grégr.jpg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2011-09-17]. Dostupné z WWW: &lt;http://cs.wikipedia.org/wiki/ </a:t>
            </a:r>
            <a:r>
              <a:rPr lang="cs-CZ" sz="1400" dirty="0" err="1">
                <a:latin typeface="Cambria" pitchFamily="18" charset="0"/>
              </a:rPr>
              <a:t>Soubor:Jan_Vilímek_-_Julius_Grégr.jpg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Soubor:Jan_Vilímek_-_František_Ladislav_Rieger.jpg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2011-09-17]. Dostupné z WWW: &lt;http://cs.wikipedia.org/wiki/ </a:t>
            </a:r>
            <a:r>
              <a:rPr lang="cs-CZ" sz="1400" dirty="0" err="1">
                <a:latin typeface="Cambria" pitchFamily="18" charset="0"/>
              </a:rPr>
              <a:t>Soubor:Jan_Vilímek_-_František_Ladislav_Rieger.jpg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Soubor:Prasident1.jpg.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2011-09-17]. Dostupné z WWW: &lt;http://cs.wikipedia.org/wiki/Soubor:Prasident1.jpg</a:t>
            </a:r>
            <a:r>
              <a:rPr lang="cs-CZ" sz="1400" dirty="0" smtClean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>
                <a:latin typeface="Cambria" pitchFamily="18" charset="0"/>
              </a:rPr>
              <a:t>Soubor:Vysoke_pece_vitkovice_-_26.7.2007.jpg.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2011-09-17]. Dostupné z WWW: &lt;http://cs.wikipedia.org/wiki/Soubor:Vysoke_pece_vitkovice_-_26.7.2007.jpg&gt;.</a:t>
            </a:r>
          </a:p>
          <a:p>
            <a:endParaRPr lang="cs-CZ" sz="1400" dirty="0" smtClean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6993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864096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Augusta, P. a kol. </a:t>
            </a:r>
            <a:r>
              <a:rPr lang="cs-CZ" sz="1600" i="1" dirty="0" smtClean="0"/>
              <a:t>Dějiny novověku II. </a:t>
            </a:r>
            <a:r>
              <a:rPr lang="cs-CZ" sz="1600" dirty="0" err="1" smtClean="0"/>
              <a:t>Praha:Práce</a:t>
            </a:r>
            <a:r>
              <a:rPr lang="cs-CZ" sz="1600" dirty="0" smtClean="0"/>
              <a:t> – SPL, 1997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400" dirty="0" smtClean="0"/>
              <a:t>mapa  Rakouska-Uherska</a:t>
            </a:r>
          </a:p>
          <a:p>
            <a:pPr lvl="1"/>
            <a:endParaRPr lang="cs-CZ" sz="1400" dirty="0" smtClean="0"/>
          </a:p>
          <a:p>
            <a:r>
              <a:rPr lang="cs-CZ" sz="1600" dirty="0" smtClean="0"/>
              <a:t>Hora-Hořejš, P. Toulky českou minulostí 12. Praha: VIA FACTI, 2009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400" dirty="0" smtClean="0"/>
              <a:t>hostinec U Kaštanu (str. 199)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400" dirty="0" smtClean="0"/>
              <a:t>Jan Šrámek (str. 211)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400" dirty="0" smtClean="0"/>
              <a:t>Antonín Švehla (str. 213)</a:t>
            </a:r>
          </a:p>
          <a:p>
            <a:endParaRPr lang="cs-CZ" sz="1400" dirty="0"/>
          </a:p>
          <a:p>
            <a:r>
              <a:rPr lang="cs-CZ" sz="1600" dirty="0" smtClean="0"/>
              <a:t>Pokorný, J. </a:t>
            </a:r>
            <a:r>
              <a:rPr lang="cs-CZ" sz="1600" i="1" dirty="0" smtClean="0"/>
              <a:t>Dějepis pro 9. ročník ZŠ </a:t>
            </a:r>
            <a:r>
              <a:rPr lang="cs-CZ" sz="1600" dirty="0" err="1" smtClean="0"/>
              <a:t>Praha:Práce</a:t>
            </a:r>
            <a:r>
              <a:rPr lang="cs-CZ" sz="1600" dirty="0" smtClean="0"/>
              <a:t>, 1995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400" dirty="0" smtClean="0"/>
              <a:t>Václav Klofáč (str. 44)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400" dirty="0" smtClean="0"/>
              <a:t>T. G. Masaryk (str. 48)</a:t>
            </a:r>
            <a:endParaRPr lang="cs-CZ" sz="1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77072"/>
            <a:ext cx="6912768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736206" y="5805264"/>
            <a:ext cx="7572375" cy="692791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</p:spTree>
    <p:extLst>
      <p:ext uri="{BB962C8B-B14F-4D97-AF65-F5344CB8AC3E}">
        <p14:creationId xmlns:p14="http://schemas.microsoft.com/office/powerpoint/2010/main" val="1557159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elux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627</TotalTime>
  <Words>577</Words>
  <Application>Microsoft Office PowerPoint</Application>
  <PresentationFormat>Předvádění na obrazovce (4:3)</PresentationFormat>
  <Paragraphs>125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Deluxe</vt:lpstr>
      <vt:lpstr>České země na Přelomu  19. a 20. století</vt:lpstr>
      <vt:lpstr>Prezentace aplikace PowerPoint</vt:lpstr>
      <vt:lpstr>Česká společnost konce 19. století</vt:lpstr>
      <vt:lpstr>Prezentace aplikace PowerPoint</vt:lpstr>
      <vt:lpstr>Česká politika</vt:lpstr>
      <vt:lpstr>Prezentace aplikace PowerPoint</vt:lpstr>
      <vt:lpstr>Prezentace aplikace PowerPoint</vt:lpstr>
      <vt:lpstr>Prezentace aplikace PowerPoint</vt:lpstr>
      <vt:lpstr>Hospodářská situace českých zemí</vt:lpstr>
      <vt:lpstr>Prezentace aplikace PowerPoint</vt:lpstr>
      <vt:lpstr>Otázky a úkoly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země na přelomu 19. a 20. století</dc:title>
  <dc:creator>Kyli</dc:creator>
  <cp:lastModifiedBy>Kyli</cp:lastModifiedBy>
  <cp:revision>59</cp:revision>
  <dcterms:modified xsi:type="dcterms:W3CDTF">2012-01-21T20:16:15Z</dcterms:modified>
</cp:coreProperties>
</file>