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1" r:id="rId4"/>
    <p:sldId id="272" r:id="rId5"/>
    <p:sldId id="283" r:id="rId6"/>
    <p:sldId id="278" r:id="rId7"/>
    <p:sldId id="284" r:id="rId8"/>
    <p:sldId id="285" r:id="rId9"/>
    <p:sldId id="286" r:id="rId10"/>
    <p:sldId id="287" r:id="rId11"/>
    <p:sldId id="288" r:id="rId12"/>
    <p:sldId id="289" r:id="rId13"/>
    <p:sldId id="296" r:id="rId14"/>
    <p:sldId id="297" r:id="rId15"/>
    <p:sldId id="298" r:id="rId16"/>
    <p:sldId id="299" r:id="rId17"/>
    <p:sldId id="300" r:id="rId18"/>
    <p:sldId id="301" r:id="rId19"/>
    <p:sldId id="266"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72" y="-49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custT="1"/>
      <dgm:spPr/>
      <dgm:t>
        <a:bodyPr/>
        <a:lstStyle/>
        <a:p>
          <a:pPr algn="l"/>
          <a:endParaRPr lang="cs-CZ" sz="1600" dirty="0" smtClean="0"/>
        </a:p>
        <a:p>
          <a:pPr algn="l"/>
          <a:r>
            <a:rPr lang="cs-CZ" sz="1600" dirty="0" smtClean="0"/>
            <a:t>Název </a:t>
          </a:r>
          <a:r>
            <a:rPr lang="cs-CZ" sz="1600" dirty="0"/>
            <a:t>školy: </a:t>
          </a:r>
          <a:r>
            <a:rPr lang="cs-CZ" sz="1600" dirty="0" smtClean="0"/>
            <a:t>Dětský domov, Základní škola praktická, Praktická škola a Školní jídelna, Dlažkovice 1, příspěvková organizace 411 15 Třebívlice</a:t>
          </a:r>
          <a:r>
            <a:rPr lang="cs-CZ" sz="1300" dirty="0" smtClean="0"/>
            <a:t>    </a:t>
          </a:r>
          <a:endParaRPr lang="cs-CZ" sz="1300"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custT="1"/>
      <dgm:spPr/>
      <dgm:t>
        <a:bodyPr/>
        <a:lstStyle/>
        <a:p>
          <a:pPr algn="l"/>
          <a:r>
            <a:rPr lang="cs-CZ" sz="1600" dirty="0"/>
            <a:t>Autor</a:t>
          </a:r>
          <a:r>
            <a:rPr lang="cs-CZ" sz="1600" dirty="0" smtClean="0"/>
            <a:t>: Mgr. Lenka Rasochová</a:t>
          </a:r>
          <a:endParaRPr lang="cs-CZ" sz="1600"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custT="1"/>
      <dgm:spPr/>
      <dgm:t>
        <a:bodyPr/>
        <a:lstStyle/>
        <a:p>
          <a:pPr algn="l"/>
          <a:endParaRPr lang="cs-CZ" sz="1600" dirty="0" smtClean="0"/>
        </a:p>
        <a:p>
          <a:pPr algn="l"/>
          <a:r>
            <a:rPr lang="cs-CZ" sz="1600" dirty="0" smtClean="0"/>
            <a:t>Název:</a:t>
          </a:r>
        </a:p>
        <a:p>
          <a:pPr algn="l"/>
          <a:r>
            <a:rPr lang="cs-CZ" sz="1600" dirty="0" smtClean="0"/>
            <a:t>VY_32_INOVACE_Rasochová_03_D_Hospodářský rozvoj po roce 1848</a:t>
          </a:r>
          <a:endParaRPr lang="cs-CZ" sz="1600"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custT="1"/>
      <dgm:spPr/>
      <dgm:t>
        <a:bodyPr/>
        <a:lstStyle/>
        <a:p>
          <a:pPr algn="l"/>
          <a:r>
            <a:rPr lang="cs-CZ" sz="1600" dirty="0"/>
            <a:t>Téma</a:t>
          </a:r>
          <a:r>
            <a:rPr lang="cs-CZ" sz="1600" dirty="0" smtClean="0"/>
            <a:t>: Hospodářský rozvoj po roce 1848</a:t>
          </a:r>
          <a:endParaRPr lang="cs-CZ" sz="1600"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custT="1"/>
      <dgm:spPr/>
      <dgm:t>
        <a:bodyPr/>
        <a:lstStyle/>
        <a:p>
          <a:pPr algn="l"/>
          <a:r>
            <a:rPr lang="cs-CZ" sz="1600"/>
            <a:t>Číslo </a:t>
          </a:r>
          <a:r>
            <a:rPr lang="cs-CZ" sz="1600" smtClean="0"/>
            <a:t>projektu:cz.1.07/1.4.00/21.2189</a:t>
          </a:r>
          <a:endParaRPr lang="cs-CZ" sz="1600"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custScaleX="100000" custScaleY="105729"/>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custScaleY="86949"/>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custScaleY="102818"/>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custScaleY="96163" custLinFactNeighborX="270" custLinFactNeighborY="11271"/>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F69F612-BCCE-4AB9-978A-EE5903EA4028}"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1C5D0075-9542-40B2-A210-6E44F32E9081}" type="presOf" srcId="{019433A1-1324-4DE1-9E6F-32B851095F74}" destId="{A3817367-F2BC-482F-8832-FA00B51DCCF3}" srcOrd="0" destOrd="0" presId="urn:microsoft.com/office/officeart/2005/8/layout/target3"/>
    <dgm:cxn modelId="{BB7C278B-88E7-4743-A53D-E74030657991}" type="presOf" srcId="{EBC41103-E2E5-4D48-9B4B-425520D3D098}" destId="{3BA01B75-849B-4716-8BCD-084A86FF328F}" srcOrd="0" destOrd="0" presId="urn:microsoft.com/office/officeart/2005/8/layout/target3"/>
    <dgm:cxn modelId="{3B5DD088-83B4-424E-9520-DF62B0FF488E}" type="presOf" srcId="{019433A1-1324-4DE1-9E6F-32B851095F74}" destId="{E7297F21-D4FD-4A41-AE58-814D01A6B5E7}" srcOrd="1" destOrd="0" presId="urn:microsoft.com/office/officeart/2005/8/layout/target3"/>
    <dgm:cxn modelId="{3941D727-4E25-49F3-B945-40485A6B4AC9}" type="presOf" srcId="{FBBFC3EA-9D9D-4F3A-BEA6-9C2C0E46BF20}" destId="{832BF48F-0145-4429-9E02-8FCA946CCE9E}"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BD1EEEFB-7F1C-402F-9056-6FD5E03E266F}" type="presOf" srcId="{C73C7642-F245-4585-8F88-243F9FAEF6CA}" destId="{9A9B6F4F-B6FF-4F2D-B640-A8473E589523}"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F49B47C-3126-4E74-8593-96D96E09C661}" type="presOf" srcId="{445C7998-7549-48B0-BD68-D4F0167F02E5}" destId="{BC35EE03-4121-4EF9-923D-7CB6D30D358D}" srcOrd="0"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0B1A698F-F162-4F9F-9C06-B931E9CE7352}" type="presOf" srcId="{EBC41103-E2E5-4D48-9B4B-425520D3D098}" destId="{A27B6496-BF1B-4384-9217-9659064D5D6A}"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ABEF54-0834-4679-A88E-AFB815D98457}" type="presOf" srcId="{C73C7642-F245-4585-8F88-243F9FAEF6CA}" destId="{59F530CB-4999-43B3-A00D-6AB53886BD77}" srcOrd="1"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0FF4E96B-46F2-4412-B3BE-4681B80EC1F4}" type="presParOf" srcId="{71045F8C-00FA-488E-A7BD-E2E6753D979D}" destId="{C95EEA27-3CBF-4645-A92D-9D8AF5C1CBFC}" srcOrd="3" destOrd="0" presId="urn:microsoft.com/office/officeart/2005/8/layout/target3"/>
    <dgm:cxn modelId="{A3ABAC9B-F1D6-4BF1-8F9F-1CFA7D5452FB}" type="presParOf" srcId="{71045F8C-00FA-488E-A7BD-E2E6753D979D}" destId="{851BB866-B6AE-4566-893F-4C635BA974FC}" srcOrd="4" destOrd="0" presId="urn:microsoft.com/office/officeart/2005/8/layout/target3"/>
    <dgm:cxn modelId="{7E82B860-FD9F-4ACB-B88E-4A5C5DA0C644}" type="presParOf" srcId="{71045F8C-00FA-488E-A7BD-E2E6753D979D}" destId="{643EA938-EDE0-4533-ACCC-D2BD6F3A527C}" srcOrd="5" destOrd="0" presId="urn:microsoft.com/office/officeart/2005/8/layout/target3"/>
    <dgm:cxn modelId="{0CE95EC5-CD6B-4F1B-9F70-7EE244A97531}" type="presParOf" srcId="{71045F8C-00FA-488E-A7BD-E2E6753D979D}" destId="{92F31B18-D66D-4CC7-89B9-378928DE877D}" srcOrd="6" destOrd="0" presId="urn:microsoft.com/office/officeart/2005/8/layout/target3"/>
    <dgm:cxn modelId="{AC070EED-AF3E-4FC3-8B75-7C6D35ED3EE0}" type="presParOf" srcId="{71045F8C-00FA-488E-A7BD-E2E6753D979D}" destId="{902074E1-B931-4618-97F1-FADBE82E9C3C}" srcOrd="7" destOrd="0" presId="urn:microsoft.com/office/officeart/2005/8/layout/target3"/>
    <dgm:cxn modelId="{5D10847C-2F6A-4CE9-BC4D-A7218A1350AC}" type="presParOf" srcId="{71045F8C-00FA-488E-A7BD-E2E6753D979D}" destId="{A3817367-F2BC-482F-8832-FA00B51DCCF3}" srcOrd="8" destOrd="0" presId="urn:microsoft.com/office/officeart/2005/8/layout/target3"/>
    <dgm:cxn modelId="{4E97B4F5-D3B3-4890-ADD0-0050EC329A81}" type="presParOf" srcId="{71045F8C-00FA-488E-A7BD-E2E6753D979D}" destId="{2DD79E57-A63E-47D4-A1AB-6DF333476AD4}" srcOrd="9" destOrd="0" presId="urn:microsoft.com/office/officeart/2005/8/layout/target3"/>
    <dgm:cxn modelId="{43CDD00E-1CBE-4012-9798-185CB22808E6}" type="presParOf" srcId="{71045F8C-00FA-488E-A7BD-E2E6753D979D}" destId="{648967D3-ED80-4214-8D87-4E7012561E4A}" srcOrd="10" destOrd="0" presId="urn:microsoft.com/office/officeart/2005/8/layout/target3"/>
    <dgm:cxn modelId="{A7FEB41C-C84B-4731-B797-B9A9D3A246DC}" type="presParOf" srcId="{71045F8C-00FA-488E-A7BD-E2E6753D979D}" destId="{9A9B6F4F-B6FF-4F2D-B640-A8473E589523}" srcOrd="11" destOrd="0" presId="urn:microsoft.com/office/officeart/2005/8/layout/target3"/>
    <dgm:cxn modelId="{938FB67C-BB22-4CDA-8BD2-545B266ADCD0}" type="presParOf" srcId="{71045F8C-00FA-488E-A7BD-E2E6753D979D}" destId="{13BD0FAF-9F2C-4708-9E63-A8E8E5252943}" srcOrd="12" destOrd="0" presId="urn:microsoft.com/office/officeart/2005/8/layout/target3"/>
    <dgm:cxn modelId="{D3A98C09-1C7E-441D-9929-D9F44DFA6759}" type="presParOf" srcId="{71045F8C-00FA-488E-A7BD-E2E6753D979D}" destId="{6821E7C9-5E4B-45FA-8F82-01E6F26FAA25}" srcOrd="13" destOrd="0" presId="urn:microsoft.com/office/officeart/2005/8/layout/target3"/>
    <dgm:cxn modelId="{09618894-7317-46C5-8D88-18AE7580833F}" type="presParOf" srcId="{71045F8C-00FA-488E-A7BD-E2E6753D979D}" destId="{3BA01B75-849B-4716-8BCD-084A86FF328F}" srcOrd="14" destOrd="0" presId="urn:microsoft.com/office/officeart/2005/8/layout/target3"/>
    <dgm:cxn modelId="{00A003CF-4BAE-4A7E-B527-319406F52F72}" type="presParOf" srcId="{71045F8C-00FA-488E-A7BD-E2E6753D979D}" destId="{4D19AB04-24FA-40C2-B203-52AE3D15E171}" srcOrd="15" destOrd="0" presId="urn:microsoft.com/office/officeart/2005/8/layout/target3"/>
    <dgm:cxn modelId="{B9F96ACF-85A4-4F67-9A67-06B353F09EDA}" type="presParOf" srcId="{71045F8C-00FA-488E-A7BD-E2E6753D979D}" destId="{832BF48F-0145-4429-9E02-8FCA946CCE9E}" srcOrd="16" destOrd="0" presId="urn:microsoft.com/office/officeart/2005/8/layout/target3"/>
    <dgm:cxn modelId="{7677268B-9AEF-40D1-B5A6-0B94534D22AF}" type="presParOf" srcId="{71045F8C-00FA-488E-A7BD-E2E6753D979D}" destId="{E7297F21-D4FD-4A41-AE58-814D01A6B5E7}" srcOrd="17" destOrd="0" presId="urn:microsoft.com/office/officeart/2005/8/layout/target3"/>
    <dgm:cxn modelId="{C6075B10-3EE2-4CF3-99D8-F3BC65E2B5F7}" type="presParOf" srcId="{71045F8C-00FA-488E-A7BD-E2E6753D979D}" destId="{59F530CB-4999-43B3-A00D-6AB53886BD77}" srcOrd="18" destOrd="0" presId="urn:microsoft.com/office/officeart/2005/8/layout/target3"/>
    <dgm:cxn modelId="{A3CA29E0-E363-4275-A77B-8C9A32D8855C}"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131180"/>
          <a:ext cx="4579708" cy="4579708"/>
        </a:xfrm>
        <a:prstGeom prst="pie">
          <a:avLst>
            <a:gd name="adj1" fmla="val 5400000"/>
            <a:gd name="adj2" fmla="val 16200000"/>
          </a:avLst>
        </a:prstGeom>
        <a:solidFill>
          <a:schemeClr val="accent1">
            <a:hueOff val="0"/>
            <a:satOff val="0"/>
            <a:lumOff val="0"/>
            <a:alphaOff val="0"/>
          </a:schemeClr>
        </a:solidFill>
        <a:ln w="425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289854" y="-5"/>
          <a:ext cx="5342993" cy="4842080"/>
        </a:xfrm>
        <a:prstGeom prst="rect">
          <a:avLst/>
        </a:prstGeom>
        <a:solidFill>
          <a:schemeClr val="lt1">
            <a:alpha val="90000"/>
            <a:hueOff val="0"/>
            <a:satOff val="0"/>
            <a:lumOff val="0"/>
            <a:alphaOff val="0"/>
          </a:schemeClr>
        </a:solidFill>
        <a:ln w="425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endParaRPr lang="cs-CZ" sz="1600" kern="1200" dirty="0" smtClean="0"/>
        </a:p>
        <a:p>
          <a:pPr lvl="0" algn="l" defTabSz="711200">
            <a:lnSpc>
              <a:spcPct val="90000"/>
            </a:lnSpc>
            <a:spcBef>
              <a:spcPct val="0"/>
            </a:spcBef>
            <a:spcAft>
              <a:spcPct val="35000"/>
            </a:spcAft>
          </a:pPr>
          <a:r>
            <a:rPr lang="cs-CZ" sz="1600" kern="1200" dirty="0" smtClean="0"/>
            <a:t>Název </a:t>
          </a:r>
          <a:r>
            <a:rPr lang="cs-CZ" sz="1600" kern="1200" dirty="0"/>
            <a:t>školy: </a:t>
          </a:r>
          <a:r>
            <a:rPr lang="cs-CZ" sz="1600" kern="1200" dirty="0" smtClean="0"/>
            <a:t>Dětský domov, Základní škola praktická, Praktická škola a Školní jídelna, Dlažkovice 1, příspěvková organizace 411 15 Třebívlice</a:t>
          </a:r>
          <a:r>
            <a:rPr lang="cs-CZ" sz="1300" kern="1200" dirty="0" smtClean="0"/>
            <a:t>    </a:t>
          </a:r>
          <a:endParaRPr lang="cs-CZ" sz="1300" kern="1200" dirty="0"/>
        </a:p>
      </dsp:txBody>
      <dsp:txXfrm>
        <a:off x="2289854" y="-5"/>
        <a:ext cx="5342993" cy="774732"/>
      </dsp:txXfrm>
    </dsp:sp>
    <dsp:sp modelId="{851BB866-B6AE-4566-893F-4C635BA974FC}">
      <dsp:nvSpPr>
        <dsp:cNvPr id="0" name=""/>
        <dsp:cNvSpPr/>
      </dsp:nvSpPr>
      <dsp:spPr>
        <a:xfrm>
          <a:off x="480869" y="863933"/>
          <a:ext cx="3617969" cy="3617969"/>
        </a:xfrm>
        <a:prstGeom prst="pie">
          <a:avLst>
            <a:gd name="adj1" fmla="val 5400000"/>
            <a:gd name="adj2" fmla="val 16200000"/>
          </a:avLst>
        </a:prstGeom>
        <a:solidFill>
          <a:schemeClr val="accent1">
            <a:hueOff val="0"/>
            <a:satOff val="0"/>
            <a:lumOff val="0"/>
            <a:alphaOff val="0"/>
          </a:schemeClr>
        </a:solidFill>
        <a:ln w="425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289854" y="1100024"/>
          <a:ext cx="5342993" cy="3145788"/>
        </a:xfrm>
        <a:prstGeom prst="rect">
          <a:avLst/>
        </a:prstGeom>
        <a:solidFill>
          <a:schemeClr val="lt1">
            <a:alpha val="90000"/>
            <a:hueOff val="0"/>
            <a:satOff val="0"/>
            <a:lumOff val="0"/>
            <a:alphaOff val="0"/>
          </a:schemeClr>
        </a:solidFill>
        <a:ln w="425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a:t>Autor</a:t>
          </a:r>
          <a:r>
            <a:rPr lang="cs-CZ" sz="1600" kern="1200" dirty="0" smtClean="0"/>
            <a:t>: Mgr. Lenka Rasochová</a:t>
          </a:r>
          <a:endParaRPr lang="cs-CZ" sz="1600" kern="1200" dirty="0"/>
        </a:p>
      </dsp:txBody>
      <dsp:txXfrm>
        <a:off x="2289854" y="1100024"/>
        <a:ext cx="5342993" cy="637121"/>
      </dsp:txXfrm>
    </dsp:sp>
    <dsp:sp modelId="{902074E1-B931-4618-97F1-FADBE82E9C3C}">
      <dsp:nvSpPr>
        <dsp:cNvPr id="0" name=""/>
        <dsp:cNvSpPr/>
      </dsp:nvSpPr>
      <dsp:spPr>
        <a:xfrm>
          <a:off x="961738" y="1596686"/>
          <a:ext cx="2656231" cy="2656231"/>
        </a:xfrm>
        <a:prstGeom prst="pie">
          <a:avLst>
            <a:gd name="adj1" fmla="val 5400000"/>
            <a:gd name="adj2" fmla="val 16200000"/>
          </a:avLst>
        </a:prstGeom>
        <a:solidFill>
          <a:schemeClr val="accent1">
            <a:hueOff val="0"/>
            <a:satOff val="0"/>
            <a:lumOff val="0"/>
            <a:alphaOff val="0"/>
          </a:schemeClr>
        </a:solidFill>
        <a:ln w="425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289854" y="1559260"/>
          <a:ext cx="5342993" cy="2731083"/>
        </a:xfrm>
        <a:prstGeom prst="rect">
          <a:avLst/>
        </a:prstGeom>
        <a:solidFill>
          <a:schemeClr val="lt1">
            <a:alpha val="90000"/>
            <a:hueOff val="0"/>
            <a:satOff val="0"/>
            <a:lumOff val="0"/>
            <a:alphaOff val="0"/>
          </a:schemeClr>
        </a:solidFill>
        <a:ln w="425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endParaRPr lang="cs-CZ" sz="1600" kern="1200" dirty="0" smtClean="0"/>
        </a:p>
        <a:p>
          <a:pPr lvl="0" algn="l" defTabSz="711200">
            <a:lnSpc>
              <a:spcPct val="90000"/>
            </a:lnSpc>
            <a:spcBef>
              <a:spcPct val="0"/>
            </a:spcBef>
            <a:spcAft>
              <a:spcPct val="35000"/>
            </a:spcAft>
          </a:pPr>
          <a:r>
            <a:rPr lang="cs-CZ" sz="1600" kern="1200" dirty="0" smtClean="0"/>
            <a:t>Název:</a:t>
          </a:r>
        </a:p>
        <a:p>
          <a:pPr lvl="0" algn="l" defTabSz="711200">
            <a:lnSpc>
              <a:spcPct val="90000"/>
            </a:lnSpc>
            <a:spcBef>
              <a:spcPct val="0"/>
            </a:spcBef>
            <a:spcAft>
              <a:spcPct val="35000"/>
            </a:spcAft>
          </a:pPr>
          <a:r>
            <a:rPr lang="cs-CZ" sz="1600" kern="1200" dirty="0" smtClean="0"/>
            <a:t>VY_32_INOVACE_Rasochová_03_D_Hospodářský rozvoj po roce 1848</a:t>
          </a:r>
          <a:endParaRPr lang="cs-CZ" sz="1600" kern="1200" dirty="0"/>
        </a:p>
      </dsp:txBody>
      <dsp:txXfrm>
        <a:off x="2289854" y="1559260"/>
        <a:ext cx="5342993" cy="753402"/>
      </dsp:txXfrm>
    </dsp:sp>
    <dsp:sp modelId="{648967D3-ED80-4214-8D87-4E7012561E4A}">
      <dsp:nvSpPr>
        <dsp:cNvPr id="0" name=""/>
        <dsp:cNvSpPr/>
      </dsp:nvSpPr>
      <dsp:spPr>
        <a:xfrm>
          <a:off x="1442608" y="2329440"/>
          <a:ext cx="1694492" cy="1694492"/>
        </a:xfrm>
        <a:prstGeom prst="pie">
          <a:avLst>
            <a:gd name="adj1" fmla="val 5400000"/>
            <a:gd name="adj2" fmla="val 16200000"/>
          </a:avLst>
        </a:prstGeom>
        <a:solidFill>
          <a:schemeClr val="accent1">
            <a:hueOff val="0"/>
            <a:satOff val="0"/>
            <a:lumOff val="0"/>
            <a:alphaOff val="0"/>
          </a:schemeClr>
        </a:solidFill>
        <a:ln w="425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289854" y="2552935"/>
          <a:ext cx="5342993" cy="1629474"/>
        </a:xfrm>
        <a:prstGeom prst="rect">
          <a:avLst/>
        </a:prstGeom>
        <a:solidFill>
          <a:schemeClr val="lt1">
            <a:alpha val="90000"/>
            <a:hueOff val="0"/>
            <a:satOff val="0"/>
            <a:lumOff val="0"/>
            <a:alphaOff val="0"/>
          </a:schemeClr>
        </a:solidFill>
        <a:ln w="425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dirty="0"/>
            <a:t>Téma</a:t>
          </a:r>
          <a:r>
            <a:rPr lang="cs-CZ" sz="1600" kern="1200" dirty="0" smtClean="0"/>
            <a:t>: Hospodářský rozvoj po roce 1848</a:t>
          </a:r>
          <a:endParaRPr lang="cs-CZ" sz="1600" kern="1200" dirty="0"/>
        </a:p>
      </dsp:txBody>
      <dsp:txXfrm>
        <a:off x="2289854" y="2552935"/>
        <a:ext cx="5342993" cy="704637"/>
      </dsp:txXfrm>
    </dsp:sp>
    <dsp:sp modelId="{6821E7C9-5E4B-45FA-8F82-01E6F26FAA25}">
      <dsp:nvSpPr>
        <dsp:cNvPr id="0" name=""/>
        <dsp:cNvSpPr/>
      </dsp:nvSpPr>
      <dsp:spPr>
        <a:xfrm>
          <a:off x="1923477" y="3062193"/>
          <a:ext cx="732753" cy="732753"/>
        </a:xfrm>
        <a:prstGeom prst="pie">
          <a:avLst>
            <a:gd name="adj1" fmla="val 5400000"/>
            <a:gd name="adj2" fmla="val 16200000"/>
          </a:avLst>
        </a:prstGeom>
        <a:solidFill>
          <a:schemeClr val="accent1">
            <a:hueOff val="0"/>
            <a:satOff val="0"/>
            <a:lumOff val="0"/>
            <a:alphaOff val="0"/>
          </a:schemeClr>
        </a:solidFill>
        <a:ln w="425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289854" y="3062193"/>
          <a:ext cx="5342993" cy="732753"/>
        </a:xfrm>
        <a:prstGeom prst="rect">
          <a:avLst/>
        </a:prstGeom>
        <a:solidFill>
          <a:schemeClr val="lt1">
            <a:alpha val="90000"/>
            <a:hueOff val="0"/>
            <a:satOff val="0"/>
            <a:lumOff val="0"/>
            <a:alphaOff val="0"/>
          </a:schemeClr>
        </a:solidFill>
        <a:ln w="425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kern="1200"/>
            <a:t>Číslo </a:t>
          </a:r>
          <a:r>
            <a:rPr lang="cs-CZ" sz="1600" kern="1200" smtClean="0"/>
            <a:t>projektu:cz.1.07/1.4.00/21.2189</a:t>
          </a:r>
          <a:endParaRPr lang="cs-CZ" sz="1600" kern="1200" dirty="0"/>
        </a:p>
      </dsp:txBody>
      <dsp:txXfrm>
        <a:off x="2289854" y="3062193"/>
        <a:ext cx="5342993" cy="732753"/>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Zaoblený obdélní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Nadpis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cs-CZ" smtClean="0"/>
              <a:t>Kliknutím lze upravit styl.</a:t>
            </a:r>
            <a:endParaRPr kumimoji="0" lang="en-US"/>
          </a:p>
        </p:txBody>
      </p:sp>
      <p:sp>
        <p:nvSpPr>
          <p:cNvPr id="20" name="Podnadpis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19" name="Zástupný symbol pro datum 18"/>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11" name="Zástupný symbol pro číslo snímku 10"/>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a:xfrm>
            <a:off x="502920" y="530352"/>
            <a:ext cx="8183880" cy="4187952"/>
          </a:xfrm>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Zaoblený obdélní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Zaoblený obdélní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nchor="b"/>
          <a:lstStyle>
            <a:lvl1pPr>
              <a:defRPr b="1"/>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s jedním zakulaceným rohem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cs-CZ" smtClean="0"/>
              <a:t>Kliknutím lze upravit styl.</a:t>
            </a:r>
            <a:endParaRPr kumimoji="0" lang="en-US"/>
          </a:p>
        </p:txBody>
      </p:sp>
      <p:sp>
        <p:nvSpPr>
          <p:cNvPr id="4" name="Zástupný symbol pro text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1F11583-F2DE-49A5-8062-95B7C6F65B1B}" type="slidenum">
              <a:rPr lang="cs-CZ" smtClean="0"/>
              <a:t>‹#›</a:t>
            </a:fld>
            <a:endParaRPr lang="cs-CZ"/>
          </a:p>
        </p:txBody>
      </p:sp>
      <p:sp>
        <p:nvSpPr>
          <p:cNvPr id="3" name="Zástupný symbol pro obrázek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cs-CZ" smtClean="0"/>
              <a:t>Kliknutím na ikonu přidáte obrázek.</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02920" y="530352"/>
            <a:ext cx="8183880" cy="4187952"/>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533404"/>
            <a:ext cx="1981200" cy="5257799"/>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33400" y="533402"/>
            <a:ext cx="5943600" cy="5257801"/>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02CD3B8-8B97-4C13-ABBD-C0BF8712391E}" type="datetimeFigureOut">
              <a:rPr lang="cs-CZ" smtClean="0"/>
              <a:t>2.6.2012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1F11583-F2DE-49A5-8062-95B7C6F65B1B}"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Zaoblený obdélní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Zástupný symbol pro nadpis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cs-CZ" smtClean="0"/>
              <a:t>Kliknutím lze upravit styl.</a:t>
            </a:r>
            <a:endParaRPr kumimoji="0" lang="en-US"/>
          </a:p>
        </p:txBody>
      </p:sp>
      <p:sp>
        <p:nvSpPr>
          <p:cNvPr id="4" name="Zástupný symbol pro text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5" name="Zástupný symbol pro datum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402CD3B8-8B97-4C13-ABBD-C0BF8712391E}" type="datetimeFigureOut">
              <a:rPr lang="cs-CZ" smtClean="0"/>
              <a:t>2.6.2012</a:t>
            </a:fld>
            <a:endParaRPr lang="cs-CZ"/>
          </a:p>
        </p:txBody>
      </p:sp>
      <p:sp>
        <p:nvSpPr>
          <p:cNvPr id="18" name="Zástupný symbol pro zápatí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cs-CZ"/>
          </a:p>
        </p:txBody>
      </p:sp>
      <p:sp>
        <p:nvSpPr>
          <p:cNvPr id="5" name="Zástupný symbol pro číslo snímku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31F11583-F2DE-49A5-8062-95B7C6F65B1B}"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slide" Target="slide8.xml"/><Relationship Id="rId13" Type="http://schemas.openxmlformats.org/officeDocument/2006/relationships/slide" Target="slide19.xml"/><Relationship Id="rId3" Type="http://schemas.openxmlformats.org/officeDocument/2006/relationships/image" Target="../media/image3.png"/><Relationship Id="rId7" Type="http://schemas.openxmlformats.org/officeDocument/2006/relationships/image" Target="../media/image5.png"/><Relationship Id="rId12" Type="http://schemas.openxmlformats.org/officeDocument/2006/relationships/image" Target="../media/image8.png"/><Relationship Id="rId2" Type="http://schemas.openxmlformats.org/officeDocument/2006/relationships/slide" Target="slide7.xml"/><Relationship Id="rId1" Type="http://schemas.openxmlformats.org/officeDocument/2006/relationships/slideLayout" Target="../slideLayouts/slideLayout6.xml"/><Relationship Id="rId6" Type="http://schemas.openxmlformats.org/officeDocument/2006/relationships/slide" Target="slide11.xml"/><Relationship Id="rId11" Type="http://schemas.openxmlformats.org/officeDocument/2006/relationships/image" Target="../media/image7.png"/><Relationship Id="rId5" Type="http://schemas.openxmlformats.org/officeDocument/2006/relationships/image" Target="../media/image4.png"/><Relationship Id="rId10" Type="http://schemas.openxmlformats.org/officeDocument/2006/relationships/slide" Target="slide9.xml"/><Relationship Id="rId4" Type="http://schemas.openxmlformats.org/officeDocument/2006/relationships/slide" Target="slide12.xml"/><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 Target="slide14.xm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 Target="slide16.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slide" Target="slide17.xm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 Target="slide6.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62109826"/>
              </p:ext>
            </p:extLst>
          </p:nvPr>
        </p:nvGraphicFramePr>
        <p:xfrm>
          <a:off x="1115616" y="1484784"/>
          <a:ext cx="7632848" cy="4842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3419872" y="5260558"/>
            <a:ext cx="4248472" cy="338554"/>
          </a:xfrm>
          <a:prstGeom prst="rect">
            <a:avLst/>
          </a:prstGeom>
          <a:noFill/>
        </p:spPr>
        <p:txBody>
          <a:bodyPr wrap="square" rtlCol="0">
            <a:spAutoFit/>
          </a:bodyPr>
          <a:lstStyle/>
          <a:p>
            <a:r>
              <a:rPr lang="cs-CZ" sz="1600" dirty="0" smtClean="0"/>
              <a:t>Datum tvorby: 13.3. 2012</a:t>
            </a:r>
            <a:endParaRPr lang="cs-CZ" sz="1600" dirty="0"/>
          </a:p>
        </p:txBody>
      </p:sp>
    </p:spTree>
    <p:extLst>
      <p:ext uri="{BB962C8B-B14F-4D97-AF65-F5344CB8AC3E}">
        <p14:creationId xmlns:p14="http://schemas.microsoft.com/office/powerpoint/2010/main"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Anotace a </a:t>
            </a:r>
            <a:r>
              <a:rPr lang="cs-CZ" b="1"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metodický pokyn</a:t>
            </a:r>
            <a:endParaRPr lang="cs-CZ"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
        <p:nvSpPr>
          <p:cNvPr id="3" name="Zástupný symbol pro obsah 2"/>
          <p:cNvSpPr>
            <a:spLocks noGrp="1"/>
          </p:cNvSpPr>
          <p:nvPr>
            <p:ph idx="1"/>
          </p:nvPr>
        </p:nvSpPr>
        <p:spPr>
          <a:xfrm>
            <a:off x="467544" y="476672"/>
            <a:ext cx="8183880" cy="4187952"/>
          </a:xfrm>
        </p:spPr>
        <p:txBody>
          <a:bodyPr>
            <a:normAutofit fontScale="92500" lnSpcReduction="20000"/>
          </a:bodyPr>
          <a:lstStyle/>
          <a:p>
            <a:r>
              <a:rPr lang="cs-CZ" dirty="0" smtClean="0"/>
              <a:t>Materiál použitelný pro žáky 8. ročníku ZŠP.</a:t>
            </a:r>
          </a:p>
          <a:p>
            <a:r>
              <a:rPr lang="cs-CZ" dirty="0" smtClean="0"/>
              <a:t>Využitelný pro práci s interaktivní tabulí</a:t>
            </a:r>
            <a:r>
              <a:rPr lang="cs-CZ" dirty="0" smtClean="0"/>
              <a:t>.</a:t>
            </a:r>
          </a:p>
          <a:p>
            <a:r>
              <a:rPr lang="cs-CZ" dirty="0" smtClean="0"/>
              <a:t>Využívání informační technologie.</a:t>
            </a:r>
            <a:endParaRPr lang="cs-CZ" dirty="0" smtClean="0"/>
          </a:p>
          <a:p>
            <a:r>
              <a:rPr lang="cs-CZ" dirty="0" smtClean="0"/>
              <a:t>Žáci se formou prezentace seznámí se změnami v hospodářství v českých zemích po roce 1848</a:t>
            </a:r>
            <a:r>
              <a:rPr lang="cs-CZ" dirty="0" smtClean="0"/>
              <a:t>.</a:t>
            </a:r>
          </a:p>
          <a:p>
            <a:r>
              <a:rPr lang="cs-CZ" dirty="0" smtClean="0"/>
              <a:t>Aktivita žáků: obrázkový kvíz na upevnění znalostí (kliknutím na obrázek se zobrazí otázka, kliknutím do pravého dolního rohu na „správná odpověď“ se zobrazí správné řešení (kliknutím na „zpět“ se navrátíte na místo, kde jste skončili).</a:t>
            </a:r>
            <a:endParaRPr lang="cs-CZ" dirty="0"/>
          </a:p>
        </p:txBody>
      </p:sp>
    </p:spTree>
    <p:extLst>
      <p:ext uri="{BB962C8B-B14F-4D97-AF65-F5344CB8AC3E}">
        <p14:creationId xmlns:p14="http://schemas.microsoft.com/office/powerpoint/2010/main"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Šipka doprava 2">
            <a:hlinkClick r:id="rId2" action="ppaction://hlinksldjump"/>
          </p:cNvPr>
          <p:cNvSpPr/>
          <p:nvPr/>
        </p:nvSpPr>
        <p:spPr>
          <a:xfrm>
            <a:off x="827584" y="1052736"/>
            <a:ext cx="7848872" cy="47525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HOSPODÁŘSKÉMU ROZVOJI PŘEDCHÁZELO </a:t>
            </a:r>
          </a:p>
          <a:p>
            <a:pPr algn="ctr"/>
            <a:r>
              <a:rPr lang="cs-CZ" sz="3600" b="1" dirty="0" smtClean="0"/>
              <a:t>ZRUŠENÍ NEVOLNICTVÍ A ROBOTY</a:t>
            </a:r>
            <a:endParaRPr lang="cs-CZ" sz="3600" dirty="0"/>
          </a:p>
        </p:txBody>
      </p:sp>
    </p:spTree>
    <p:extLst>
      <p:ext uri="{BB962C8B-B14F-4D97-AF65-F5344CB8AC3E}">
        <p14:creationId xmlns:p14="http://schemas.microsoft.com/office/powerpoint/2010/main" val="1894924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normAutofit fontScale="90000"/>
          </a:bodyPr>
          <a:lstStyle/>
          <a:p>
            <a:r>
              <a:rPr lang="cs-CZ"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Hospodářský rozvoj po roce 1848</a:t>
            </a:r>
            <a:endParaRPr lang="cs-CZ"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
        <p:nvSpPr>
          <p:cNvPr id="4" name="TextovéPole 3"/>
          <p:cNvSpPr txBox="1"/>
          <p:nvPr/>
        </p:nvSpPr>
        <p:spPr>
          <a:xfrm>
            <a:off x="251520" y="1052736"/>
            <a:ext cx="8784976" cy="5324535"/>
          </a:xfrm>
          <a:prstGeom prst="rect">
            <a:avLst/>
          </a:prstGeom>
          <a:noFill/>
        </p:spPr>
        <p:txBody>
          <a:bodyPr wrap="square" rtlCol="0">
            <a:spAutoFit/>
          </a:bodyPr>
          <a:lstStyle/>
          <a:p>
            <a:pPr marL="457200" indent="-457200">
              <a:buFont typeface="Arial" pitchFamily="34" charset="0"/>
              <a:buChar char="•"/>
            </a:pPr>
            <a:r>
              <a:rPr lang="cs-CZ" sz="2000" dirty="0" smtClean="0"/>
              <a:t>Venkovský lid začal samostatně hospodařit.</a:t>
            </a:r>
          </a:p>
          <a:p>
            <a:pPr marL="457200" indent="-457200">
              <a:buFont typeface="Arial" pitchFamily="34" charset="0"/>
              <a:buChar char="•"/>
            </a:pPr>
            <a:endParaRPr lang="cs-CZ" sz="2000" dirty="0" smtClean="0"/>
          </a:p>
          <a:p>
            <a:pPr marL="457200" indent="-457200">
              <a:buFont typeface="Arial" pitchFamily="34" charset="0"/>
              <a:buChar char="•"/>
            </a:pPr>
            <a:r>
              <a:rPr lang="cs-CZ" sz="2000" dirty="0" smtClean="0"/>
              <a:t>Někteří pracovali </a:t>
            </a:r>
            <a:r>
              <a:rPr lang="cs-CZ" sz="2000" dirty="0" smtClean="0">
                <a:solidFill>
                  <a:schemeClr val="accent6">
                    <a:lumMod val="75000"/>
                  </a:schemeClr>
                </a:solidFill>
              </a:rPr>
              <a:t>u statkářů </a:t>
            </a:r>
            <a:r>
              <a:rPr lang="cs-CZ" sz="2000" dirty="0" smtClean="0"/>
              <a:t>jako </a:t>
            </a:r>
            <a:r>
              <a:rPr lang="cs-CZ" sz="2000" dirty="0" smtClean="0">
                <a:solidFill>
                  <a:schemeClr val="accent6">
                    <a:lumMod val="75000"/>
                  </a:schemeClr>
                </a:solidFill>
              </a:rPr>
              <a:t>rolníci</a:t>
            </a:r>
            <a:r>
              <a:rPr lang="cs-CZ" sz="2000" dirty="0" smtClean="0"/>
              <a:t>, zde jim napomáhaly </a:t>
            </a:r>
            <a:r>
              <a:rPr lang="cs-CZ" sz="2000" dirty="0" smtClean="0">
                <a:solidFill>
                  <a:schemeClr val="accent6">
                    <a:lumMod val="75000"/>
                  </a:schemeClr>
                </a:solidFill>
              </a:rPr>
              <a:t>zemědělské stroje. </a:t>
            </a:r>
          </a:p>
          <a:p>
            <a:pPr marL="457200" indent="-457200">
              <a:buFont typeface="Arial" pitchFamily="34" charset="0"/>
              <a:buChar char="•"/>
            </a:pPr>
            <a:endParaRPr lang="cs-CZ" sz="2000" dirty="0" smtClean="0">
              <a:solidFill>
                <a:schemeClr val="accent6">
                  <a:lumMod val="75000"/>
                </a:schemeClr>
              </a:solidFill>
            </a:endParaRPr>
          </a:p>
          <a:p>
            <a:pPr marL="457200" indent="-457200">
              <a:buFont typeface="Arial" pitchFamily="34" charset="0"/>
              <a:buChar char="•"/>
            </a:pPr>
            <a:r>
              <a:rPr lang="cs-CZ" sz="2000" dirty="0" smtClean="0"/>
              <a:t>Rozvíjel se </a:t>
            </a:r>
            <a:r>
              <a:rPr lang="cs-CZ" sz="2000" dirty="0" smtClean="0">
                <a:solidFill>
                  <a:schemeClr val="accent6">
                    <a:lumMod val="75000"/>
                  </a:schemeClr>
                </a:solidFill>
              </a:rPr>
              <a:t>potravinářský, textilní, železářský, strojírenský a sklářský průmysl</a:t>
            </a:r>
            <a:r>
              <a:rPr lang="cs-CZ" sz="2000" dirty="0" smtClean="0">
                <a:solidFill>
                  <a:schemeClr val="accent6">
                    <a:lumMod val="75000"/>
                  </a:schemeClr>
                </a:solidFill>
              </a:rPr>
              <a:t>.</a:t>
            </a:r>
          </a:p>
          <a:p>
            <a:endParaRPr lang="cs-CZ" sz="2000" dirty="0" smtClean="0">
              <a:solidFill>
                <a:schemeClr val="accent6">
                  <a:lumMod val="75000"/>
                </a:schemeClr>
              </a:solidFill>
            </a:endParaRPr>
          </a:p>
          <a:p>
            <a:pPr marL="457200" indent="-457200">
              <a:buFont typeface="Arial" pitchFamily="34" charset="0"/>
              <a:buChar char="•"/>
            </a:pPr>
            <a:r>
              <a:rPr lang="cs-CZ" sz="2000" dirty="0" smtClean="0">
                <a:solidFill>
                  <a:schemeClr val="accent6">
                    <a:lumMod val="75000"/>
                  </a:schemeClr>
                </a:solidFill>
              </a:rPr>
              <a:t>Rostly cukrovary, lihovary a pivovary.</a:t>
            </a:r>
          </a:p>
          <a:p>
            <a:pPr marL="457200" indent="-457200">
              <a:buFont typeface="Arial" pitchFamily="34" charset="0"/>
              <a:buChar char="•"/>
            </a:pPr>
            <a:endParaRPr lang="cs-CZ" sz="2000" dirty="0" smtClean="0">
              <a:solidFill>
                <a:schemeClr val="accent6">
                  <a:lumMod val="75000"/>
                </a:schemeClr>
              </a:solidFill>
            </a:endParaRPr>
          </a:p>
          <a:p>
            <a:pPr marL="457200" indent="-457200">
              <a:buFont typeface="Arial" pitchFamily="34" charset="0"/>
              <a:buChar char="•"/>
            </a:pPr>
            <a:r>
              <a:rPr lang="cs-CZ" sz="2000" dirty="0" smtClean="0">
                <a:solidFill>
                  <a:schemeClr val="accent6">
                    <a:lumMod val="75000"/>
                  </a:schemeClr>
                </a:solidFill>
              </a:rPr>
              <a:t>Továrník </a:t>
            </a:r>
            <a:r>
              <a:rPr lang="cs-CZ" sz="2000" dirty="0" smtClean="0"/>
              <a:t>zaměstnával </a:t>
            </a:r>
            <a:r>
              <a:rPr lang="cs-CZ" sz="2000" dirty="0" smtClean="0">
                <a:solidFill>
                  <a:schemeClr val="accent6">
                    <a:lumMod val="75000"/>
                  </a:schemeClr>
                </a:solidFill>
              </a:rPr>
              <a:t>dělníky.</a:t>
            </a:r>
          </a:p>
          <a:p>
            <a:pPr marL="457200" indent="-457200">
              <a:buFont typeface="Arial" pitchFamily="34" charset="0"/>
              <a:buChar char="•"/>
            </a:pPr>
            <a:endParaRPr lang="cs-CZ" sz="2000" dirty="0" smtClean="0">
              <a:solidFill>
                <a:schemeClr val="accent6">
                  <a:lumMod val="75000"/>
                </a:schemeClr>
              </a:solidFill>
            </a:endParaRPr>
          </a:p>
          <a:p>
            <a:pPr marL="457200" indent="-457200">
              <a:buFont typeface="Arial" pitchFamily="34" charset="0"/>
              <a:buChar char="•"/>
            </a:pPr>
            <a:r>
              <a:rPr lang="cs-CZ" sz="2000" dirty="0" smtClean="0"/>
              <a:t>Vznikaly menší </a:t>
            </a:r>
            <a:r>
              <a:rPr lang="cs-CZ" sz="2000" dirty="0" smtClean="0">
                <a:solidFill>
                  <a:schemeClr val="accent6">
                    <a:lumMod val="75000"/>
                  </a:schemeClr>
                </a:solidFill>
              </a:rPr>
              <a:t>živnosti. </a:t>
            </a:r>
            <a:r>
              <a:rPr lang="cs-CZ" sz="2000" dirty="0" smtClean="0"/>
              <a:t>Patřili </a:t>
            </a:r>
            <a:r>
              <a:rPr lang="cs-CZ" sz="2000" dirty="0" smtClean="0">
                <a:solidFill>
                  <a:schemeClr val="accent6">
                    <a:lumMod val="75000"/>
                  </a:schemeClr>
                </a:solidFill>
              </a:rPr>
              <a:t>živnostníkům.</a:t>
            </a:r>
          </a:p>
          <a:p>
            <a:endParaRPr lang="cs-CZ" sz="2000" dirty="0" smtClean="0">
              <a:solidFill>
                <a:schemeClr val="accent6">
                  <a:lumMod val="75000"/>
                </a:schemeClr>
              </a:solidFill>
            </a:endParaRPr>
          </a:p>
          <a:p>
            <a:pPr marL="457200" indent="-457200">
              <a:buFont typeface="Arial" pitchFamily="34" charset="0"/>
              <a:buChar char="•"/>
            </a:pPr>
            <a:r>
              <a:rPr lang="cs-CZ" sz="2000" dirty="0" smtClean="0"/>
              <a:t>Rozvíjela se </a:t>
            </a:r>
            <a:r>
              <a:rPr lang="cs-CZ" sz="2000" dirty="0" smtClean="0">
                <a:solidFill>
                  <a:schemeClr val="accent6">
                    <a:lumMod val="75000"/>
                  </a:schemeClr>
                </a:solidFill>
              </a:rPr>
              <a:t>doprava</a:t>
            </a:r>
            <a:r>
              <a:rPr lang="cs-CZ" sz="2000" dirty="0" smtClean="0">
                <a:solidFill>
                  <a:schemeClr val="accent6">
                    <a:lumMod val="75000"/>
                  </a:schemeClr>
                </a:solidFill>
              </a:rPr>
              <a:t>.</a:t>
            </a:r>
          </a:p>
          <a:p>
            <a:endParaRPr lang="cs-CZ" sz="2000" dirty="0" smtClean="0">
              <a:solidFill>
                <a:schemeClr val="accent6">
                  <a:lumMod val="75000"/>
                </a:schemeClr>
              </a:solidFill>
            </a:endParaRPr>
          </a:p>
          <a:p>
            <a:endParaRPr lang="cs-CZ" sz="2000" dirty="0"/>
          </a:p>
        </p:txBody>
      </p:sp>
    </p:spTree>
    <p:extLst>
      <p:ext uri="{BB962C8B-B14F-4D97-AF65-F5344CB8AC3E}">
        <p14:creationId xmlns:p14="http://schemas.microsoft.com/office/powerpoint/2010/main" val="130306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fade">
                                      <p:cBhvr>
                                        <p:cTn id="26" dur="1000"/>
                                        <p:tgtEl>
                                          <p:spTgt spid="4">
                                            <p:txEl>
                                              <p:pRg st="4" end="4"/>
                                            </p:txEl>
                                          </p:spTgt>
                                        </p:tgtEl>
                                      </p:cBhvr>
                                    </p:animEffect>
                                    <p:anim calcmode="lin" valueType="num">
                                      <p:cBhvr>
                                        <p:cTn id="2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Effect transition="in" filter="fade">
                                      <p:cBhvr>
                                        <p:cTn id="33" dur="1000"/>
                                        <p:tgtEl>
                                          <p:spTgt spid="4">
                                            <p:txEl>
                                              <p:pRg st="6" end="6"/>
                                            </p:txEl>
                                          </p:spTgt>
                                        </p:tgtEl>
                                      </p:cBhvr>
                                    </p:animEffect>
                                    <p:anim calcmode="lin" valueType="num">
                                      <p:cBhvr>
                                        <p:cTn id="3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4">
                                            <p:txEl>
                                              <p:pRg st="8" end="8"/>
                                            </p:txEl>
                                          </p:spTgt>
                                        </p:tgtEl>
                                        <p:attrNameLst>
                                          <p:attrName>style.visibility</p:attrName>
                                        </p:attrNameLst>
                                      </p:cBhvr>
                                      <p:to>
                                        <p:strVal val="visible"/>
                                      </p:to>
                                    </p:set>
                                    <p:animEffect transition="in" filter="fade">
                                      <p:cBhvr>
                                        <p:cTn id="40" dur="1000"/>
                                        <p:tgtEl>
                                          <p:spTgt spid="4">
                                            <p:txEl>
                                              <p:pRg st="8" end="8"/>
                                            </p:txEl>
                                          </p:spTgt>
                                        </p:tgtEl>
                                      </p:cBhvr>
                                    </p:animEffect>
                                    <p:anim calcmode="lin" valueType="num">
                                      <p:cBhvr>
                                        <p:cTn id="41"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42"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animEffect transition="in" filter="fade">
                                      <p:cBhvr>
                                        <p:cTn id="47" dur="1000"/>
                                        <p:tgtEl>
                                          <p:spTgt spid="4">
                                            <p:txEl>
                                              <p:pRg st="10" end="10"/>
                                            </p:txEl>
                                          </p:spTgt>
                                        </p:tgtEl>
                                      </p:cBhvr>
                                    </p:animEffect>
                                    <p:anim calcmode="lin" valueType="num">
                                      <p:cBhvr>
                                        <p:cTn id="4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4">
                                            <p:txEl>
                                              <p:pRg st="12" end="12"/>
                                            </p:txEl>
                                          </p:spTgt>
                                        </p:tgtEl>
                                        <p:attrNameLst>
                                          <p:attrName>style.visibility</p:attrName>
                                        </p:attrNameLst>
                                      </p:cBhvr>
                                      <p:to>
                                        <p:strVal val="visible"/>
                                      </p:to>
                                    </p:set>
                                    <p:animEffect transition="in" filter="fade">
                                      <p:cBhvr>
                                        <p:cTn id="54" dur="1000"/>
                                        <p:tgtEl>
                                          <p:spTgt spid="4">
                                            <p:txEl>
                                              <p:pRg st="12" end="12"/>
                                            </p:txEl>
                                          </p:spTgt>
                                        </p:tgtEl>
                                      </p:cBhvr>
                                    </p:animEffect>
                                    <p:anim calcmode="lin" valueType="num">
                                      <p:cBhvr>
                                        <p:cTn id="55" dur="1000" fill="hold"/>
                                        <p:tgtEl>
                                          <p:spTgt spid="4">
                                            <p:txEl>
                                              <p:pRg st="12" end="12"/>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611560" y="620688"/>
            <a:ext cx="7992888" cy="3477875"/>
          </a:xfrm>
          <a:prstGeom prst="rect">
            <a:avLst/>
          </a:prstGeom>
          <a:noFill/>
        </p:spPr>
        <p:txBody>
          <a:bodyPr wrap="square" rtlCol="0">
            <a:spAutoFit/>
          </a:bodyPr>
          <a:lstStyle/>
          <a:p>
            <a:pPr marL="285750" indent="-285750">
              <a:buFont typeface="Arial" pitchFamily="34" charset="0"/>
              <a:buChar char="•"/>
            </a:pPr>
            <a:r>
              <a:rPr lang="cs-CZ" sz="2000" dirty="0" smtClean="0">
                <a:solidFill>
                  <a:schemeClr val="accent6"/>
                </a:solidFill>
              </a:rPr>
              <a:t>Nespokojenost dělníků </a:t>
            </a:r>
            <a:r>
              <a:rPr lang="cs-CZ" sz="2000" dirty="0" smtClean="0"/>
              <a:t>– požadovali zkrácení pracovní doby a zvýšení mzdy. Útok na továrníky.</a:t>
            </a:r>
          </a:p>
          <a:p>
            <a:pPr marL="285750" indent="-285750">
              <a:buFont typeface="Arial" pitchFamily="34" charset="0"/>
              <a:buChar char="•"/>
            </a:pPr>
            <a:endParaRPr lang="cs-CZ" sz="2000" dirty="0"/>
          </a:p>
          <a:p>
            <a:pPr marL="285750" indent="-285750">
              <a:buFont typeface="Arial" pitchFamily="34" charset="0"/>
              <a:buChar char="•"/>
            </a:pPr>
            <a:r>
              <a:rPr lang="cs-CZ" sz="2000" dirty="0" smtClean="0"/>
              <a:t>Problémy řešili v různých </a:t>
            </a:r>
            <a:r>
              <a:rPr lang="cs-CZ" sz="2000" dirty="0" smtClean="0">
                <a:solidFill>
                  <a:schemeClr val="accent6"/>
                </a:solidFill>
              </a:rPr>
              <a:t>spolcích</a:t>
            </a:r>
            <a:r>
              <a:rPr lang="cs-CZ" sz="2000" dirty="0" smtClean="0"/>
              <a:t>, kde se scházeli.</a:t>
            </a:r>
          </a:p>
          <a:p>
            <a:pPr marL="285750" indent="-285750">
              <a:buFont typeface="Arial" pitchFamily="34" charset="0"/>
              <a:buChar char="•"/>
            </a:pPr>
            <a:endParaRPr lang="cs-CZ" sz="2000" dirty="0"/>
          </a:p>
          <a:p>
            <a:pPr marL="285750" indent="-285750">
              <a:buFont typeface="Arial" pitchFamily="34" charset="0"/>
              <a:buChar char="•"/>
            </a:pPr>
            <a:r>
              <a:rPr lang="cs-CZ" sz="2000" dirty="0" smtClean="0">
                <a:solidFill>
                  <a:schemeClr val="accent6"/>
                </a:solidFill>
              </a:rPr>
              <a:t>Vznikaly stávky</a:t>
            </a:r>
            <a:r>
              <a:rPr lang="cs-CZ" sz="2000" dirty="0" smtClean="0"/>
              <a:t> -  často zasahovala policie a stávka byla tvrdě potlačena.</a:t>
            </a:r>
          </a:p>
          <a:p>
            <a:pPr marL="285750" indent="-285750">
              <a:buFont typeface="Arial" pitchFamily="34" charset="0"/>
              <a:buChar char="•"/>
            </a:pPr>
            <a:endParaRPr lang="cs-CZ" sz="2000" dirty="0"/>
          </a:p>
          <a:p>
            <a:pPr marL="285750" indent="-285750">
              <a:buFont typeface="Arial" pitchFamily="34" charset="0"/>
              <a:buChar char="•"/>
            </a:pPr>
            <a:r>
              <a:rPr lang="cs-CZ" sz="2000" dirty="0">
                <a:solidFill>
                  <a:schemeClr val="accent6"/>
                </a:solidFill>
              </a:rPr>
              <a:t>Vznikla sociálně demokratická </a:t>
            </a:r>
            <a:r>
              <a:rPr lang="cs-CZ" sz="2000" dirty="0" smtClean="0">
                <a:solidFill>
                  <a:schemeClr val="accent6"/>
                </a:solidFill>
              </a:rPr>
              <a:t>strana</a:t>
            </a:r>
            <a:r>
              <a:rPr lang="cs-CZ" sz="2000" dirty="0" smtClean="0"/>
              <a:t> – snaha o lepší podmínky pro dělníky. Nazývali se  </a:t>
            </a:r>
            <a:r>
              <a:rPr lang="cs-CZ" sz="2000" dirty="0" smtClean="0">
                <a:solidFill>
                  <a:schemeClr val="accent6"/>
                </a:solidFill>
              </a:rPr>
              <a:t>SOCIALISTÉ.</a:t>
            </a:r>
            <a:endParaRPr lang="cs-CZ" sz="2000" dirty="0"/>
          </a:p>
          <a:p>
            <a:pPr marL="285750" indent="-285750">
              <a:buFont typeface="Arial" pitchFamily="34" charset="0"/>
              <a:buChar char="•"/>
            </a:pPr>
            <a:endParaRPr lang="cs-CZ" sz="2000" dirty="0"/>
          </a:p>
        </p:txBody>
      </p:sp>
    </p:spTree>
    <p:extLst>
      <p:ext uri="{BB962C8B-B14F-4D97-AF65-F5344CB8AC3E}">
        <p14:creationId xmlns:p14="http://schemas.microsoft.com/office/powerpoint/2010/main" val="14052712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1008112"/>
          </a:xfrm>
        </p:spPr>
        <p:txBody>
          <a:bodyPr>
            <a:normAutofit/>
          </a:bodyPr>
          <a:lstStyle/>
          <a:p>
            <a:pPr algn="ctr"/>
            <a:r>
              <a:rPr lang="cs-CZ"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Obrázkový kvíz</a:t>
            </a:r>
            <a:endParaRPr lang="cs-CZ" dirty="0"/>
          </a:p>
        </p:txBody>
      </p:sp>
      <p:graphicFrame>
        <p:nvGraphicFramePr>
          <p:cNvPr id="3" name="Tabulka 2"/>
          <p:cNvGraphicFramePr>
            <a:graphicFrameLocks noGrp="1"/>
          </p:cNvGraphicFramePr>
          <p:nvPr>
            <p:extLst>
              <p:ext uri="{D42A27DB-BD31-4B8C-83A1-F6EECF244321}">
                <p14:modId xmlns:p14="http://schemas.microsoft.com/office/powerpoint/2010/main" val="740401196"/>
              </p:ext>
            </p:extLst>
          </p:nvPr>
        </p:nvGraphicFramePr>
        <p:xfrm>
          <a:off x="611558" y="1397000"/>
          <a:ext cx="7848873" cy="4192240"/>
        </p:xfrm>
        <a:graphic>
          <a:graphicData uri="http://schemas.openxmlformats.org/drawingml/2006/table">
            <a:tbl>
              <a:tblPr firstRow="1" bandRow="1">
                <a:tableStyleId>{5C22544A-7EE6-4342-B048-85BDC9FD1C3A}</a:tableStyleId>
              </a:tblPr>
              <a:tblGrid>
                <a:gridCol w="2616291"/>
                <a:gridCol w="2616291"/>
                <a:gridCol w="2616291"/>
              </a:tblGrid>
              <a:tr h="2096120">
                <a:tc>
                  <a:txBody>
                    <a:bodyPr/>
                    <a:lstStyle/>
                    <a:p>
                      <a:endParaRPr lang="cs-CZ" sz="7200" dirty="0" smtClean="0"/>
                    </a:p>
                    <a:p>
                      <a:r>
                        <a:rPr lang="cs-CZ" sz="3600" dirty="0" smtClean="0"/>
                        <a:t>      </a:t>
                      </a:r>
                      <a:endParaRPr lang="cs-CZ" sz="3600" dirty="0"/>
                    </a:p>
                  </a:txBody>
                  <a:tcPr/>
                </a:tc>
                <a:tc>
                  <a:txBody>
                    <a:bodyPr/>
                    <a:lstStyle/>
                    <a:p>
                      <a:endParaRPr lang="cs-CZ" sz="7200" dirty="0"/>
                    </a:p>
                  </a:txBody>
                  <a:tcPr/>
                </a:tc>
                <a:tc>
                  <a:txBody>
                    <a:bodyPr/>
                    <a:lstStyle/>
                    <a:p>
                      <a:endParaRPr lang="cs-CZ" sz="7200" dirty="0"/>
                    </a:p>
                  </a:txBody>
                  <a:tcPr/>
                </a:tc>
              </a:tr>
              <a:tr h="2096120">
                <a:tc>
                  <a:txBody>
                    <a:bodyPr/>
                    <a:lstStyle/>
                    <a:p>
                      <a:endParaRPr lang="cs-CZ" sz="7200" dirty="0"/>
                    </a:p>
                  </a:txBody>
                  <a:tcPr/>
                </a:tc>
                <a:tc>
                  <a:txBody>
                    <a:bodyPr/>
                    <a:lstStyle/>
                    <a:p>
                      <a:endParaRPr lang="cs-CZ" sz="7200" dirty="0"/>
                    </a:p>
                  </a:txBody>
                  <a:tcPr/>
                </a:tc>
                <a:tc>
                  <a:txBody>
                    <a:bodyPr/>
                    <a:lstStyle/>
                    <a:p>
                      <a:endParaRPr lang="cs-CZ" sz="7200" dirty="0"/>
                    </a:p>
                  </a:txBody>
                  <a:tcPr/>
                </a:tc>
              </a:tr>
            </a:tbl>
          </a:graphicData>
        </a:graphic>
      </p:graphicFrame>
      <p:pic>
        <p:nvPicPr>
          <p:cNvPr id="1026" name="Picture 2">
            <a:hlinkClick r:id="rId2" action="ppaction://hlinksldjump"/>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617216"/>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8184" y="364502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a:hlinkClick r:id="rId6" action="ppaction://hlinksldjump"/>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28184" y="1580527"/>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a:hlinkClick r:id="rId8" action="ppaction://hlinksldjump"/>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71600" y="364502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a:hlinkClick r:id="rId10" action="ppaction://hlinksldjump"/>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631952" y="1580527"/>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640788" y="3717032"/>
            <a:ext cx="1819964" cy="1819964"/>
          </a:xfrm>
          <a:prstGeom prst="rect">
            <a:avLst/>
          </a:prstGeom>
          <a:solidFill>
            <a:schemeClr val="tx1"/>
          </a:solidFill>
          <a:ln>
            <a:solidFill>
              <a:schemeClr val="tx1"/>
            </a:solidFill>
          </a:ln>
          <a:effectLst/>
        </p:spPr>
      </p:pic>
      <p:sp>
        <p:nvSpPr>
          <p:cNvPr id="14" name="Volný tvar 13"/>
          <p:cNvSpPr/>
          <p:nvPr/>
        </p:nvSpPr>
        <p:spPr>
          <a:xfrm>
            <a:off x="4131733" y="4109156"/>
            <a:ext cx="688623" cy="135466"/>
          </a:xfrm>
          <a:custGeom>
            <a:avLst/>
            <a:gdLst>
              <a:gd name="connsiteX0" fmla="*/ 0 w 688623"/>
              <a:gd name="connsiteY0" fmla="*/ 135466 h 135466"/>
              <a:gd name="connsiteX1" fmla="*/ 45156 w 688623"/>
              <a:gd name="connsiteY1" fmla="*/ 79022 h 135466"/>
              <a:gd name="connsiteX2" fmla="*/ 112889 w 688623"/>
              <a:gd name="connsiteY2" fmla="*/ 45155 h 135466"/>
              <a:gd name="connsiteX3" fmla="*/ 146756 w 688623"/>
              <a:gd name="connsiteY3" fmla="*/ 22577 h 135466"/>
              <a:gd name="connsiteX4" fmla="*/ 214489 w 688623"/>
              <a:gd name="connsiteY4" fmla="*/ 0 h 135466"/>
              <a:gd name="connsiteX5" fmla="*/ 462845 w 688623"/>
              <a:gd name="connsiteY5" fmla="*/ 11288 h 135466"/>
              <a:gd name="connsiteX6" fmla="*/ 508000 w 688623"/>
              <a:gd name="connsiteY6" fmla="*/ 22577 h 135466"/>
              <a:gd name="connsiteX7" fmla="*/ 609600 w 688623"/>
              <a:gd name="connsiteY7" fmla="*/ 56444 h 135466"/>
              <a:gd name="connsiteX8" fmla="*/ 643467 w 688623"/>
              <a:gd name="connsiteY8" fmla="*/ 67733 h 135466"/>
              <a:gd name="connsiteX9" fmla="*/ 677334 w 688623"/>
              <a:gd name="connsiteY9" fmla="*/ 79022 h 135466"/>
              <a:gd name="connsiteX10" fmla="*/ 688623 w 688623"/>
              <a:gd name="connsiteY10" fmla="*/ 90311 h 135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8623" h="135466">
                <a:moveTo>
                  <a:pt x="0" y="135466"/>
                </a:moveTo>
                <a:cubicBezTo>
                  <a:pt x="15052" y="116651"/>
                  <a:pt x="28118" y="96059"/>
                  <a:pt x="45156" y="79022"/>
                </a:cubicBezTo>
                <a:cubicBezTo>
                  <a:pt x="77509" y="46669"/>
                  <a:pt x="76163" y="63518"/>
                  <a:pt x="112889" y="45155"/>
                </a:cubicBezTo>
                <a:cubicBezTo>
                  <a:pt x="125024" y="39087"/>
                  <a:pt x="134358" y="28087"/>
                  <a:pt x="146756" y="22577"/>
                </a:cubicBezTo>
                <a:cubicBezTo>
                  <a:pt x="168504" y="12911"/>
                  <a:pt x="214489" y="0"/>
                  <a:pt x="214489" y="0"/>
                </a:cubicBezTo>
                <a:cubicBezTo>
                  <a:pt x="297274" y="3763"/>
                  <a:pt x="380218" y="4932"/>
                  <a:pt x="462845" y="11288"/>
                </a:cubicBezTo>
                <a:cubicBezTo>
                  <a:pt x="478314" y="12478"/>
                  <a:pt x="493139" y="18119"/>
                  <a:pt x="508000" y="22577"/>
                </a:cubicBezTo>
                <a:cubicBezTo>
                  <a:pt x="508028" y="22585"/>
                  <a:pt x="592652" y="50795"/>
                  <a:pt x="609600" y="56444"/>
                </a:cubicBezTo>
                <a:lnTo>
                  <a:pt x="643467" y="67733"/>
                </a:lnTo>
                <a:cubicBezTo>
                  <a:pt x="654756" y="71496"/>
                  <a:pt x="668920" y="70608"/>
                  <a:pt x="677334" y="79022"/>
                </a:cubicBezTo>
                <a:lnTo>
                  <a:pt x="688623" y="90311"/>
                </a:lnTo>
              </a:path>
            </a:pathLst>
          </a:cu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036" name="Volný tvar 1035"/>
          <p:cNvSpPr/>
          <p:nvPr/>
        </p:nvSpPr>
        <p:spPr>
          <a:xfrm>
            <a:off x="4253923" y="3781778"/>
            <a:ext cx="419865" cy="440266"/>
          </a:xfrm>
          <a:custGeom>
            <a:avLst/>
            <a:gdLst>
              <a:gd name="connsiteX0" fmla="*/ 13277 w 419865"/>
              <a:gd name="connsiteY0" fmla="*/ 383822 h 440266"/>
              <a:gd name="connsiteX1" fmla="*/ 1988 w 419865"/>
              <a:gd name="connsiteY1" fmla="*/ 22578 h 440266"/>
              <a:gd name="connsiteX2" fmla="*/ 35855 w 419865"/>
              <a:gd name="connsiteY2" fmla="*/ 11289 h 440266"/>
              <a:gd name="connsiteX3" fmla="*/ 397099 w 419865"/>
              <a:gd name="connsiteY3" fmla="*/ 0 h 440266"/>
              <a:gd name="connsiteX4" fmla="*/ 408388 w 419865"/>
              <a:gd name="connsiteY4" fmla="*/ 90311 h 440266"/>
              <a:gd name="connsiteX5" fmla="*/ 397099 w 419865"/>
              <a:gd name="connsiteY5" fmla="*/ 440266 h 44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865" h="440266">
                <a:moveTo>
                  <a:pt x="13277" y="383822"/>
                </a:moveTo>
                <a:cubicBezTo>
                  <a:pt x="9514" y="263407"/>
                  <a:pt x="-5300" y="142831"/>
                  <a:pt x="1988" y="22578"/>
                </a:cubicBezTo>
                <a:cubicBezTo>
                  <a:pt x="2708" y="10700"/>
                  <a:pt x="23975" y="11968"/>
                  <a:pt x="35855" y="11289"/>
                </a:cubicBezTo>
                <a:cubicBezTo>
                  <a:pt x="156132" y="4416"/>
                  <a:pt x="276684" y="3763"/>
                  <a:pt x="397099" y="0"/>
                </a:cubicBezTo>
                <a:cubicBezTo>
                  <a:pt x="434609" y="56264"/>
                  <a:pt x="416273" y="11465"/>
                  <a:pt x="408388" y="90311"/>
                </a:cubicBezTo>
                <a:cubicBezTo>
                  <a:pt x="393094" y="243249"/>
                  <a:pt x="397099" y="284460"/>
                  <a:pt x="397099" y="440266"/>
                </a:cubicBezTo>
              </a:path>
            </a:pathLst>
          </a:custGeom>
          <a:solidFill>
            <a:schemeClr val="tx1"/>
          </a:solidFill>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037" name="TextovéPole 1036"/>
          <p:cNvSpPr txBox="1"/>
          <p:nvPr/>
        </p:nvSpPr>
        <p:spPr>
          <a:xfrm>
            <a:off x="6300192" y="6093296"/>
            <a:ext cx="2376264" cy="369332"/>
          </a:xfrm>
          <a:prstGeom prst="rect">
            <a:avLst/>
          </a:prstGeom>
          <a:noFill/>
        </p:spPr>
        <p:txBody>
          <a:bodyPr wrap="square" rtlCol="0">
            <a:spAutoFit/>
          </a:bodyPr>
          <a:lstStyle/>
          <a:p>
            <a:r>
              <a:rPr lang="cs-CZ" dirty="0" smtClean="0">
                <a:hlinkClick r:id="rId13" action="ppaction://hlinksldjump"/>
              </a:rPr>
              <a:t>konec</a:t>
            </a:r>
            <a:endParaRPr lang="cs-CZ" dirty="0"/>
          </a:p>
        </p:txBody>
      </p:sp>
    </p:spTree>
    <p:extLst>
      <p:ext uri="{BB962C8B-B14F-4D97-AF65-F5344CB8AC3E}">
        <p14:creationId xmlns:p14="http://schemas.microsoft.com/office/powerpoint/2010/main" val="221875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466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bdélník 2"/>
          <p:cNvSpPr/>
          <p:nvPr/>
        </p:nvSpPr>
        <p:spPr>
          <a:xfrm>
            <a:off x="611560" y="2551837"/>
            <a:ext cx="7992888" cy="2554545"/>
          </a:xfrm>
          <a:prstGeom prst="rect">
            <a:avLst/>
          </a:prstGeom>
        </p:spPr>
        <p:txBody>
          <a:bodyPr wrap="square">
            <a:spAutoFit/>
          </a:bodyPr>
          <a:lstStyle/>
          <a:p>
            <a:r>
              <a:rPr lang="cs-CZ" sz="3200" dirty="0"/>
              <a:t>Zrušením roboty a poddanství začali někteří samostatně</a:t>
            </a:r>
            <a:r>
              <a:rPr lang="cs-CZ" sz="3200" dirty="0">
                <a:solidFill>
                  <a:schemeClr val="tx2"/>
                </a:solidFill>
              </a:rPr>
              <a:t>…………...</a:t>
            </a:r>
          </a:p>
          <a:p>
            <a:r>
              <a:rPr lang="cs-CZ" sz="3200" dirty="0" smtClean="0"/>
              <a:t> </a:t>
            </a:r>
            <a:endParaRPr lang="cs-CZ" sz="3200" dirty="0"/>
          </a:p>
          <a:p>
            <a:r>
              <a:rPr lang="cs-CZ" sz="3200" dirty="0">
                <a:solidFill>
                  <a:schemeClr val="tx2"/>
                </a:solidFill>
              </a:rPr>
              <a:t>Vařit, </a:t>
            </a:r>
            <a:r>
              <a:rPr lang="cs-CZ" sz="3200" dirty="0"/>
              <a:t>hospodařit</a:t>
            </a:r>
            <a:r>
              <a:rPr lang="cs-CZ" sz="3200" dirty="0">
                <a:solidFill>
                  <a:schemeClr val="tx2"/>
                </a:solidFill>
              </a:rPr>
              <a:t>, mlít obilí, péct chléb, jezdit na kole.</a:t>
            </a:r>
            <a:endParaRPr lang="cs-CZ" sz="3200" dirty="0">
              <a:solidFill>
                <a:schemeClr val="tx2"/>
              </a:solidFill>
            </a:endParaRPr>
          </a:p>
        </p:txBody>
      </p:sp>
      <p:sp>
        <p:nvSpPr>
          <p:cNvPr id="4" name="Obdélník 3"/>
          <p:cNvSpPr/>
          <p:nvPr/>
        </p:nvSpPr>
        <p:spPr>
          <a:xfrm>
            <a:off x="2555776" y="378808"/>
            <a:ext cx="6192688" cy="1569660"/>
          </a:xfrm>
          <a:prstGeom prst="rect">
            <a:avLst/>
          </a:prstGeom>
        </p:spPr>
        <p:txBody>
          <a:bodyPr wrap="square">
            <a:spAutoFit/>
          </a:bodyPr>
          <a:lstStyle/>
          <a:p>
            <a:pPr lvl="0"/>
            <a:endParaRPr lang="cs-CZ" sz="3200" dirty="0" smtClean="0">
              <a:solidFill>
                <a:srgbClr val="C19859">
                  <a:lumMod val="75000"/>
                </a:srgbClr>
              </a:solidFill>
            </a:endParaRPr>
          </a:p>
          <a:p>
            <a:pPr lvl="0"/>
            <a:r>
              <a:rPr lang="cs-CZ" sz="3200" b="1" dirty="0" smtClean="0">
                <a:solidFill>
                  <a:srgbClr val="C19859">
                    <a:lumMod val="75000"/>
                  </a:srgbClr>
                </a:solidFill>
              </a:rPr>
              <a:t>Podtrhni </a:t>
            </a:r>
          </a:p>
          <a:p>
            <a:pPr lvl="0"/>
            <a:r>
              <a:rPr lang="cs-CZ" sz="3200" b="1" dirty="0" smtClean="0">
                <a:solidFill>
                  <a:srgbClr val="C19859">
                    <a:lumMod val="75000"/>
                  </a:srgbClr>
                </a:solidFill>
              </a:rPr>
              <a:t>1 </a:t>
            </a:r>
            <a:r>
              <a:rPr lang="cs-CZ" sz="3200" b="1" dirty="0">
                <a:solidFill>
                  <a:srgbClr val="C19859">
                    <a:lumMod val="75000"/>
                  </a:srgbClr>
                </a:solidFill>
              </a:rPr>
              <a:t>správnou </a:t>
            </a:r>
            <a:r>
              <a:rPr lang="cs-CZ" sz="3200" b="1" dirty="0" smtClean="0">
                <a:solidFill>
                  <a:srgbClr val="C19859">
                    <a:lumMod val="75000"/>
                  </a:srgbClr>
                </a:solidFill>
              </a:rPr>
              <a:t>odpověď</a:t>
            </a:r>
            <a:endParaRPr lang="cs-CZ" sz="3200" b="1" dirty="0">
              <a:solidFill>
                <a:srgbClr val="C19859">
                  <a:lumMod val="75000"/>
                </a:srgbClr>
              </a:solidFill>
            </a:endParaRPr>
          </a:p>
        </p:txBody>
      </p:sp>
      <p:sp>
        <p:nvSpPr>
          <p:cNvPr id="5" name="TextovéPole 4"/>
          <p:cNvSpPr txBox="1"/>
          <p:nvPr/>
        </p:nvSpPr>
        <p:spPr>
          <a:xfrm>
            <a:off x="5868144" y="5877272"/>
            <a:ext cx="2736304" cy="369332"/>
          </a:xfrm>
          <a:prstGeom prst="rect">
            <a:avLst/>
          </a:prstGeom>
          <a:noFill/>
        </p:spPr>
        <p:txBody>
          <a:bodyPr wrap="square" rtlCol="0">
            <a:spAutoFit/>
          </a:bodyPr>
          <a:lstStyle/>
          <a:p>
            <a:r>
              <a:rPr lang="cs-CZ" dirty="0" smtClean="0">
                <a:hlinkClick r:id="rId3" action="ppaction://hlinksldjump"/>
              </a:rPr>
              <a:t>Správná odpověď</a:t>
            </a:r>
            <a:endParaRPr lang="cs-CZ" dirty="0"/>
          </a:p>
        </p:txBody>
      </p:sp>
    </p:spTree>
    <p:extLst>
      <p:ext uri="{BB962C8B-B14F-4D97-AF65-F5344CB8AC3E}">
        <p14:creationId xmlns:p14="http://schemas.microsoft.com/office/powerpoint/2010/main" val="24168684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7667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2222021" y="660164"/>
            <a:ext cx="6380112" cy="861774"/>
          </a:xfrm>
          <a:prstGeom prst="rect">
            <a:avLst/>
          </a:prstGeom>
          <a:noFill/>
        </p:spPr>
        <p:txBody>
          <a:bodyPr wrap="square" rtlCol="0">
            <a:spAutoFit/>
          </a:bodyPr>
          <a:lstStyle/>
          <a:p>
            <a:r>
              <a:rPr lang="cs-CZ" sz="3200" b="1" dirty="0" smtClean="0">
                <a:solidFill>
                  <a:schemeClr val="accent6">
                    <a:lumMod val="75000"/>
                  </a:schemeClr>
                </a:solidFill>
              </a:rPr>
              <a:t>Vyber správnou odpověď</a:t>
            </a:r>
          </a:p>
          <a:p>
            <a:endParaRPr lang="cs-CZ" dirty="0" smtClean="0">
              <a:solidFill>
                <a:schemeClr val="accent6"/>
              </a:solidFill>
            </a:endParaRPr>
          </a:p>
        </p:txBody>
      </p:sp>
      <p:sp>
        <p:nvSpPr>
          <p:cNvPr id="4" name="Obdélník 3"/>
          <p:cNvSpPr/>
          <p:nvPr/>
        </p:nvSpPr>
        <p:spPr>
          <a:xfrm>
            <a:off x="467544" y="2317883"/>
            <a:ext cx="8208912" cy="4308872"/>
          </a:xfrm>
          <a:prstGeom prst="rect">
            <a:avLst/>
          </a:prstGeom>
        </p:spPr>
        <p:txBody>
          <a:bodyPr wrap="square">
            <a:spAutoFit/>
          </a:bodyPr>
          <a:lstStyle/>
          <a:p>
            <a:pPr lvl="0"/>
            <a:endParaRPr lang="cs-CZ" dirty="0" smtClean="0">
              <a:solidFill>
                <a:srgbClr val="C19859"/>
              </a:solidFill>
            </a:endParaRPr>
          </a:p>
          <a:p>
            <a:pPr lvl="0"/>
            <a:r>
              <a:rPr lang="cs-CZ" sz="3200" dirty="0" smtClean="0"/>
              <a:t>Při </a:t>
            </a:r>
            <a:r>
              <a:rPr lang="cs-CZ" sz="3200" dirty="0"/>
              <a:t>práci v hospodářství  lidem velmi napomáhaly </a:t>
            </a:r>
            <a:r>
              <a:rPr lang="cs-CZ" sz="3200" dirty="0" smtClean="0"/>
              <a:t>…..</a:t>
            </a:r>
          </a:p>
          <a:p>
            <a:pPr lvl="0"/>
            <a:endParaRPr lang="cs-CZ" sz="3200" dirty="0"/>
          </a:p>
          <a:p>
            <a:pPr marL="514350" lvl="0" indent="-514350">
              <a:buAutoNum type="alphaLcParenR"/>
            </a:pPr>
            <a:r>
              <a:rPr lang="cs-CZ" sz="3200" dirty="0" smtClean="0"/>
              <a:t>Domácí zvířata</a:t>
            </a:r>
          </a:p>
          <a:p>
            <a:pPr marL="514350" lvl="0" indent="-514350">
              <a:buAutoNum type="alphaLcParenR"/>
            </a:pPr>
            <a:endParaRPr lang="cs-CZ" sz="3200" dirty="0"/>
          </a:p>
          <a:p>
            <a:pPr marL="514350" lvl="0" indent="-514350">
              <a:buAutoNum type="alphaLcParenR"/>
            </a:pPr>
            <a:r>
              <a:rPr lang="cs-CZ" sz="3200" dirty="0" smtClean="0"/>
              <a:t>Zemědělské stroje</a:t>
            </a:r>
          </a:p>
          <a:p>
            <a:pPr marL="514350" lvl="0" indent="-514350">
              <a:buAutoNum type="alphaLcParenR"/>
            </a:pPr>
            <a:endParaRPr lang="cs-CZ" sz="3200" dirty="0"/>
          </a:p>
          <a:p>
            <a:pPr marL="514350" lvl="0" indent="-514350">
              <a:buAutoNum type="alphaLcParenR"/>
            </a:pPr>
            <a:r>
              <a:rPr lang="cs-CZ" sz="3200" dirty="0" smtClean="0"/>
              <a:t>Kamarádi</a:t>
            </a:r>
          </a:p>
        </p:txBody>
      </p:sp>
      <p:sp>
        <p:nvSpPr>
          <p:cNvPr id="5" name="TextovéPole 4"/>
          <p:cNvSpPr txBox="1"/>
          <p:nvPr/>
        </p:nvSpPr>
        <p:spPr>
          <a:xfrm>
            <a:off x="5412077" y="6093296"/>
            <a:ext cx="3408395" cy="369332"/>
          </a:xfrm>
          <a:prstGeom prst="rect">
            <a:avLst/>
          </a:prstGeom>
          <a:noFill/>
        </p:spPr>
        <p:txBody>
          <a:bodyPr wrap="square" rtlCol="0">
            <a:spAutoFit/>
          </a:bodyPr>
          <a:lstStyle/>
          <a:p>
            <a:r>
              <a:rPr lang="cs-CZ" dirty="0" smtClean="0">
                <a:hlinkClick r:id="rId3" action="ppaction://hlinksldjump"/>
              </a:rPr>
              <a:t>Správná odpověď</a:t>
            </a:r>
            <a:endParaRPr lang="cs-CZ" dirty="0"/>
          </a:p>
        </p:txBody>
      </p:sp>
    </p:spTree>
    <p:extLst>
      <p:ext uri="{BB962C8B-B14F-4D97-AF65-F5344CB8AC3E}">
        <p14:creationId xmlns:p14="http://schemas.microsoft.com/office/powerpoint/2010/main" val="35048901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83671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2699792" y="1052736"/>
            <a:ext cx="5760640" cy="1077218"/>
          </a:xfrm>
          <a:prstGeom prst="rect">
            <a:avLst/>
          </a:prstGeom>
          <a:noFill/>
        </p:spPr>
        <p:txBody>
          <a:bodyPr wrap="square" rtlCol="0">
            <a:spAutoFit/>
          </a:bodyPr>
          <a:lstStyle/>
          <a:p>
            <a:r>
              <a:rPr lang="cs-CZ" sz="3200" b="1" dirty="0" smtClean="0">
                <a:solidFill>
                  <a:schemeClr val="accent6">
                    <a:lumMod val="75000"/>
                  </a:schemeClr>
                </a:solidFill>
              </a:rPr>
              <a:t>Který průmysl je znázorněn na obrázku?</a:t>
            </a:r>
            <a:endParaRPr lang="cs-CZ" sz="3200" b="1" dirty="0">
              <a:solidFill>
                <a:schemeClr val="accent6">
                  <a:lumMod val="75000"/>
                </a:schemeClr>
              </a:solidFill>
            </a:endParaRPr>
          </a:p>
        </p:txBody>
      </p:sp>
      <p:sp>
        <p:nvSpPr>
          <p:cNvPr id="4" name="TextovéPole 3"/>
          <p:cNvSpPr txBox="1"/>
          <p:nvPr/>
        </p:nvSpPr>
        <p:spPr>
          <a:xfrm>
            <a:off x="611560" y="2780928"/>
            <a:ext cx="7992888" cy="3046988"/>
          </a:xfrm>
          <a:prstGeom prst="rect">
            <a:avLst/>
          </a:prstGeom>
          <a:noFill/>
        </p:spPr>
        <p:txBody>
          <a:bodyPr wrap="square" rtlCol="0">
            <a:spAutoFit/>
          </a:bodyPr>
          <a:lstStyle/>
          <a:p>
            <a:pPr marL="514350" indent="-514350">
              <a:buAutoNum type="alphaLcParenR"/>
            </a:pPr>
            <a:r>
              <a:rPr lang="cs-CZ" sz="3200" dirty="0" smtClean="0"/>
              <a:t>Železářský</a:t>
            </a:r>
          </a:p>
          <a:p>
            <a:pPr marL="514350" indent="-514350">
              <a:buAutoNum type="alphaLcParenR"/>
            </a:pPr>
            <a:endParaRPr lang="cs-CZ" sz="3200" dirty="0"/>
          </a:p>
          <a:p>
            <a:pPr marL="514350" indent="-514350">
              <a:buAutoNum type="alphaLcParenR"/>
            </a:pPr>
            <a:r>
              <a:rPr lang="cs-CZ" sz="3200" dirty="0" smtClean="0"/>
              <a:t>Potravinářský</a:t>
            </a:r>
          </a:p>
          <a:p>
            <a:pPr marL="514350" indent="-514350">
              <a:buAutoNum type="alphaLcParenR"/>
            </a:pPr>
            <a:endParaRPr lang="cs-CZ" sz="3200" dirty="0"/>
          </a:p>
          <a:p>
            <a:pPr marL="514350" indent="-514350">
              <a:buAutoNum type="alphaLcParenR"/>
            </a:pPr>
            <a:r>
              <a:rPr lang="cs-CZ" sz="3200" dirty="0" smtClean="0"/>
              <a:t>Textilní</a:t>
            </a:r>
          </a:p>
          <a:p>
            <a:endParaRPr lang="cs-CZ" sz="3200" dirty="0"/>
          </a:p>
        </p:txBody>
      </p:sp>
      <p:sp>
        <p:nvSpPr>
          <p:cNvPr id="5" name="TextovéPole 4"/>
          <p:cNvSpPr txBox="1"/>
          <p:nvPr/>
        </p:nvSpPr>
        <p:spPr>
          <a:xfrm>
            <a:off x="5868144" y="6021288"/>
            <a:ext cx="2736304" cy="369332"/>
          </a:xfrm>
          <a:prstGeom prst="rect">
            <a:avLst/>
          </a:prstGeom>
          <a:noFill/>
        </p:spPr>
        <p:txBody>
          <a:bodyPr wrap="square" rtlCol="0">
            <a:spAutoFit/>
          </a:bodyPr>
          <a:lstStyle/>
          <a:p>
            <a:r>
              <a:rPr lang="cs-CZ" dirty="0" smtClean="0">
                <a:hlinkClick r:id="rId3" action="ppaction://hlinksldjump"/>
              </a:rPr>
              <a:t>Správná odpověď</a:t>
            </a:r>
            <a:endParaRPr lang="cs-CZ" dirty="0"/>
          </a:p>
        </p:txBody>
      </p:sp>
    </p:spTree>
    <p:extLst>
      <p:ext uri="{BB962C8B-B14F-4D97-AF65-F5344CB8AC3E}">
        <p14:creationId xmlns:p14="http://schemas.microsoft.com/office/powerpoint/2010/main" val="21151777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699792" y="836712"/>
            <a:ext cx="5832648" cy="1077218"/>
          </a:xfrm>
          <a:prstGeom prst="rect">
            <a:avLst/>
          </a:prstGeom>
          <a:noFill/>
        </p:spPr>
        <p:txBody>
          <a:bodyPr wrap="square" rtlCol="0">
            <a:spAutoFit/>
          </a:bodyPr>
          <a:lstStyle/>
          <a:p>
            <a:r>
              <a:rPr lang="cs-CZ" sz="3200" b="1" dirty="0" smtClean="0">
                <a:solidFill>
                  <a:schemeClr val="accent6">
                    <a:lumMod val="75000"/>
                  </a:schemeClr>
                </a:solidFill>
              </a:rPr>
              <a:t>Komu se nejvíce podobá muž na obrázku?</a:t>
            </a:r>
            <a:endParaRPr lang="cs-CZ" sz="3200" b="1" dirty="0">
              <a:solidFill>
                <a:schemeClr val="accent6">
                  <a:lumMod val="75000"/>
                </a:schemeClr>
              </a:solidFill>
            </a:endParaRPr>
          </a:p>
        </p:txBody>
      </p:sp>
      <p:sp>
        <p:nvSpPr>
          <p:cNvPr id="3" name="TextovéPole 2"/>
          <p:cNvSpPr txBox="1"/>
          <p:nvPr/>
        </p:nvSpPr>
        <p:spPr>
          <a:xfrm>
            <a:off x="1043608" y="2708920"/>
            <a:ext cx="7488832" cy="3323987"/>
          </a:xfrm>
          <a:prstGeom prst="rect">
            <a:avLst/>
          </a:prstGeom>
          <a:noFill/>
        </p:spPr>
        <p:txBody>
          <a:bodyPr wrap="square" rtlCol="0">
            <a:spAutoFit/>
          </a:bodyPr>
          <a:lstStyle/>
          <a:p>
            <a:pPr marL="342900" indent="-342900">
              <a:buAutoNum type="alphaLcParenR"/>
            </a:pPr>
            <a:r>
              <a:rPr lang="cs-CZ" sz="3200" dirty="0" smtClean="0"/>
              <a:t>Rolníkovi</a:t>
            </a:r>
          </a:p>
          <a:p>
            <a:pPr marL="342900" indent="-342900">
              <a:buAutoNum type="alphaLcParenR"/>
            </a:pPr>
            <a:endParaRPr lang="cs-CZ" sz="3200" dirty="0"/>
          </a:p>
          <a:p>
            <a:pPr marL="342900" indent="-342900">
              <a:buAutoNum type="alphaLcParenR"/>
            </a:pPr>
            <a:r>
              <a:rPr lang="cs-CZ" sz="3200" dirty="0" smtClean="0"/>
              <a:t>Statkářovi</a:t>
            </a:r>
          </a:p>
          <a:p>
            <a:pPr marL="342900" indent="-342900">
              <a:buAutoNum type="alphaLcParenR"/>
            </a:pPr>
            <a:endParaRPr lang="cs-CZ" sz="3200" dirty="0"/>
          </a:p>
          <a:p>
            <a:pPr marL="342900" indent="-342900">
              <a:buAutoNum type="alphaLcParenR"/>
            </a:pPr>
            <a:r>
              <a:rPr lang="cs-CZ" sz="3200" dirty="0" smtClean="0"/>
              <a:t>Továrníkovi</a:t>
            </a:r>
          </a:p>
          <a:p>
            <a:endParaRPr lang="cs-CZ" sz="3200" dirty="0" smtClean="0"/>
          </a:p>
          <a:p>
            <a:pPr marL="342900" indent="-342900">
              <a:buAutoNum type="alphaLcParenR"/>
            </a:pPr>
            <a:endParaRPr lang="cs-CZ" dirty="0"/>
          </a:p>
        </p:txBody>
      </p:sp>
      <p:sp>
        <p:nvSpPr>
          <p:cNvPr id="4" name="TextovéPole 3"/>
          <p:cNvSpPr txBox="1"/>
          <p:nvPr/>
        </p:nvSpPr>
        <p:spPr>
          <a:xfrm>
            <a:off x="6084168" y="6032907"/>
            <a:ext cx="2664296" cy="369332"/>
          </a:xfrm>
          <a:prstGeom prst="rect">
            <a:avLst/>
          </a:prstGeom>
          <a:noFill/>
        </p:spPr>
        <p:txBody>
          <a:bodyPr wrap="square" rtlCol="0">
            <a:spAutoFit/>
          </a:bodyPr>
          <a:lstStyle/>
          <a:p>
            <a:r>
              <a:rPr lang="cs-CZ" dirty="0" smtClean="0">
                <a:hlinkClick r:id="rId2" action="ppaction://hlinksldjump"/>
              </a:rPr>
              <a:t>Správná odpověď</a:t>
            </a:r>
            <a:endParaRPr lang="cs-CZ"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548680"/>
            <a:ext cx="1847850" cy="184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6280" y="611287"/>
            <a:ext cx="433387" cy="45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2135" y="989112"/>
            <a:ext cx="701675" cy="14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21728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620688"/>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2656384" y="764704"/>
            <a:ext cx="5876056" cy="1569660"/>
          </a:xfrm>
          <a:prstGeom prst="rect">
            <a:avLst/>
          </a:prstGeom>
          <a:noFill/>
        </p:spPr>
        <p:txBody>
          <a:bodyPr wrap="square" rtlCol="0">
            <a:spAutoFit/>
          </a:bodyPr>
          <a:lstStyle/>
          <a:p>
            <a:r>
              <a:rPr lang="cs-CZ" sz="3200" b="1" dirty="0" smtClean="0">
                <a:solidFill>
                  <a:schemeClr val="accent6">
                    <a:lumMod val="75000"/>
                  </a:schemeClr>
                </a:solidFill>
              </a:rPr>
              <a:t>V jakém průmyslu pracuje žena na obrázku?</a:t>
            </a:r>
            <a:endParaRPr lang="cs-CZ" sz="3200" b="1" dirty="0">
              <a:solidFill>
                <a:schemeClr val="accent6">
                  <a:lumMod val="75000"/>
                </a:schemeClr>
              </a:solidFill>
            </a:endParaRPr>
          </a:p>
        </p:txBody>
      </p:sp>
      <p:sp>
        <p:nvSpPr>
          <p:cNvPr id="3" name="TextovéPole 2"/>
          <p:cNvSpPr txBox="1"/>
          <p:nvPr/>
        </p:nvSpPr>
        <p:spPr>
          <a:xfrm>
            <a:off x="611560" y="2852936"/>
            <a:ext cx="8064896" cy="2554545"/>
          </a:xfrm>
          <a:prstGeom prst="rect">
            <a:avLst/>
          </a:prstGeom>
          <a:noFill/>
        </p:spPr>
        <p:txBody>
          <a:bodyPr wrap="square" rtlCol="0">
            <a:spAutoFit/>
          </a:bodyPr>
          <a:lstStyle/>
          <a:p>
            <a:pPr marL="514350" indent="-514350">
              <a:buAutoNum type="alphaLcParenR"/>
            </a:pPr>
            <a:r>
              <a:rPr lang="cs-CZ" sz="3200" dirty="0" smtClean="0"/>
              <a:t>Strojním</a:t>
            </a:r>
          </a:p>
          <a:p>
            <a:pPr marL="514350" indent="-514350">
              <a:buAutoNum type="alphaLcParenR"/>
            </a:pPr>
            <a:endParaRPr lang="cs-CZ" sz="3200" dirty="0"/>
          </a:p>
          <a:p>
            <a:pPr marL="514350" indent="-514350">
              <a:buAutoNum type="alphaLcParenR"/>
            </a:pPr>
            <a:r>
              <a:rPr lang="cs-CZ" sz="3200" dirty="0" smtClean="0"/>
              <a:t>Sklářském</a:t>
            </a:r>
          </a:p>
          <a:p>
            <a:pPr marL="514350" indent="-514350">
              <a:buAutoNum type="alphaLcParenR"/>
            </a:pPr>
            <a:endParaRPr lang="cs-CZ" sz="3200" dirty="0"/>
          </a:p>
          <a:p>
            <a:pPr marL="514350" indent="-514350">
              <a:buAutoNum type="alphaLcParenR"/>
            </a:pPr>
            <a:r>
              <a:rPr lang="cs-CZ" sz="3200" dirty="0" smtClean="0"/>
              <a:t>V pivovaru</a:t>
            </a:r>
            <a:endParaRPr lang="cs-CZ" sz="3200" dirty="0"/>
          </a:p>
        </p:txBody>
      </p:sp>
      <p:sp>
        <p:nvSpPr>
          <p:cNvPr id="4" name="TextovéPole 3"/>
          <p:cNvSpPr txBox="1"/>
          <p:nvPr/>
        </p:nvSpPr>
        <p:spPr>
          <a:xfrm>
            <a:off x="5940152" y="5805264"/>
            <a:ext cx="2592288" cy="369332"/>
          </a:xfrm>
          <a:prstGeom prst="rect">
            <a:avLst/>
          </a:prstGeom>
          <a:noFill/>
        </p:spPr>
        <p:txBody>
          <a:bodyPr wrap="square" rtlCol="0">
            <a:spAutoFit/>
          </a:bodyPr>
          <a:lstStyle/>
          <a:p>
            <a:r>
              <a:rPr lang="cs-CZ" dirty="0" smtClean="0">
                <a:hlinkClick r:id="rId3" action="ppaction://hlinksldjump"/>
              </a:rPr>
              <a:t>Správná odpověď</a:t>
            </a:r>
            <a:endParaRPr lang="cs-CZ" dirty="0"/>
          </a:p>
        </p:txBody>
      </p:sp>
    </p:spTree>
    <p:extLst>
      <p:ext uri="{BB962C8B-B14F-4D97-AF65-F5344CB8AC3E}">
        <p14:creationId xmlns:p14="http://schemas.microsoft.com/office/powerpoint/2010/main" val="19928723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655026"/>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2440360" y="764704"/>
            <a:ext cx="6380112" cy="2800767"/>
          </a:xfrm>
          <a:prstGeom prst="rect">
            <a:avLst/>
          </a:prstGeom>
          <a:noFill/>
        </p:spPr>
        <p:txBody>
          <a:bodyPr wrap="square" rtlCol="0">
            <a:spAutoFit/>
          </a:bodyPr>
          <a:lstStyle/>
          <a:p>
            <a:r>
              <a:rPr lang="cs-CZ" sz="2800" dirty="0" smtClean="0">
                <a:solidFill>
                  <a:schemeClr val="accent6">
                    <a:lumMod val="75000"/>
                  </a:schemeClr>
                </a:solidFill>
              </a:rPr>
              <a:t>Dělníci proti továrníkům vedli stávky, potřebovali politickou stranu, která by jejich zájmy prosazovala a hájila. </a:t>
            </a:r>
          </a:p>
          <a:p>
            <a:r>
              <a:rPr lang="cs-CZ" sz="3200" b="1" dirty="0" smtClean="0">
                <a:solidFill>
                  <a:schemeClr val="accent6">
                    <a:lumMod val="75000"/>
                  </a:schemeClr>
                </a:solidFill>
              </a:rPr>
              <a:t>Jak se jmenovala tato politická strana?</a:t>
            </a:r>
            <a:endParaRPr lang="cs-CZ" sz="3200" b="1" dirty="0">
              <a:solidFill>
                <a:schemeClr val="accent6">
                  <a:lumMod val="75000"/>
                </a:schemeClr>
              </a:solidFill>
            </a:endParaRPr>
          </a:p>
        </p:txBody>
      </p:sp>
      <p:sp>
        <p:nvSpPr>
          <p:cNvPr id="3" name="TextovéPole 2"/>
          <p:cNvSpPr txBox="1"/>
          <p:nvPr/>
        </p:nvSpPr>
        <p:spPr>
          <a:xfrm>
            <a:off x="467544" y="4149080"/>
            <a:ext cx="8136904" cy="1569660"/>
          </a:xfrm>
          <a:prstGeom prst="rect">
            <a:avLst/>
          </a:prstGeom>
          <a:noFill/>
        </p:spPr>
        <p:txBody>
          <a:bodyPr wrap="square" rtlCol="0">
            <a:spAutoFit/>
          </a:bodyPr>
          <a:lstStyle/>
          <a:p>
            <a:r>
              <a:rPr lang="cs-CZ" sz="3200" dirty="0" smtClean="0"/>
              <a:t>a) Sociálně demokratická strana</a:t>
            </a:r>
          </a:p>
          <a:p>
            <a:r>
              <a:rPr lang="cs-CZ" sz="3200" dirty="0" smtClean="0"/>
              <a:t>b) Komunistická strana</a:t>
            </a:r>
          </a:p>
          <a:p>
            <a:r>
              <a:rPr lang="cs-CZ" sz="3200" dirty="0" smtClean="0"/>
              <a:t>c) Rolnická strana</a:t>
            </a:r>
            <a:endParaRPr lang="cs-CZ" sz="3200" dirty="0"/>
          </a:p>
        </p:txBody>
      </p:sp>
      <p:sp>
        <p:nvSpPr>
          <p:cNvPr id="4" name="TextovéPole 3"/>
          <p:cNvSpPr txBox="1"/>
          <p:nvPr/>
        </p:nvSpPr>
        <p:spPr>
          <a:xfrm>
            <a:off x="5292080" y="6021288"/>
            <a:ext cx="3528392" cy="369332"/>
          </a:xfrm>
          <a:prstGeom prst="rect">
            <a:avLst/>
          </a:prstGeom>
          <a:noFill/>
        </p:spPr>
        <p:txBody>
          <a:bodyPr wrap="square" rtlCol="0">
            <a:spAutoFit/>
          </a:bodyPr>
          <a:lstStyle/>
          <a:p>
            <a:r>
              <a:rPr lang="cs-CZ" dirty="0" smtClean="0">
                <a:hlinkClick r:id="rId3" action="ppaction://hlinksldjump"/>
              </a:rPr>
              <a:t>Správná odpověď</a:t>
            </a:r>
            <a:endParaRPr lang="cs-CZ" dirty="0"/>
          </a:p>
        </p:txBody>
      </p:sp>
    </p:spTree>
    <p:extLst>
      <p:ext uri="{BB962C8B-B14F-4D97-AF65-F5344CB8AC3E}">
        <p14:creationId xmlns:p14="http://schemas.microsoft.com/office/powerpoint/2010/main" val="18854560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466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bdélník 2"/>
          <p:cNvSpPr/>
          <p:nvPr/>
        </p:nvSpPr>
        <p:spPr>
          <a:xfrm>
            <a:off x="611560" y="2551837"/>
            <a:ext cx="7992888" cy="2554545"/>
          </a:xfrm>
          <a:prstGeom prst="rect">
            <a:avLst/>
          </a:prstGeom>
        </p:spPr>
        <p:txBody>
          <a:bodyPr wrap="square">
            <a:spAutoFit/>
          </a:bodyPr>
          <a:lstStyle/>
          <a:p>
            <a:r>
              <a:rPr lang="cs-CZ" sz="3200" dirty="0"/>
              <a:t>Zrušením roboty a poddanství začali někteří samostatně</a:t>
            </a:r>
            <a:r>
              <a:rPr lang="cs-CZ" sz="3200" dirty="0">
                <a:solidFill>
                  <a:schemeClr val="tx2"/>
                </a:solidFill>
              </a:rPr>
              <a:t>…………...</a:t>
            </a:r>
          </a:p>
          <a:p>
            <a:r>
              <a:rPr lang="cs-CZ" sz="3200" dirty="0" smtClean="0"/>
              <a:t> </a:t>
            </a:r>
            <a:endParaRPr lang="cs-CZ" sz="3200" dirty="0"/>
          </a:p>
          <a:p>
            <a:r>
              <a:rPr lang="cs-CZ" sz="3200" dirty="0">
                <a:solidFill>
                  <a:schemeClr val="tx2"/>
                </a:solidFill>
              </a:rPr>
              <a:t>Vařit, </a:t>
            </a:r>
            <a:r>
              <a:rPr lang="cs-CZ" sz="3200" u="sng" dirty="0">
                <a:solidFill>
                  <a:srgbClr val="FF0000"/>
                </a:solidFill>
              </a:rPr>
              <a:t>hospodařit</a:t>
            </a:r>
            <a:r>
              <a:rPr lang="cs-CZ" sz="3200" dirty="0">
                <a:solidFill>
                  <a:schemeClr val="tx2"/>
                </a:solidFill>
              </a:rPr>
              <a:t>, mlít obilí, péct chléb, jezdit na kole.</a:t>
            </a:r>
            <a:endParaRPr lang="cs-CZ" sz="3200" dirty="0">
              <a:solidFill>
                <a:schemeClr val="tx2"/>
              </a:solidFill>
            </a:endParaRPr>
          </a:p>
        </p:txBody>
      </p:sp>
      <p:sp>
        <p:nvSpPr>
          <p:cNvPr id="4" name="Obdélník 3"/>
          <p:cNvSpPr/>
          <p:nvPr/>
        </p:nvSpPr>
        <p:spPr>
          <a:xfrm>
            <a:off x="2555776" y="378808"/>
            <a:ext cx="6192688" cy="1569660"/>
          </a:xfrm>
          <a:prstGeom prst="rect">
            <a:avLst/>
          </a:prstGeom>
        </p:spPr>
        <p:txBody>
          <a:bodyPr wrap="square">
            <a:spAutoFit/>
          </a:bodyPr>
          <a:lstStyle/>
          <a:p>
            <a:pPr lvl="0"/>
            <a:endParaRPr lang="cs-CZ" sz="3200" dirty="0" smtClean="0">
              <a:solidFill>
                <a:srgbClr val="C19859">
                  <a:lumMod val="75000"/>
                </a:srgbClr>
              </a:solidFill>
            </a:endParaRPr>
          </a:p>
          <a:p>
            <a:pPr lvl="0"/>
            <a:r>
              <a:rPr lang="cs-CZ" sz="3200" b="1" dirty="0" smtClean="0">
                <a:solidFill>
                  <a:srgbClr val="C19859">
                    <a:lumMod val="75000"/>
                  </a:srgbClr>
                </a:solidFill>
              </a:rPr>
              <a:t>Podtrhni </a:t>
            </a:r>
          </a:p>
          <a:p>
            <a:pPr lvl="0"/>
            <a:r>
              <a:rPr lang="cs-CZ" sz="3200" b="1" dirty="0" smtClean="0">
                <a:solidFill>
                  <a:srgbClr val="C19859">
                    <a:lumMod val="75000"/>
                  </a:srgbClr>
                </a:solidFill>
              </a:rPr>
              <a:t>1 </a:t>
            </a:r>
            <a:r>
              <a:rPr lang="cs-CZ" sz="3200" b="1" dirty="0">
                <a:solidFill>
                  <a:srgbClr val="C19859">
                    <a:lumMod val="75000"/>
                  </a:srgbClr>
                </a:solidFill>
              </a:rPr>
              <a:t>správnou </a:t>
            </a:r>
            <a:r>
              <a:rPr lang="cs-CZ" sz="3200" b="1" dirty="0" smtClean="0">
                <a:solidFill>
                  <a:srgbClr val="C19859">
                    <a:lumMod val="75000"/>
                  </a:srgbClr>
                </a:solidFill>
              </a:rPr>
              <a:t>odpověď</a:t>
            </a:r>
            <a:endParaRPr lang="cs-CZ" sz="3200" b="1" dirty="0">
              <a:solidFill>
                <a:srgbClr val="C19859">
                  <a:lumMod val="75000"/>
                </a:srgbClr>
              </a:solidFill>
            </a:endParaRPr>
          </a:p>
        </p:txBody>
      </p:sp>
      <p:sp>
        <p:nvSpPr>
          <p:cNvPr id="2" name="TextovéPole 1"/>
          <p:cNvSpPr txBox="1"/>
          <p:nvPr/>
        </p:nvSpPr>
        <p:spPr>
          <a:xfrm>
            <a:off x="6732240" y="6021288"/>
            <a:ext cx="1872208" cy="369332"/>
          </a:xfrm>
          <a:prstGeom prst="rect">
            <a:avLst/>
          </a:prstGeom>
          <a:noFill/>
        </p:spPr>
        <p:txBody>
          <a:bodyPr wrap="square" rtlCol="0">
            <a:spAutoFit/>
          </a:bodyPr>
          <a:lstStyle/>
          <a:p>
            <a:r>
              <a:rPr lang="cs-CZ" dirty="0" smtClean="0">
                <a:hlinkClick r:id="rId3" action="ppaction://hlinksldjump"/>
              </a:rPr>
              <a:t>zpět</a:t>
            </a:r>
            <a:endParaRPr lang="cs-CZ" dirty="0"/>
          </a:p>
        </p:txBody>
      </p:sp>
    </p:spTree>
    <p:extLst>
      <p:ext uri="{BB962C8B-B14F-4D97-AF65-F5344CB8AC3E}">
        <p14:creationId xmlns:p14="http://schemas.microsoft.com/office/powerpoint/2010/main" val="1009527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7667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2222021" y="660164"/>
            <a:ext cx="6380112" cy="861774"/>
          </a:xfrm>
          <a:prstGeom prst="rect">
            <a:avLst/>
          </a:prstGeom>
          <a:noFill/>
        </p:spPr>
        <p:txBody>
          <a:bodyPr wrap="square" rtlCol="0">
            <a:spAutoFit/>
          </a:bodyPr>
          <a:lstStyle/>
          <a:p>
            <a:r>
              <a:rPr lang="cs-CZ" sz="3200" b="1" dirty="0" smtClean="0">
                <a:solidFill>
                  <a:schemeClr val="accent6">
                    <a:lumMod val="75000"/>
                  </a:schemeClr>
                </a:solidFill>
              </a:rPr>
              <a:t>Vyber správnou odpověď</a:t>
            </a:r>
          </a:p>
          <a:p>
            <a:endParaRPr lang="cs-CZ" dirty="0" smtClean="0">
              <a:solidFill>
                <a:schemeClr val="accent6"/>
              </a:solidFill>
            </a:endParaRPr>
          </a:p>
        </p:txBody>
      </p:sp>
      <p:sp>
        <p:nvSpPr>
          <p:cNvPr id="4" name="Obdélník 3"/>
          <p:cNvSpPr/>
          <p:nvPr/>
        </p:nvSpPr>
        <p:spPr>
          <a:xfrm>
            <a:off x="467544" y="2317883"/>
            <a:ext cx="8208912" cy="3816429"/>
          </a:xfrm>
          <a:prstGeom prst="rect">
            <a:avLst/>
          </a:prstGeom>
        </p:spPr>
        <p:txBody>
          <a:bodyPr wrap="square">
            <a:spAutoFit/>
          </a:bodyPr>
          <a:lstStyle/>
          <a:p>
            <a:pPr lvl="0"/>
            <a:endParaRPr lang="cs-CZ" dirty="0" smtClean="0">
              <a:solidFill>
                <a:srgbClr val="C19859"/>
              </a:solidFill>
            </a:endParaRPr>
          </a:p>
          <a:p>
            <a:pPr lvl="0"/>
            <a:r>
              <a:rPr lang="cs-CZ" sz="3200" dirty="0" smtClean="0"/>
              <a:t>Při </a:t>
            </a:r>
            <a:r>
              <a:rPr lang="cs-CZ" sz="3200" dirty="0"/>
              <a:t>práci v hospodářství  lidem velmi napomáhaly </a:t>
            </a:r>
            <a:r>
              <a:rPr lang="cs-CZ" sz="3200" dirty="0" smtClean="0"/>
              <a:t>…..</a:t>
            </a:r>
          </a:p>
          <a:p>
            <a:pPr lvl="0"/>
            <a:endParaRPr lang="cs-CZ" sz="3200" dirty="0"/>
          </a:p>
          <a:p>
            <a:pPr lvl="0"/>
            <a:endParaRPr lang="cs-CZ" sz="3200" dirty="0" smtClean="0"/>
          </a:p>
          <a:p>
            <a:pPr marL="514350" lvl="0" indent="-514350">
              <a:buAutoNum type="alphaLcParenR"/>
            </a:pPr>
            <a:endParaRPr lang="cs-CZ" sz="3200" dirty="0"/>
          </a:p>
          <a:p>
            <a:pPr lvl="0"/>
            <a:r>
              <a:rPr lang="cs-CZ" sz="3200" dirty="0" smtClean="0"/>
              <a:t>b) Zemědělské stroje</a:t>
            </a:r>
          </a:p>
          <a:p>
            <a:pPr lvl="0"/>
            <a:endParaRPr lang="cs-CZ" sz="3200" dirty="0"/>
          </a:p>
        </p:txBody>
      </p:sp>
      <p:sp>
        <p:nvSpPr>
          <p:cNvPr id="5" name="TextovéPole 4"/>
          <p:cNvSpPr txBox="1"/>
          <p:nvPr/>
        </p:nvSpPr>
        <p:spPr>
          <a:xfrm>
            <a:off x="7308304" y="6134312"/>
            <a:ext cx="1368152" cy="369332"/>
          </a:xfrm>
          <a:prstGeom prst="rect">
            <a:avLst/>
          </a:prstGeom>
          <a:noFill/>
        </p:spPr>
        <p:txBody>
          <a:bodyPr wrap="square" rtlCol="0">
            <a:spAutoFit/>
          </a:bodyPr>
          <a:lstStyle/>
          <a:p>
            <a:r>
              <a:rPr lang="cs-CZ" dirty="0" smtClean="0">
                <a:hlinkClick r:id="rId3" action="ppaction://hlinksldjump"/>
              </a:rPr>
              <a:t>zpět</a:t>
            </a:r>
            <a:endParaRPr lang="cs-CZ" dirty="0"/>
          </a:p>
        </p:txBody>
      </p:sp>
    </p:spTree>
    <p:extLst>
      <p:ext uri="{BB962C8B-B14F-4D97-AF65-F5344CB8AC3E}">
        <p14:creationId xmlns:p14="http://schemas.microsoft.com/office/powerpoint/2010/main" val="39821307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83671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2699792" y="1052736"/>
            <a:ext cx="5760640" cy="1077218"/>
          </a:xfrm>
          <a:prstGeom prst="rect">
            <a:avLst/>
          </a:prstGeom>
          <a:noFill/>
        </p:spPr>
        <p:txBody>
          <a:bodyPr wrap="square" rtlCol="0">
            <a:spAutoFit/>
          </a:bodyPr>
          <a:lstStyle/>
          <a:p>
            <a:r>
              <a:rPr lang="cs-CZ" sz="3200" b="1" dirty="0" smtClean="0">
                <a:solidFill>
                  <a:schemeClr val="accent6">
                    <a:lumMod val="75000"/>
                  </a:schemeClr>
                </a:solidFill>
              </a:rPr>
              <a:t>Který průmysl je znázorněn na obrázku?</a:t>
            </a:r>
            <a:endParaRPr lang="cs-CZ" sz="3200" b="1" dirty="0">
              <a:solidFill>
                <a:schemeClr val="accent6">
                  <a:lumMod val="75000"/>
                </a:schemeClr>
              </a:solidFill>
            </a:endParaRPr>
          </a:p>
        </p:txBody>
      </p:sp>
      <p:sp>
        <p:nvSpPr>
          <p:cNvPr id="4" name="TextovéPole 3"/>
          <p:cNvSpPr txBox="1"/>
          <p:nvPr/>
        </p:nvSpPr>
        <p:spPr>
          <a:xfrm>
            <a:off x="611560" y="2780928"/>
            <a:ext cx="7992888" cy="3046988"/>
          </a:xfrm>
          <a:prstGeom prst="rect">
            <a:avLst/>
          </a:prstGeom>
          <a:noFill/>
        </p:spPr>
        <p:txBody>
          <a:bodyPr wrap="square" rtlCol="0">
            <a:spAutoFit/>
          </a:bodyPr>
          <a:lstStyle/>
          <a:p>
            <a:endParaRPr lang="cs-CZ" sz="3200" dirty="0" smtClean="0"/>
          </a:p>
          <a:p>
            <a:endParaRPr lang="cs-CZ" sz="3200" dirty="0"/>
          </a:p>
          <a:p>
            <a:endParaRPr lang="cs-CZ" sz="3200" dirty="0" smtClean="0"/>
          </a:p>
          <a:p>
            <a:endParaRPr lang="cs-CZ" sz="3200" dirty="0"/>
          </a:p>
          <a:p>
            <a:r>
              <a:rPr lang="cs-CZ" sz="3200" dirty="0" smtClean="0"/>
              <a:t>c) Textilní</a:t>
            </a:r>
          </a:p>
          <a:p>
            <a:endParaRPr lang="cs-CZ" sz="3200" dirty="0"/>
          </a:p>
        </p:txBody>
      </p:sp>
      <p:sp>
        <p:nvSpPr>
          <p:cNvPr id="2" name="TextovéPole 1"/>
          <p:cNvSpPr txBox="1"/>
          <p:nvPr/>
        </p:nvSpPr>
        <p:spPr>
          <a:xfrm>
            <a:off x="6660232" y="5827916"/>
            <a:ext cx="1944216" cy="369332"/>
          </a:xfrm>
          <a:prstGeom prst="rect">
            <a:avLst/>
          </a:prstGeom>
          <a:noFill/>
        </p:spPr>
        <p:txBody>
          <a:bodyPr wrap="square" rtlCol="0">
            <a:spAutoFit/>
          </a:bodyPr>
          <a:lstStyle/>
          <a:p>
            <a:r>
              <a:rPr lang="cs-CZ" dirty="0" smtClean="0">
                <a:hlinkClick r:id="rId3" action="ppaction://hlinksldjump"/>
              </a:rPr>
              <a:t>zpět</a:t>
            </a:r>
            <a:endParaRPr lang="cs-CZ" dirty="0"/>
          </a:p>
        </p:txBody>
      </p:sp>
    </p:spTree>
    <p:extLst>
      <p:ext uri="{BB962C8B-B14F-4D97-AF65-F5344CB8AC3E}">
        <p14:creationId xmlns:p14="http://schemas.microsoft.com/office/powerpoint/2010/main" val="8872535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699792" y="836712"/>
            <a:ext cx="5832648" cy="1077218"/>
          </a:xfrm>
          <a:prstGeom prst="rect">
            <a:avLst/>
          </a:prstGeom>
          <a:noFill/>
        </p:spPr>
        <p:txBody>
          <a:bodyPr wrap="square" rtlCol="0">
            <a:spAutoFit/>
          </a:bodyPr>
          <a:lstStyle/>
          <a:p>
            <a:r>
              <a:rPr lang="cs-CZ" sz="3200" b="1" dirty="0" smtClean="0">
                <a:solidFill>
                  <a:schemeClr val="accent6">
                    <a:lumMod val="75000"/>
                  </a:schemeClr>
                </a:solidFill>
              </a:rPr>
              <a:t>Komu se nejvíce podobá muž na obrázku?</a:t>
            </a:r>
            <a:endParaRPr lang="cs-CZ" sz="3200" b="1" dirty="0">
              <a:solidFill>
                <a:schemeClr val="accent6">
                  <a:lumMod val="75000"/>
                </a:schemeClr>
              </a:solidFill>
            </a:endParaRPr>
          </a:p>
        </p:txBody>
      </p:sp>
      <p:sp>
        <p:nvSpPr>
          <p:cNvPr id="3" name="TextovéPole 2"/>
          <p:cNvSpPr txBox="1"/>
          <p:nvPr/>
        </p:nvSpPr>
        <p:spPr>
          <a:xfrm>
            <a:off x="1043608" y="2708920"/>
            <a:ext cx="7488832" cy="3323987"/>
          </a:xfrm>
          <a:prstGeom prst="rect">
            <a:avLst/>
          </a:prstGeom>
          <a:noFill/>
        </p:spPr>
        <p:txBody>
          <a:bodyPr wrap="square" rtlCol="0">
            <a:spAutoFit/>
          </a:bodyPr>
          <a:lstStyle/>
          <a:p>
            <a:endParaRPr lang="cs-CZ" sz="3200" dirty="0" smtClean="0"/>
          </a:p>
          <a:p>
            <a:endParaRPr lang="cs-CZ" sz="3200" dirty="0"/>
          </a:p>
          <a:p>
            <a:endParaRPr lang="cs-CZ" sz="3200" dirty="0" smtClean="0"/>
          </a:p>
          <a:p>
            <a:endParaRPr lang="cs-CZ" sz="3200" dirty="0"/>
          </a:p>
          <a:p>
            <a:r>
              <a:rPr lang="cs-CZ" sz="3200" dirty="0" smtClean="0"/>
              <a:t>c) Továrníkovi</a:t>
            </a:r>
          </a:p>
          <a:p>
            <a:endParaRPr lang="cs-CZ" sz="3200" dirty="0" smtClean="0"/>
          </a:p>
          <a:p>
            <a:pPr marL="342900" indent="-342900">
              <a:buAutoNum type="alphaLcParenR"/>
            </a:pPr>
            <a:endParaRPr lang="cs-CZ" dirty="0"/>
          </a:p>
        </p:txBody>
      </p:sp>
      <p:sp>
        <p:nvSpPr>
          <p:cNvPr id="4" name="TextovéPole 3"/>
          <p:cNvSpPr txBox="1"/>
          <p:nvPr/>
        </p:nvSpPr>
        <p:spPr>
          <a:xfrm>
            <a:off x="7092280" y="6032907"/>
            <a:ext cx="1584176" cy="369332"/>
          </a:xfrm>
          <a:prstGeom prst="rect">
            <a:avLst/>
          </a:prstGeom>
          <a:noFill/>
        </p:spPr>
        <p:txBody>
          <a:bodyPr wrap="square" rtlCol="0">
            <a:spAutoFit/>
          </a:bodyPr>
          <a:lstStyle/>
          <a:p>
            <a:r>
              <a:rPr lang="cs-CZ" dirty="0" smtClean="0">
                <a:hlinkClick r:id="rId2" action="ppaction://hlinksldjump"/>
              </a:rPr>
              <a:t>zpět</a:t>
            </a:r>
            <a:endParaRPr lang="cs-CZ"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703709"/>
            <a:ext cx="1847850" cy="184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39" y="759376"/>
            <a:ext cx="433387" cy="45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97494" y="1069820"/>
            <a:ext cx="701675" cy="14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191310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620688"/>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2656384" y="764704"/>
            <a:ext cx="5876056" cy="1569660"/>
          </a:xfrm>
          <a:prstGeom prst="rect">
            <a:avLst/>
          </a:prstGeom>
          <a:noFill/>
        </p:spPr>
        <p:txBody>
          <a:bodyPr wrap="square" rtlCol="0">
            <a:spAutoFit/>
          </a:bodyPr>
          <a:lstStyle/>
          <a:p>
            <a:r>
              <a:rPr lang="cs-CZ" sz="3200" b="1" dirty="0" smtClean="0">
                <a:solidFill>
                  <a:schemeClr val="accent6">
                    <a:lumMod val="75000"/>
                  </a:schemeClr>
                </a:solidFill>
              </a:rPr>
              <a:t>V jakém průmyslu pracuje žena na obrázku?</a:t>
            </a:r>
            <a:endParaRPr lang="cs-CZ" sz="3200" b="1" dirty="0">
              <a:solidFill>
                <a:schemeClr val="accent6">
                  <a:lumMod val="75000"/>
                </a:schemeClr>
              </a:solidFill>
            </a:endParaRPr>
          </a:p>
        </p:txBody>
      </p:sp>
      <p:sp>
        <p:nvSpPr>
          <p:cNvPr id="3" name="TextovéPole 2"/>
          <p:cNvSpPr txBox="1"/>
          <p:nvPr/>
        </p:nvSpPr>
        <p:spPr>
          <a:xfrm>
            <a:off x="611560" y="2852936"/>
            <a:ext cx="8064896" cy="2554545"/>
          </a:xfrm>
          <a:prstGeom prst="rect">
            <a:avLst/>
          </a:prstGeom>
          <a:noFill/>
        </p:spPr>
        <p:txBody>
          <a:bodyPr wrap="square" rtlCol="0">
            <a:spAutoFit/>
          </a:bodyPr>
          <a:lstStyle/>
          <a:p>
            <a:endParaRPr lang="cs-CZ" sz="3200" dirty="0" smtClean="0"/>
          </a:p>
          <a:p>
            <a:pPr marL="514350" indent="-514350">
              <a:buAutoNum type="alphaLcParenR"/>
            </a:pPr>
            <a:endParaRPr lang="cs-CZ" sz="3200" dirty="0"/>
          </a:p>
          <a:p>
            <a:r>
              <a:rPr lang="cs-CZ" sz="3200" dirty="0" smtClean="0"/>
              <a:t>b) Sklářském</a:t>
            </a:r>
          </a:p>
          <a:p>
            <a:pPr marL="514350" indent="-514350">
              <a:buAutoNum type="alphaLcParenR"/>
            </a:pPr>
            <a:endParaRPr lang="cs-CZ" sz="3200" dirty="0"/>
          </a:p>
          <a:p>
            <a:endParaRPr lang="cs-CZ" sz="3200" dirty="0"/>
          </a:p>
        </p:txBody>
      </p:sp>
      <p:sp>
        <p:nvSpPr>
          <p:cNvPr id="4" name="TextovéPole 3"/>
          <p:cNvSpPr txBox="1"/>
          <p:nvPr/>
        </p:nvSpPr>
        <p:spPr>
          <a:xfrm>
            <a:off x="7236296" y="6093296"/>
            <a:ext cx="1440160" cy="369332"/>
          </a:xfrm>
          <a:prstGeom prst="rect">
            <a:avLst/>
          </a:prstGeom>
          <a:noFill/>
        </p:spPr>
        <p:txBody>
          <a:bodyPr wrap="square" rtlCol="0">
            <a:spAutoFit/>
          </a:bodyPr>
          <a:lstStyle/>
          <a:p>
            <a:r>
              <a:rPr lang="cs-CZ" dirty="0" smtClean="0">
                <a:hlinkClick r:id="rId3" action="ppaction://hlinksldjump"/>
              </a:rPr>
              <a:t>zpět</a:t>
            </a:r>
            <a:endParaRPr lang="cs-CZ" dirty="0"/>
          </a:p>
        </p:txBody>
      </p:sp>
    </p:spTree>
    <p:extLst>
      <p:ext uri="{BB962C8B-B14F-4D97-AF65-F5344CB8AC3E}">
        <p14:creationId xmlns:p14="http://schemas.microsoft.com/office/powerpoint/2010/main" val="41396947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655026"/>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2440360" y="764704"/>
            <a:ext cx="6380112" cy="2800767"/>
          </a:xfrm>
          <a:prstGeom prst="rect">
            <a:avLst/>
          </a:prstGeom>
          <a:noFill/>
        </p:spPr>
        <p:txBody>
          <a:bodyPr wrap="square" rtlCol="0">
            <a:spAutoFit/>
          </a:bodyPr>
          <a:lstStyle/>
          <a:p>
            <a:r>
              <a:rPr lang="cs-CZ" sz="2800" dirty="0" smtClean="0">
                <a:solidFill>
                  <a:schemeClr val="accent6">
                    <a:lumMod val="75000"/>
                  </a:schemeClr>
                </a:solidFill>
              </a:rPr>
              <a:t>Dělníci proti továrníkům vedli stávky, potřebovali politickou stranu, která by jejich zájmy prosazovala a hájila. </a:t>
            </a:r>
          </a:p>
          <a:p>
            <a:r>
              <a:rPr lang="cs-CZ" sz="3200" b="1" dirty="0" smtClean="0">
                <a:solidFill>
                  <a:schemeClr val="accent6">
                    <a:lumMod val="75000"/>
                  </a:schemeClr>
                </a:solidFill>
              </a:rPr>
              <a:t>Jak se jmenovala tato politická strana?</a:t>
            </a:r>
            <a:endParaRPr lang="cs-CZ" sz="3200" b="1" dirty="0">
              <a:solidFill>
                <a:schemeClr val="accent6">
                  <a:lumMod val="75000"/>
                </a:schemeClr>
              </a:solidFill>
            </a:endParaRPr>
          </a:p>
        </p:txBody>
      </p:sp>
      <p:sp>
        <p:nvSpPr>
          <p:cNvPr id="3" name="TextovéPole 2"/>
          <p:cNvSpPr txBox="1"/>
          <p:nvPr/>
        </p:nvSpPr>
        <p:spPr>
          <a:xfrm>
            <a:off x="467544" y="4149080"/>
            <a:ext cx="8136904" cy="1077218"/>
          </a:xfrm>
          <a:prstGeom prst="rect">
            <a:avLst/>
          </a:prstGeom>
          <a:noFill/>
        </p:spPr>
        <p:txBody>
          <a:bodyPr wrap="square" rtlCol="0">
            <a:spAutoFit/>
          </a:bodyPr>
          <a:lstStyle/>
          <a:p>
            <a:r>
              <a:rPr lang="cs-CZ" sz="3200" dirty="0" smtClean="0"/>
              <a:t>a) Sociálně demokratická strana</a:t>
            </a:r>
          </a:p>
          <a:p>
            <a:endParaRPr lang="cs-CZ" sz="3200" dirty="0"/>
          </a:p>
        </p:txBody>
      </p:sp>
      <p:sp>
        <p:nvSpPr>
          <p:cNvPr id="4" name="TextovéPole 3"/>
          <p:cNvSpPr txBox="1"/>
          <p:nvPr/>
        </p:nvSpPr>
        <p:spPr>
          <a:xfrm>
            <a:off x="6300192" y="5877272"/>
            <a:ext cx="2304256" cy="369332"/>
          </a:xfrm>
          <a:prstGeom prst="rect">
            <a:avLst/>
          </a:prstGeom>
          <a:noFill/>
        </p:spPr>
        <p:txBody>
          <a:bodyPr wrap="square" rtlCol="0">
            <a:spAutoFit/>
          </a:bodyPr>
          <a:lstStyle/>
          <a:p>
            <a:r>
              <a:rPr lang="cs-CZ" dirty="0" smtClean="0">
                <a:hlinkClick r:id="rId3" action="ppaction://hlinksldjump"/>
              </a:rPr>
              <a:t>zpět</a:t>
            </a:r>
            <a:endParaRPr lang="cs-CZ" dirty="0"/>
          </a:p>
        </p:txBody>
      </p:sp>
    </p:spTree>
    <p:extLst>
      <p:ext uri="{BB962C8B-B14F-4D97-AF65-F5344CB8AC3E}">
        <p14:creationId xmlns:p14="http://schemas.microsoft.com/office/powerpoint/2010/main" val="15494753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Použité </a:t>
            </a:r>
            <a:r>
              <a:rPr lang="cs-CZ"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zdroje</a:t>
            </a:r>
          </a:p>
        </p:txBody>
      </p:sp>
      <p:sp>
        <p:nvSpPr>
          <p:cNvPr id="3" name="Zástupný symbol pro obsah 2"/>
          <p:cNvSpPr>
            <a:spLocks noGrp="1"/>
          </p:cNvSpPr>
          <p:nvPr>
            <p:ph idx="1"/>
          </p:nvPr>
        </p:nvSpPr>
        <p:spPr/>
        <p:txBody>
          <a:bodyPr>
            <a:normAutofit/>
          </a:bodyPr>
          <a:lstStyle/>
          <a:p>
            <a:endParaRPr lang="cs-CZ" dirty="0" smtClean="0"/>
          </a:p>
          <a:p>
            <a:endParaRPr lang="cs-CZ" dirty="0" smtClean="0"/>
          </a:p>
          <a:p>
            <a:endParaRPr lang="cs-CZ" dirty="0" smtClean="0"/>
          </a:p>
          <a:p>
            <a:endParaRPr lang="cs-CZ" dirty="0" smtClean="0"/>
          </a:p>
          <a:p>
            <a:endParaRPr lang="cs-CZ" dirty="0"/>
          </a:p>
          <a:p>
            <a:endParaRPr lang="cs-CZ" dirty="0"/>
          </a:p>
          <a:p>
            <a:pPr>
              <a:buFontTx/>
              <a:buChar char="-"/>
            </a:pPr>
            <a:endParaRPr lang="cs-CZ" dirty="0"/>
          </a:p>
        </p:txBody>
      </p:sp>
      <p:sp>
        <p:nvSpPr>
          <p:cNvPr id="4" name="TextovéPole 3"/>
          <p:cNvSpPr txBox="1"/>
          <p:nvPr/>
        </p:nvSpPr>
        <p:spPr>
          <a:xfrm>
            <a:off x="610779" y="1052736"/>
            <a:ext cx="7921661" cy="1569660"/>
          </a:xfrm>
          <a:prstGeom prst="rect">
            <a:avLst/>
          </a:prstGeom>
          <a:noFill/>
        </p:spPr>
        <p:txBody>
          <a:bodyPr wrap="square" rtlCol="0">
            <a:spAutoFit/>
          </a:bodyPr>
          <a:lstStyle/>
          <a:p>
            <a:r>
              <a:rPr lang="cs-CZ" sz="3200" dirty="0">
                <a:hlinkClick r:id="rId2"/>
              </a:rPr>
              <a:t>http://</a:t>
            </a:r>
            <a:r>
              <a:rPr lang="cs-CZ" sz="3200" dirty="0" smtClean="0">
                <a:hlinkClick r:id="rId2"/>
              </a:rPr>
              <a:t>office.microsoft.com</a:t>
            </a:r>
            <a:endParaRPr lang="cs-CZ" sz="3200" dirty="0" smtClean="0"/>
          </a:p>
          <a:p>
            <a:endParaRPr lang="cs-CZ" sz="3200" dirty="0"/>
          </a:p>
          <a:p>
            <a:r>
              <a:rPr lang="cs-CZ" sz="3200" dirty="0" smtClean="0"/>
              <a:t>Vlastní práce</a:t>
            </a:r>
            <a:endParaRPr lang="cs-CZ" sz="3200" dirty="0"/>
          </a:p>
        </p:txBody>
      </p:sp>
    </p:spTree>
    <p:extLst>
      <p:ext uri="{BB962C8B-B14F-4D97-AF65-F5344CB8AC3E}">
        <p14:creationId xmlns:p14="http://schemas.microsoft.com/office/powerpoint/2010/main" val="194614114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kt">
  <a:themeElements>
    <a:clrScheme name="Aspek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k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438</TotalTime>
  <Words>503</Words>
  <Application>Microsoft Office PowerPoint</Application>
  <PresentationFormat>Předvádění na obrazovce (4:3)</PresentationFormat>
  <Paragraphs>133</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Aspekt</vt:lpstr>
      <vt:lpstr>Prezentace aplikace PowerPoint</vt:lpstr>
      <vt:lpstr>Anotace a metodický pokyn</vt:lpstr>
      <vt:lpstr>Prezentace aplikace PowerPoint</vt:lpstr>
      <vt:lpstr>Hospodářský rozvoj po roce 1848</vt:lpstr>
      <vt:lpstr>Prezentace aplikace PowerPoint</vt:lpstr>
      <vt:lpstr>Obrázkový kvíz</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Lenka</cp:lastModifiedBy>
  <cp:revision>46</cp:revision>
  <dcterms:created xsi:type="dcterms:W3CDTF">2011-08-21T15:31:45Z</dcterms:created>
  <dcterms:modified xsi:type="dcterms:W3CDTF">2012-06-02T18:38:52Z</dcterms:modified>
</cp:coreProperties>
</file>