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681144" y="742638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VY_32_INOVACE_018_Cesta ke světové válce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251520" y="1772816"/>
            <a:ext cx="8320903" cy="864096"/>
          </a:xfrm>
        </p:spPr>
        <p:txBody>
          <a:bodyPr/>
          <a:lstStyle/>
          <a:p>
            <a:r>
              <a:rPr lang="cs-CZ" sz="3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ambria" pitchFamily="18" charset="0"/>
              </a:rPr>
              <a:t>Cesta ke světové válce</a:t>
            </a:r>
            <a:endParaRPr lang="cs-CZ" sz="3800" dirty="0">
              <a:solidFill>
                <a:schemeClr val="tx1">
                  <a:lumMod val="85000"/>
                  <a:lumOff val="15000"/>
                </a:schemeClr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716016" y="3212976"/>
            <a:ext cx="3806520" cy="504056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Základní škola Čelákovice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434" y="4325055"/>
            <a:ext cx="5976664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494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4"/>
            <a:ext cx="849694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Autor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: 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Vytvořeno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23. 9. 2011</a:t>
            </a:r>
          </a:p>
          <a:p>
            <a:r>
              <a:rPr lang="cs-CZ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Stupeň a typ vzdělávání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II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.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stupeň ZŠ – 9. ročník</a:t>
            </a:r>
            <a:endParaRPr lang="cs-CZ" sz="1600" dirty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  <a:p>
            <a:endParaRPr lang="cs-CZ" sz="1600" b="1" dirty="0" smtClean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Vzdělávací oblast: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Vzdělávací obor: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Téma</a:t>
            </a:r>
            <a:r>
              <a:rPr lang="cs-CZ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Cesta ke světové válce</a:t>
            </a:r>
          </a:p>
          <a:p>
            <a:endParaRPr lang="cs-CZ" sz="1600" dirty="0" smtClean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Anotace: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  Prezentace přibližuje imperialistické cíle mocností, růst mezinárodního napětí na počátku 20. století, vznik nových mocenských bloků v Evropě a 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okolnosti tzv. sarajevského atentátu, který se stal záminkou k rozpoutání 1. světové 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války.</a:t>
            </a:r>
            <a:endParaRPr lang="cs-CZ" sz="1600" dirty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  <a:p>
            <a:endParaRPr lang="cs-CZ" sz="1600" dirty="0" smtClean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Druh učebního materiálu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: prezentace</a:t>
            </a:r>
          </a:p>
          <a:p>
            <a:endParaRPr lang="cs-CZ" sz="1600" dirty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Očekávaný výstup</a:t>
            </a:r>
            <a:r>
              <a:rPr lang="cs-CZ" sz="1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:  Žáci vysvětlí hlavní mocenské zájmy velmocí na začátku 20. století, charakterizují  vznik a cíle nových mocenských bloků.  Žáci dále vysvětlí, proč se sarajevský atentát stal záminkou k rozpoutání války. 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</a:rPr>
              <a:t>Cesta ke světové válce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61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214" y="188640"/>
            <a:ext cx="6974160" cy="720080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Imperiální úsilí mocností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052736"/>
            <a:ext cx="4968552" cy="5040560"/>
          </a:xfrm>
        </p:spPr>
        <p:txBody>
          <a:bodyPr/>
          <a:lstStyle/>
          <a:p>
            <a:pPr lvl="0"/>
            <a:r>
              <a:rPr lang="cs-CZ" sz="2400" dirty="0" smtClean="0">
                <a:latin typeface="Cambria" pitchFamily="18" charset="0"/>
              </a:rPr>
              <a:t>snaha </a:t>
            </a:r>
            <a:r>
              <a:rPr lang="cs-CZ" sz="2400" dirty="0">
                <a:latin typeface="Cambria" pitchFamily="18" charset="0"/>
              </a:rPr>
              <a:t>ovládat co největší koloniální území</a:t>
            </a:r>
          </a:p>
          <a:p>
            <a:pPr lvl="0"/>
            <a:r>
              <a:rPr lang="cs-CZ" sz="2400" dirty="0">
                <a:latin typeface="Cambria" pitchFamily="18" charset="0"/>
              </a:rPr>
              <a:t>válečné střety odehrávající se převážně mimo evropské území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</a:t>
            </a:r>
            <a:r>
              <a:rPr lang="cs-CZ" sz="2400" dirty="0">
                <a:latin typeface="Cambria" pitchFamily="18" charset="0"/>
              </a:rPr>
              <a:t> Evropě od prusko-francouzské války (1871) poměrně klidné období</a:t>
            </a:r>
          </a:p>
          <a:p>
            <a:pPr lvl="0"/>
            <a:r>
              <a:rPr lang="cs-CZ" sz="2400" dirty="0">
                <a:latin typeface="Cambria" pitchFamily="18" charset="0"/>
              </a:rPr>
              <a:t>nespokojenost Německa, které přišlo po svém sjednocení k dělení světa pozdě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908720"/>
            <a:ext cx="3956361" cy="5328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131840" y="5373216"/>
            <a:ext cx="2407613" cy="115212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Otto von Bismarck</a:t>
            </a:r>
          </a:p>
          <a:p>
            <a:pPr algn="ctr"/>
            <a:r>
              <a:rPr lang="cs-CZ" sz="2000" i="1" dirty="0" smtClean="0">
                <a:latin typeface="Cambria" pitchFamily="18" charset="0"/>
              </a:rPr>
              <a:t>(1815 – 1898),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německý kancléř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129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511" y="260648"/>
            <a:ext cx="8064897" cy="792088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Válečné konflikty na přelomu století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052736"/>
            <a:ext cx="8136904" cy="4536504"/>
          </a:xfrm>
        </p:spPr>
        <p:txBody>
          <a:bodyPr/>
          <a:lstStyle/>
          <a:p>
            <a:pPr lvl="0"/>
            <a:r>
              <a:rPr lang="cs-CZ" sz="2400" b="1" i="1" dirty="0">
                <a:latin typeface="Cambria" pitchFamily="18" charset="0"/>
              </a:rPr>
              <a:t>búrská válka </a:t>
            </a:r>
            <a:r>
              <a:rPr lang="cs-CZ" sz="2400" dirty="0">
                <a:latin typeface="Cambria" pitchFamily="18" charset="0"/>
              </a:rPr>
              <a:t>(1899 -1902)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válka Britů s </a:t>
            </a:r>
            <a:r>
              <a:rPr lang="cs-CZ" sz="2400" dirty="0">
                <a:latin typeface="Cambria" pitchFamily="18" charset="0"/>
              </a:rPr>
              <a:t>holandskými osadníky (Búry) v Jižní Africe</a:t>
            </a:r>
          </a:p>
          <a:p>
            <a:pPr lvl="0"/>
            <a:r>
              <a:rPr lang="cs-CZ" sz="2400" b="1" i="1" dirty="0">
                <a:latin typeface="Cambria" pitchFamily="18" charset="0"/>
              </a:rPr>
              <a:t>americko-španělská válka</a:t>
            </a:r>
            <a:r>
              <a:rPr lang="cs-CZ" sz="2400" b="1" dirty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(1898)</a:t>
            </a:r>
          </a:p>
          <a:p>
            <a:pPr lvl="0"/>
            <a:r>
              <a:rPr lang="cs-CZ" sz="2400" b="1" i="1" dirty="0">
                <a:latin typeface="Cambria" pitchFamily="18" charset="0"/>
              </a:rPr>
              <a:t>rusko – japonská </a:t>
            </a:r>
            <a:r>
              <a:rPr lang="cs-CZ" sz="2400" b="1" dirty="0">
                <a:latin typeface="Cambria" pitchFamily="18" charset="0"/>
              </a:rPr>
              <a:t>válka </a:t>
            </a:r>
            <a:r>
              <a:rPr lang="cs-CZ" sz="2400" dirty="0">
                <a:latin typeface="Cambria" pitchFamily="18" charset="0"/>
              </a:rPr>
              <a:t>(1904 – 1905)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068960"/>
            <a:ext cx="6624736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539552" y="5733256"/>
            <a:ext cx="2016224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búrská válka</a:t>
            </a:r>
          </a:p>
        </p:txBody>
      </p:sp>
    </p:spTree>
    <p:extLst>
      <p:ext uri="{BB962C8B-B14F-4D97-AF65-F5344CB8AC3E}">
        <p14:creationId xmlns:p14="http://schemas.microsoft.com/office/powerpoint/2010/main" val="233743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332656"/>
            <a:ext cx="4608512" cy="5040560"/>
          </a:xfrm>
        </p:spPr>
        <p:txBody>
          <a:bodyPr/>
          <a:lstStyle/>
          <a:p>
            <a:pPr lvl="0"/>
            <a:r>
              <a:rPr lang="cs-CZ" sz="2600" b="1" i="1" dirty="0">
                <a:latin typeface="Cambria" pitchFamily="18" charset="0"/>
              </a:rPr>
              <a:t>balkánské konflikty</a:t>
            </a:r>
            <a:r>
              <a:rPr lang="cs-CZ" sz="2600" b="1" dirty="0">
                <a:latin typeface="Cambria" pitchFamily="18" charset="0"/>
              </a:rPr>
              <a:t> </a:t>
            </a:r>
          </a:p>
          <a:p>
            <a:pPr lvl="1"/>
            <a:r>
              <a:rPr lang="cs-CZ" sz="2400" dirty="0">
                <a:latin typeface="Cambria" pitchFamily="18" charset="0"/>
              </a:rPr>
              <a:t>důsledek oslabování pozic osmanské turecké říše</a:t>
            </a:r>
          </a:p>
          <a:p>
            <a:pPr lvl="2"/>
            <a:r>
              <a:rPr lang="cs-CZ" sz="2400" dirty="0">
                <a:latin typeface="Cambria" pitchFamily="18" charset="0"/>
              </a:rPr>
              <a:t>boje o její bývalá území</a:t>
            </a:r>
          </a:p>
          <a:p>
            <a:pPr lvl="2"/>
            <a:r>
              <a:rPr lang="cs-CZ" sz="2400" dirty="0">
                <a:latin typeface="Cambria" pitchFamily="18" charset="0"/>
              </a:rPr>
              <a:t>osvobozovací boj balkánských národů z turecké nadvlády</a:t>
            </a:r>
          </a:p>
          <a:p>
            <a:pPr lvl="1"/>
            <a:r>
              <a:rPr lang="cs-CZ" sz="2400" i="1" dirty="0">
                <a:latin typeface="Cambria" pitchFamily="18" charset="0"/>
              </a:rPr>
              <a:t>anexe Bosny a Hercegoviny Rakouskem-Uherskem</a:t>
            </a:r>
          </a:p>
          <a:p>
            <a:pPr lvl="2"/>
            <a:r>
              <a:rPr lang="cs-CZ" sz="2400" dirty="0">
                <a:latin typeface="Cambria" pitchFamily="18" charset="0"/>
              </a:rPr>
              <a:t>konfliktní vztah mezi Rakouskem a Srbskem</a:t>
            </a: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9992" y="332656"/>
            <a:ext cx="4464496" cy="56886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Zaoblený obdélník 4"/>
          <p:cNvSpPr/>
          <p:nvPr/>
        </p:nvSpPr>
        <p:spPr>
          <a:xfrm>
            <a:off x="3059831" y="5661248"/>
            <a:ext cx="2160241" cy="8640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krize na Balkáně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(1908)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38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260648"/>
            <a:ext cx="6552728" cy="792088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Růst napětí uvnitř států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8424936" cy="5400600"/>
          </a:xfrm>
        </p:spPr>
        <p:txBody>
          <a:bodyPr>
            <a:normAutofit/>
          </a:bodyPr>
          <a:lstStyle/>
          <a:p>
            <a:pPr lvl="0"/>
            <a:r>
              <a:rPr lang="cs-CZ" sz="2600" b="1" i="1" dirty="0">
                <a:latin typeface="Cambria" pitchFamily="18" charset="0"/>
              </a:rPr>
              <a:t>sociální konflikty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nespokojenost chudých se svým postavením</a:t>
            </a:r>
          </a:p>
          <a:p>
            <a:pPr lvl="1"/>
            <a:r>
              <a:rPr lang="cs-CZ" sz="2400" dirty="0">
                <a:latin typeface="Cambria" pitchFamily="18" charset="0"/>
              </a:rPr>
              <a:t>odpor proti nadvládě bohatých </a:t>
            </a:r>
          </a:p>
          <a:p>
            <a:pPr lvl="0"/>
            <a:r>
              <a:rPr lang="cs-CZ" sz="2600" b="1" i="1" dirty="0">
                <a:latin typeface="Cambria" pitchFamily="18" charset="0"/>
              </a:rPr>
              <a:t>národnostní otázka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nespokojenost ovládaných národů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slovanských </a:t>
            </a:r>
            <a:r>
              <a:rPr lang="cs-CZ" sz="2400" dirty="0">
                <a:latin typeface="Cambria" pitchFamily="18" charset="0"/>
              </a:rPr>
              <a:t>národů (Čechů, Slováků, Slovinců, Chorvatů a dalších) v rámci </a:t>
            </a:r>
            <a:r>
              <a:rPr lang="cs-CZ" sz="2400" dirty="0" smtClean="0">
                <a:latin typeface="Cambria" pitchFamily="18" charset="0"/>
              </a:rPr>
              <a:t>Rakouska-Uherska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Poláků </a:t>
            </a:r>
            <a:r>
              <a:rPr lang="cs-CZ" sz="2400" dirty="0">
                <a:latin typeface="Cambria" pitchFamily="18" charset="0"/>
              </a:rPr>
              <a:t>na území Ruska …</a:t>
            </a:r>
          </a:p>
          <a:p>
            <a:pPr lvl="0"/>
            <a:r>
              <a:rPr lang="cs-CZ" sz="2600" b="1" i="1" dirty="0" smtClean="0">
                <a:latin typeface="Cambria" pitchFamily="18" charset="0"/>
              </a:rPr>
              <a:t>projevy nacionalismu a rasismu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násilné prosazování vlastního národa, resp. rasy na úkor druhých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491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720080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Vznik mocenských bloků v Evropě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19872" y="1340768"/>
            <a:ext cx="5724128" cy="3672408"/>
          </a:xfrm>
        </p:spPr>
        <p:txBody>
          <a:bodyPr>
            <a:normAutofit/>
          </a:bodyPr>
          <a:lstStyle/>
          <a:p>
            <a:r>
              <a:rPr lang="cs-CZ" sz="2600" b="1" i="1" dirty="0" smtClean="0">
                <a:latin typeface="Cambria" pitchFamily="18" charset="0"/>
              </a:rPr>
              <a:t>Trojspolek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mocenský vzestup </a:t>
            </a:r>
            <a:r>
              <a:rPr lang="cs-CZ" sz="2400" b="1" i="1" dirty="0" smtClean="0">
                <a:latin typeface="Cambria" pitchFamily="18" charset="0"/>
              </a:rPr>
              <a:t>Německa</a:t>
            </a:r>
            <a:r>
              <a:rPr lang="cs-CZ" sz="2400" dirty="0" smtClean="0">
                <a:latin typeface="Cambria" pitchFamily="18" charset="0"/>
              </a:rPr>
              <a:t> na konci 19. stol.</a:t>
            </a:r>
            <a:endParaRPr lang="cs-CZ" sz="2200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snahy německého císaře </a:t>
            </a:r>
            <a:r>
              <a:rPr lang="cs-CZ" sz="2400" b="1" i="1" dirty="0" smtClean="0">
                <a:latin typeface="Cambria" pitchFamily="18" charset="0"/>
              </a:rPr>
              <a:t>Viléma II. </a:t>
            </a:r>
            <a:r>
              <a:rPr lang="cs-CZ" sz="2400" dirty="0" smtClean="0">
                <a:latin typeface="Cambria" pitchFamily="18" charset="0"/>
              </a:rPr>
              <a:t>proniknout na Balkán a Blízký východ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vytvoření spojeneckého paktu </a:t>
            </a:r>
            <a:r>
              <a:rPr lang="cs-CZ" sz="2400" b="1" i="1" dirty="0" smtClean="0">
                <a:latin typeface="Cambria" pitchFamily="18" charset="0"/>
              </a:rPr>
              <a:t>Německa</a:t>
            </a:r>
            <a:r>
              <a:rPr lang="cs-CZ" sz="2400" dirty="0" smtClean="0">
                <a:latin typeface="Cambria" pitchFamily="18" charset="0"/>
              </a:rPr>
              <a:t> s </a:t>
            </a:r>
            <a:r>
              <a:rPr lang="cs-CZ" sz="2400" b="1" i="1" dirty="0" smtClean="0">
                <a:latin typeface="Cambria" pitchFamily="18" charset="0"/>
              </a:rPr>
              <a:t>Rakouskem-Uherskem</a:t>
            </a:r>
            <a:r>
              <a:rPr lang="cs-CZ" sz="2400" dirty="0" smtClean="0">
                <a:latin typeface="Cambria" pitchFamily="18" charset="0"/>
              </a:rPr>
              <a:t> (1879) a </a:t>
            </a:r>
            <a:r>
              <a:rPr lang="cs-CZ" sz="2400" b="1" i="1" dirty="0" smtClean="0">
                <a:latin typeface="Cambria" pitchFamily="18" charset="0"/>
              </a:rPr>
              <a:t>Itálií </a:t>
            </a:r>
            <a:r>
              <a:rPr lang="cs-CZ" sz="2400" dirty="0" smtClean="0">
                <a:latin typeface="Cambria" pitchFamily="18" charset="0"/>
              </a:rPr>
              <a:t>(1882)</a:t>
            </a:r>
            <a:endParaRPr lang="cs-CZ" sz="2400" dirty="0">
              <a:latin typeface="Cambri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052736"/>
            <a:ext cx="3635896" cy="56166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2915817" y="5805264"/>
            <a:ext cx="3384376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císař Vilém II. s manželkou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Augustou Viktorií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04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96240" y="332656"/>
            <a:ext cx="7292280" cy="1800200"/>
          </a:xfrm>
        </p:spPr>
        <p:txBody>
          <a:bodyPr/>
          <a:lstStyle/>
          <a:p>
            <a:r>
              <a:rPr lang="cs-CZ" sz="2600" b="1" i="1" dirty="0" smtClean="0">
                <a:latin typeface="Cambria" pitchFamily="18" charset="0"/>
              </a:rPr>
              <a:t>Dohoda </a:t>
            </a:r>
            <a:r>
              <a:rPr lang="cs-CZ" sz="2600" dirty="0" smtClean="0">
                <a:latin typeface="Cambria" pitchFamily="18" charset="0"/>
              </a:rPr>
              <a:t>(1907)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spojenecký blok tvořící protiváhu k Trojspolku</a:t>
            </a:r>
          </a:p>
          <a:p>
            <a:pPr lvl="1"/>
            <a:r>
              <a:rPr lang="cs-CZ" sz="2400" b="1" i="1" dirty="0" smtClean="0">
                <a:latin typeface="Cambria" pitchFamily="18" charset="0"/>
              </a:rPr>
              <a:t>Velká Británie, Francie, Rusko</a:t>
            </a:r>
          </a:p>
          <a:p>
            <a:pPr lvl="1"/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82280" y="2060848"/>
            <a:ext cx="4549760" cy="4392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>
                <a:latin typeface="Cambria" pitchFamily="18" charset="0"/>
              </a:rPr>
              <a:t>konkurence obou bloků</a:t>
            </a:r>
            <a:r>
              <a:rPr lang="cs-CZ" sz="2600" b="1" dirty="0">
                <a:latin typeface="Cambria" pitchFamily="18" charset="0"/>
              </a:rPr>
              <a:t> </a:t>
            </a:r>
          </a:p>
          <a:p>
            <a:pPr lvl="1"/>
            <a:r>
              <a:rPr lang="cs-CZ" sz="2400" dirty="0">
                <a:latin typeface="Cambria" pitchFamily="18" charset="0"/>
              </a:rPr>
              <a:t>v oblastech hospodářství, 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zahraniční politiky a koloniálních zájmů</a:t>
            </a:r>
          </a:p>
          <a:p>
            <a:pPr lvl="1"/>
            <a:r>
              <a:rPr lang="cs-CZ" sz="2400" dirty="0">
                <a:latin typeface="Cambria" pitchFamily="18" charset="0"/>
              </a:rPr>
              <a:t>největšími soupeři Německo a Británie</a:t>
            </a:r>
          </a:p>
          <a:p>
            <a:pPr lvl="1"/>
            <a:r>
              <a:rPr lang="cs-CZ" sz="2400" dirty="0">
                <a:latin typeface="Cambria" pitchFamily="18" charset="0"/>
              </a:rPr>
              <a:t>čekání na vhodnou záminku k otevřenému střetnutí</a:t>
            </a:r>
          </a:p>
          <a:p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340768"/>
            <a:ext cx="3744416" cy="5400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4211960" y="5589240"/>
            <a:ext cx="1656184" cy="8640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ruský car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Mikuláš II.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65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792088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Sarajevský atentát (28. června 1914)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060744"/>
            <a:ext cx="8496944" cy="2376264"/>
          </a:xfrm>
        </p:spPr>
        <p:txBody>
          <a:bodyPr/>
          <a:lstStyle/>
          <a:p>
            <a:pPr lvl="0"/>
            <a:r>
              <a:rPr lang="cs-CZ" sz="2400" dirty="0">
                <a:latin typeface="Cambria" pitchFamily="18" charset="0"/>
              </a:rPr>
              <a:t>zavraždění rakouského následníka trůnu Ferdinanda d´Este </a:t>
            </a:r>
            <a:r>
              <a:rPr lang="cs-CZ" sz="2400" dirty="0" smtClean="0">
                <a:latin typeface="Cambria" pitchFamily="18" charset="0"/>
              </a:rPr>
              <a:t>a jeho ženy Žofie Chotkové srbským </a:t>
            </a:r>
            <a:r>
              <a:rPr lang="cs-CZ" sz="2400" dirty="0">
                <a:latin typeface="Cambria" pitchFamily="18" charset="0"/>
              </a:rPr>
              <a:t>atentátníkem</a:t>
            </a:r>
          </a:p>
          <a:p>
            <a:pPr lvl="0"/>
            <a:r>
              <a:rPr lang="cs-CZ" sz="2400" dirty="0">
                <a:latin typeface="Cambria" pitchFamily="18" charset="0"/>
              </a:rPr>
              <a:t>záminka k rozpoutání války</a:t>
            </a:r>
          </a:p>
          <a:p>
            <a:pPr lvl="1"/>
            <a:r>
              <a:rPr lang="cs-CZ" sz="2400" dirty="0">
                <a:latin typeface="Cambria" pitchFamily="18" charset="0"/>
              </a:rPr>
              <a:t>rakouské vyhlášení války Srbsku</a:t>
            </a:r>
          </a:p>
          <a:p>
            <a:pPr lvl="2"/>
            <a:r>
              <a:rPr lang="cs-CZ" sz="2400" dirty="0">
                <a:latin typeface="Cambria" pitchFamily="18" charset="0"/>
              </a:rPr>
              <a:t>počátek </a:t>
            </a:r>
            <a:r>
              <a:rPr lang="cs-CZ" sz="2400" dirty="0" smtClean="0">
                <a:latin typeface="Cambria" pitchFamily="18" charset="0"/>
              </a:rPr>
              <a:t>světového konfliktu</a:t>
            </a:r>
            <a:endParaRPr lang="cs-CZ" sz="2400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284984"/>
            <a:ext cx="6768752" cy="3603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179512" y="5660234"/>
            <a:ext cx="3240360" cy="8640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František Ferdinand d´Este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před sarajevskou radnicí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363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83567" y="1340768"/>
            <a:ext cx="7992889" cy="49685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Charakterizujte imperiální úsilí mocností na počátku 	20. století.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Jaké válečné konflikty se v této době ve světě 	odehrávaly?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Popište situaci na Balkánském poloostrově.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Charakterizujte vznik a cíle nových mocenských 	bloků v Evropě.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 	Jak ovlivnil sarajevský atentát další vývoj světových 	událostí?</a:t>
            </a:r>
            <a:endParaRPr lang="cs-CZ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518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3864" y="142756"/>
            <a:ext cx="8784976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ambria" pitchFamily="18" charset="0"/>
              </a:rPr>
              <a:t>Text: Mgr. František Šturma</a:t>
            </a:r>
          </a:p>
          <a:p>
            <a:endParaRPr lang="cs-CZ" b="1" dirty="0">
              <a:latin typeface="Cambria" pitchFamily="18" charset="0"/>
            </a:endParaRPr>
          </a:p>
          <a:p>
            <a:r>
              <a:rPr lang="cs-CZ" b="1" dirty="0" smtClean="0">
                <a:latin typeface="Cambria" pitchFamily="18" charset="0"/>
              </a:rPr>
              <a:t>Použité obrázky: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Soubor:BismarckArbeitszimmer1886.jpg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2011-09-03]. Dostupné z WWW: &lt;http://</a:t>
            </a:r>
            <a:r>
              <a:rPr lang="cs-CZ" sz="1400" dirty="0" smtClean="0">
                <a:latin typeface="Cambria" pitchFamily="18" charset="0"/>
              </a:rPr>
              <a:t>cs.wikipedia.org/wiki/Soubor:BismarckArbeitszimmer1886.jpg&gt;.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File:Boers.jpg.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,[cit. 2011-09-03]. Dostupné z WWW: &lt;http://</a:t>
            </a:r>
            <a:r>
              <a:rPr lang="cs-CZ" sz="1400" dirty="0" smtClean="0">
                <a:latin typeface="Cambria" pitchFamily="18" charset="0"/>
              </a:rPr>
              <a:t>commons.wikimedia.org/wiki/</a:t>
            </a:r>
            <a:r>
              <a:rPr lang="cs-CZ" sz="1400" dirty="0" err="1" smtClean="0">
                <a:latin typeface="Cambria" pitchFamily="18" charset="0"/>
              </a:rPr>
              <a:t>File:Boers.jpg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Soubor:AugusteViktoriaundWilhelm.jpg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2011-09-03]. Dostupné z WWW: &lt;http://</a:t>
            </a:r>
            <a:r>
              <a:rPr lang="cs-CZ" sz="1400" dirty="0" smtClean="0">
                <a:latin typeface="Cambria" pitchFamily="18" charset="0"/>
              </a:rPr>
              <a:t>cs.wikipedia.org/wiki/</a:t>
            </a:r>
            <a:r>
              <a:rPr lang="cs-CZ" sz="1400" dirty="0" err="1" smtClean="0">
                <a:latin typeface="Cambria" pitchFamily="18" charset="0"/>
              </a:rPr>
              <a:t>Soubor:AugusteViktoriaundWilhelm.jpg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Soubor:Nicholas_II_of_Russia_painted_by_Earnest_Lipgart.jpg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,[cit. 2011-09-03]. Dostupné z WWW: &lt;http://</a:t>
            </a:r>
            <a:r>
              <a:rPr lang="cs-CZ" sz="1400" dirty="0" smtClean="0">
                <a:latin typeface="Cambria" pitchFamily="18" charset="0"/>
              </a:rPr>
              <a:t>cs.wikipedia.org/wiki/</a:t>
            </a:r>
            <a:r>
              <a:rPr lang="cs-CZ" sz="1400" dirty="0" err="1" smtClean="0">
                <a:latin typeface="Cambria" pitchFamily="18" charset="0"/>
              </a:rPr>
              <a:t>Soubor:Nicholas_II_of_Russia_painted_by_Earnest_Lipgart.jpg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Soubor:Bosnian_Crisis_1908.jpg.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,[cit. 2011-09-03]. Dostupné z WWW: &lt;http://</a:t>
            </a:r>
            <a:r>
              <a:rPr lang="cs-CZ" sz="1400" dirty="0" smtClean="0">
                <a:latin typeface="Cambria" pitchFamily="18" charset="0"/>
              </a:rPr>
              <a:t>cs.wikipedia.org/wiki/Soubor:Bosnian_Crisis_1908.jpg&gt;.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Soubor:Archduke_Franz_with_his_wife.jpg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,[cit. 2011-09-03]. Dostupné z WWW: &lt;http://</a:t>
            </a:r>
            <a:r>
              <a:rPr lang="cs-CZ" sz="1400" dirty="0" smtClean="0">
                <a:latin typeface="Cambria" pitchFamily="18" charset="0"/>
              </a:rPr>
              <a:t>cs.wikipedia.org/wiki/</a:t>
            </a:r>
            <a:r>
              <a:rPr lang="cs-CZ" sz="1400" dirty="0" err="1" smtClean="0">
                <a:latin typeface="Cambria" pitchFamily="18" charset="0"/>
              </a:rPr>
              <a:t>Soubor:Archduke_Franz_with_his_wife.jpg</a:t>
            </a:r>
            <a:r>
              <a:rPr lang="cs-CZ" sz="1400" dirty="0" smtClean="0">
                <a:latin typeface="Cambria" pitchFamily="18" charset="0"/>
              </a:rPr>
              <a:t>&gt;.</a:t>
            </a:r>
            <a:endParaRPr lang="cs-CZ" sz="1400" dirty="0">
              <a:latin typeface="Cambria" pitchFamily="18" charset="0"/>
            </a:endParaRPr>
          </a:p>
        </p:txBody>
      </p:sp>
      <p:sp>
        <p:nvSpPr>
          <p:cNvPr id="3" name="Zástupný symbol pro zápatí 3"/>
          <p:cNvSpPr txBox="1">
            <a:spLocks noGrp="1"/>
          </p:cNvSpPr>
          <p:nvPr/>
        </p:nvSpPr>
        <p:spPr>
          <a:xfrm>
            <a:off x="760164" y="6021288"/>
            <a:ext cx="7572375" cy="692791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738" y="121953"/>
            <a:ext cx="5411305" cy="1052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906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335</TotalTime>
  <Words>433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Cesta ke světové válce</vt:lpstr>
      <vt:lpstr>Prezentace aplikace PowerPoint</vt:lpstr>
      <vt:lpstr>Imperiální úsilí mocností</vt:lpstr>
      <vt:lpstr>Válečné konflikty na přelomu století</vt:lpstr>
      <vt:lpstr>Prezentace aplikace PowerPoint</vt:lpstr>
      <vt:lpstr>Růst napětí uvnitř států</vt:lpstr>
      <vt:lpstr>Vznik mocenských bloků v Evropě</vt:lpstr>
      <vt:lpstr>Prezentace aplikace PowerPoint</vt:lpstr>
      <vt:lpstr>Sarajevský atentát (28. června 1914)</vt:lpstr>
      <vt:lpstr>Otázky a úkoly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ke světové válce</dc:title>
  <dc:creator>Kyli</dc:creator>
  <cp:lastModifiedBy>Kyli</cp:lastModifiedBy>
  <cp:revision>35</cp:revision>
  <dcterms:modified xsi:type="dcterms:W3CDTF">2012-01-21T20:18:03Z</dcterms:modified>
</cp:coreProperties>
</file>