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280" r:id="rId3"/>
    <p:sldId id="257" r:id="rId4"/>
    <p:sldId id="276" r:id="rId5"/>
    <p:sldId id="268" r:id="rId6"/>
    <p:sldId id="258" r:id="rId7"/>
    <p:sldId id="259" r:id="rId8"/>
    <p:sldId id="260" r:id="rId9"/>
    <p:sldId id="271" r:id="rId10"/>
    <p:sldId id="261" r:id="rId11"/>
    <p:sldId id="269" r:id="rId12"/>
    <p:sldId id="277" r:id="rId13"/>
    <p:sldId id="281" r:id="rId14"/>
    <p:sldId id="273" r:id="rId15"/>
    <p:sldId id="27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microsoft.com/office/2007/relationships/hdphoto" Target="../media/hdphoto5.wdp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7.wdp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9.wdp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7" Type="http://schemas.microsoft.com/office/2007/relationships/hdphoto" Target="../media/hdphoto12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microsoft.com/office/2007/relationships/hdphoto" Target="../media/hdphoto11.wdp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4.wdp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7.wdp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8.wdp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VY_32_INOVACE_020_Československo ve 30. letech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46105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39551" y="1772816"/>
            <a:ext cx="8199009" cy="864096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ambria" pitchFamily="18" charset="0"/>
              </a:rPr>
              <a:t>Československo ve 30. letech</a:t>
            </a:r>
            <a:endParaRPr lang="cs-CZ" sz="4000" dirty="0">
              <a:solidFill>
                <a:schemeClr val="accent5">
                  <a:lumMod val="60000"/>
                  <a:lumOff val="40000"/>
                </a:schemeClr>
              </a:solidFill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1074" y="3068960"/>
            <a:ext cx="3989983" cy="9361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Základní škola Čelákovice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7765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700808"/>
            <a:ext cx="849694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16. 12. 2011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smtClean="0">
                <a:latin typeface="Cambria" pitchFamily="18" charset="0"/>
              </a:rPr>
              <a:t>stupeň </a:t>
            </a:r>
            <a:r>
              <a:rPr lang="cs-CZ" sz="1600" dirty="0" smtClean="0">
                <a:latin typeface="Cambria" pitchFamily="18" charset="0"/>
              </a:rPr>
              <a:t>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Československo ve 30. letech</a:t>
            </a: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přibližuje situaci v Československu ve 30. letech 20. století – období hospodářské krize, vývoj domácí politické scény,  situaci v pohraničí a ohrožení země fašismem.</a:t>
            </a:r>
            <a:endParaRPr lang="cs-CZ" sz="1600" b="1" dirty="0" smtClean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 popíší dopady hospodářské krize v ČSR , vývoj domácí  politické scény, charakterizují situaci českém pohraničí a okolnosti rostoucího vlivu sudetoněmecké strany.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Cambria" pitchFamily="18" charset="0"/>
              </a:rPr>
              <a:t>Československo ve 30. letech</a:t>
            </a:r>
            <a:endParaRPr lang="cs-CZ" sz="2800" b="1" dirty="0">
              <a:solidFill>
                <a:schemeClr val="tx2">
                  <a:lumMod val="50000"/>
                </a:schemeClr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180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4680520" cy="591344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Cambria" pitchFamily="18" charset="0"/>
              </a:rPr>
              <a:t>Hospodářská krize</a:t>
            </a:r>
            <a:endParaRPr lang="cs-CZ" sz="36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1"/>
            <a:ext cx="8447632" cy="1224135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cs-CZ" sz="2800" dirty="0">
                <a:latin typeface="Cambria" pitchFamily="18" charset="0"/>
              </a:rPr>
              <a:t>nezaměstnanost, pokles výroby a životní úrovně</a:t>
            </a:r>
          </a:p>
          <a:p>
            <a:pPr lvl="0"/>
            <a:r>
              <a:rPr lang="cs-CZ" sz="2800" dirty="0">
                <a:latin typeface="Cambria" pitchFamily="18" charset="0"/>
              </a:rPr>
              <a:t>stávky a demonstrace </a:t>
            </a:r>
            <a:r>
              <a:rPr lang="cs-CZ" sz="2800" i="1" dirty="0">
                <a:latin typeface="Cambria" pitchFamily="18" charset="0"/>
              </a:rPr>
              <a:t>(mostecká stávka, 1932</a:t>
            </a:r>
            <a:r>
              <a:rPr lang="cs-CZ" sz="2800" i="1" dirty="0" smtClean="0">
                <a:latin typeface="Cambria" pitchFamily="18" charset="0"/>
              </a:rPr>
              <a:t>)</a:t>
            </a:r>
            <a:endParaRPr lang="cs-CZ" sz="2800" dirty="0">
              <a:latin typeface="Cambria" pitchFamily="18" charset="0"/>
            </a:endParaRPr>
          </a:p>
          <a:p>
            <a:pPr lvl="0"/>
            <a:r>
              <a:rPr lang="cs-CZ" sz="2800" dirty="0" smtClean="0">
                <a:latin typeface="Cambria" pitchFamily="18" charset="0"/>
              </a:rPr>
              <a:t>vrcholem rok 1933 (až 1 milion nezaměstnaných)</a:t>
            </a:r>
          </a:p>
          <a:p>
            <a:pPr lvl="0"/>
            <a:endParaRPr lang="cs-CZ" sz="2800" dirty="0" smtClean="0">
              <a:latin typeface="Cambria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7584" y="2575932"/>
            <a:ext cx="7344816" cy="373338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5220072" y="6057291"/>
            <a:ext cx="1947890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mostecká stávka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0744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535112"/>
            <a:ext cx="7632848" cy="51011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saturation sat="4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284984"/>
            <a:ext cx="4320480" cy="34563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4716016" y="5949280"/>
            <a:ext cx="1947890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nezaměstnanost ve 30. letech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6666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205058"/>
            <a:ext cx="4258816" cy="2575870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>
                <a:latin typeface="Cambria" pitchFamily="18" charset="0"/>
              </a:rPr>
              <a:t>částečné uplatnění stran s nacionalistickými a diktátorskými tendencemi</a:t>
            </a:r>
          </a:p>
          <a:p>
            <a:pPr lvl="1"/>
            <a:r>
              <a:rPr lang="cs-CZ" sz="2800" i="1" dirty="0" smtClean="0">
                <a:latin typeface="Cambria" pitchFamily="18" charset="0"/>
              </a:rPr>
              <a:t>Národní obec fašistická  (Radola Gajda)</a:t>
            </a:r>
          </a:p>
          <a:p>
            <a:pPr lvl="1"/>
            <a:r>
              <a:rPr lang="cs-CZ" sz="2800" i="1" dirty="0" smtClean="0">
                <a:latin typeface="Cambria" pitchFamily="18" charset="0"/>
              </a:rPr>
              <a:t> Národní liga ( Jiří Stříbrný)</a:t>
            </a:r>
            <a:endParaRPr lang="cs-CZ" sz="2800" dirty="0" smtClean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7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276872"/>
            <a:ext cx="3672408" cy="4324584"/>
          </a:xfrm>
          <a:prstGeom prst="rect">
            <a:avLst/>
          </a:prstGeom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0" y="4869160"/>
            <a:ext cx="4082008" cy="1713302"/>
          </a:xfrm>
          <a:prstGeom prst="rect">
            <a:avLst/>
          </a:prstGeom>
        </p:spPr>
        <p:txBody>
          <a:bodyPr>
            <a:normAutofit fontScale="77500" lnSpcReduction="2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>
                <a:latin typeface="Cambria" pitchFamily="18" charset="0"/>
              </a:rPr>
              <a:t>růst vlivu </a:t>
            </a:r>
            <a:r>
              <a:rPr lang="cs-CZ" sz="3200" i="1" dirty="0" smtClean="0">
                <a:latin typeface="Cambria" pitchFamily="18" charset="0"/>
              </a:rPr>
              <a:t>KSČ</a:t>
            </a:r>
          </a:p>
          <a:p>
            <a:pPr lvl="1"/>
            <a:r>
              <a:rPr lang="cs-CZ" sz="2800" dirty="0" smtClean="0">
                <a:latin typeface="Cambria" pitchFamily="18" charset="0"/>
              </a:rPr>
              <a:t>v čele</a:t>
            </a:r>
            <a:r>
              <a:rPr lang="cs-CZ" sz="2800" i="1" dirty="0" smtClean="0">
                <a:latin typeface="Cambria" pitchFamily="18" charset="0"/>
              </a:rPr>
              <a:t> Klement Gottwald</a:t>
            </a:r>
          </a:p>
          <a:p>
            <a:pPr lvl="1"/>
            <a:r>
              <a:rPr lang="cs-CZ" sz="2800" dirty="0" smtClean="0">
                <a:latin typeface="Cambria" pitchFamily="18" charset="0"/>
              </a:rPr>
              <a:t>prosazovala omezení vlády kapitálu a přijatelnou sociální politiku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8167" y="230567"/>
            <a:ext cx="3614911" cy="4062529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7161325" y="548680"/>
            <a:ext cx="1731155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Radola Gajda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(1892 – 1948)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3827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0722" y="332656"/>
            <a:ext cx="4402832" cy="519336"/>
          </a:xfrm>
        </p:spPr>
        <p:txBody>
          <a:bodyPr>
            <a:noAutofit/>
          </a:bodyPr>
          <a:lstStyle/>
          <a:p>
            <a:r>
              <a:rPr lang="cs-CZ" sz="3800" dirty="0" smtClean="0">
                <a:latin typeface="Cambria" pitchFamily="18" charset="0"/>
              </a:rPr>
              <a:t>Situace v pohraničí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3" y="3437430"/>
            <a:ext cx="5004047" cy="324036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s-CZ" sz="2400" dirty="0">
                <a:latin typeface="Cambria" pitchFamily="18" charset="0"/>
              </a:rPr>
              <a:t>růst vlivu stran odmítajících demokratické Československo</a:t>
            </a:r>
          </a:p>
          <a:p>
            <a:pPr lvl="0"/>
            <a:r>
              <a:rPr lang="cs-CZ" sz="2400" i="1" dirty="0" smtClean="0">
                <a:latin typeface="Cambria" pitchFamily="18" charset="0"/>
              </a:rPr>
              <a:t>Sudetoněmecká strana </a:t>
            </a:r>
            <a:r>
              <a:rPr lang="cs-CZ" sz="2400" i="1" dirty="0">
                <a:latin typeface="Cambria" pitchFamily="18" charset="0"/>
              </a:rPr>
              <a:t>(SdP)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200" dirty="0">
                <a:latin typeface="Cambria" pitchFamily="18" charset="0"/>
              </a:rPr>
              <a:t>v jejím čele </a:t>
            </a:r>
            <a:r>
              <a:rPr lang="cs-CZ" sz="2200" i="1" dirty="0">
                <a:latin typeface="Cambria" pitchFamily="18" charset="0"/>
              </a:rPr>
              <a:t>Konrád Henlein</a:t>
            </a:r>
            <a:endParaRPr lang="cs-CZ" sz="2200" dirty="0">
              <a:latin typeface="Cambria" pitchFamily="18" charset="0"/>
            </a:endParaRPr>
          </a:p>
          <a:p>
            <a:pPr lvl="1"/>
            <a:r>
              <a:rPr lang="cs-CZ" sz="2200" dirty="0">
                <a:latin typeface="Cambria" pitchFamily="18" charset="0"/>
              </a:rPr>
              <a:t>spolupráce s nacistickou stranou v Německu</a:t>
            </a:r>
          </a:p>
          <a:p>
            <a:pPr lvl="1"/>
            <a:r>
              <a:rPr lang="cs-CZ" sz="2200" dirty="0">
                <a:latin typeface="Cambria" pitchFamily="18" charset="0"/>
              </a:rPr>
              <a:t>ve volbách 1935 podpora dvou třetin německých </a:t>
            </a:r>
            <a:r>
              <a:rPr lang="cs-CZ" sz="2200" dirty="0" smtClean="0">
                <a:latin typeface="Cambria" pitchFamily="18" charset="0"/>
              </a:rPr>
              <a:t>voličů</a:t>
            </a:r>
          </a:p>
          <a:p>
            <a:pPr lvl="1"/>
            <a:r>
              <a:rPr lang="cs-CZ" sz="2200" dirty="0" smtClean="0">
                <a:latin typeface="Cambria" pitchFamily="18" charset="0"/>
              </a:rPr>
              <a:t>snaha o přičlenění pohraničních oblastí k Německu</a:t>
            </a:r>
            <a:endParaRPr lang="cs-CZ" sz="2800" dirty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512" y="1124744"/>
            <a:ext cx="3960440" cy="5544616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91750"/>
            <a:ext cx="3312368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7092280" y="2708920"/>
            <a:ext cx="1806533" cy="59258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Konrád Henlein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(1898 – 1945)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8230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4176464" cy="576064"/>
          </a:xfrm>
        </p:spPr>
        <p:txBody>
          <a:bodyPr>
            <a:noAutofit/>
          </a:bodyPr>
          <a:lstStyle/>
          <a:p>
            <a:r>
              <a:rPr lang="cs-CZ" sz="3500" dirty="0" smtClean="0">
                <a:latin typeface="Cambria" pitchFamily="18" charset="0"/>
              </a:rPr>
              <a:t>Slovenská politika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663" y="1124744"/>
            <a:ext cx="8363272" cy="2113459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cs-CZ" sz="3200" dirty="0">
                <a:latin typeface="Cambria" pitchFamily="18" charset="0"/>
              </a:rPr>
              <a:t>snaha o autonomní vládu (nezávislou v řadě otázek na vládě československé)</a:t>
            </a:r>
          </a:p>
          <a:p>
            <a:pPr lvl="1"/>
            <a:r>
              <a:rPr lang="cs-CZ" sz="2800" i="1" dirty="0">
                <a:latin typeface="Cambria" pitchFamily="18" charset="0"/>
              </a:rPr>
              <a:t>Hlinkova slovenská ľudová strana</a:t>
            </a:r>
            <a:endParaRPr lang="cs-CZ" sz="2800" dirty="0">
              <a:latin typeface="Cambria" pitchFamily="18" charset="0"/>
            </a:endParaRPr>
          </a:p>
          <a:p>
            <a:pPr lvl="0"/>
            <a:r>
              <a:rPr lang="cs-CZ" sz="3200" dirty="0">
                <a:latin typeface="Cambria" pitchFamily="18" charset="0"/>
              </a:rPr>
              <a:t>jiní politici se podíleli na vládě v celé ČSR</a:t>
            </a:r>
          </a:p>
          <a:p>
            <a:pPr lvl="1"/>
            <a:r>
              <a:rPr lang="cs-CZ" sz="2800" dirty="0">
                <a:latin typeface="Cambria" pitchFamily="18" charset="0"/>
              </a:rPr>
              <a:t>v letech 1935–38 premiér </a:t>
            </a:r>
            <a:r>
              <a:rPr lang="cs-CZ" sz="2800" i="1" dirty="0">
                <a:latin typeface="Cambria" pitchFamily="18" charset="0"/>
              </a:rPr>
              <a:t>Milan Hodža, </a:t>
            </a:r>
            <a:r>
              <a:rPr lang="cs-CZ" sz="2800" dirty="0">
                <a:latin typeface="Cambria" pitchFamily="18" charset="0"/>
              </a:rPr>
              <a:t>představitel agrární strany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206461"/>
            <a:ext cx="3168352" cy="34796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24128" y="3206462"/>
            <a:ext cx="3240360" cy="34796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3238015" y="5877272"/>
            <a:ext cx="1694025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Milan Hodža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(1878 – 1944)</a:t>
            </a:r>
            <a:endParaRPr lang="cs-CZ" i="1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70400" y="3356992"/>
            <a:ext cx="1656184" cy="72008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Andrej Hlinka</a:t>
            </a:r>
          </a:p>
          <a:p>
            <a:pPr algn="ctr"/>
            <a:r>
              <a:rPr lang="cs-CZ" i="1" dirty="0" smtClean="0">
                <a:latin typeface="Cambria" pitchFamily="18" charset="0"/>
              </a:rPr>
              <a:t>(1864 – 1938)</a:t>
            </a:r>
            <a:endParaRPr lang="cs-CZ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3569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540" y="188640"/>
            <a:ext cx="8280920" cy="576064"/>
          </a:xfrm>
        </p:spPr>
        <p:txBody>
          <a:bodyPr>
            <a:normAutofit/>
          </a:bodyPr>
          <a:lstStyle/>
          <a:p>
            <a:r>
              <a:rPr lang="cs-CZ" sz="3500" dirty="0" smtClean="0">
                <a:latin typeface="Cambria" pitchFamily="18" charset="0"/>
              </a:rPr>
              <a:t>Československo v 2. polovině 30. let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10178" y="950822"/>
            <a:ext cx="4536504" cy="779894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400" dirty="0" smtClean="0">
                <a:latin typeface="Cambria" pitchFamily="18" charset="0"/>
              </a:rPr>
              <a:t>spojenecká smlouva s SSSR (1935)</a:t>
            </a:r>
          </a:p>
          <a:p>
            <a:pPr marL="0" lvl="0" indent="0">
              <a:buNone/>
            </a:pPr>
            <a:endParaRPr lang="cs-CZ" sz="2600" dirty="0" smtClean="0">
              <a:latin typeface="Cambria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47756" y="5517232"/>
            <a:ext cx="4152236" cy="1152128"/>
          </a:xfrm>
          <a:prstGeom prst="rect">
            <a:avLst/>
          </a:prstGeom>
        </p:spPr>
        <p:txBody>
          <a:bodyPr vert="horz" lIns="91440">
            <a:normAutofit fontScale="92500" lnSpcReduction="1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odstoupení (1935) a úmrtí (14. září 1937) T. G. M.</a:t>
            </a:r>
          </a:p>
          <a:p>
            <a:r>
              <a:rPr lang="cs-CZ" sz="2400" dirty="0" smtClean="0">
                <a:latin typeface="Cambria" pitchFamily="18" charset="0"/>
              </a:rPr>
              <a:t>prezidentem Edvard Beneš </a:t>
            </a:r>
          </a:p>
          <a:p>
            <a:pPr marL="0" indent="0">
              <a:buFont typeface="Wingdings 2"/>
              <a:buNone/>
            </a:pPr>
            <a:endParaRPr lang="cs-CZ" sz="2600" dirty="0" smtClean="0">
              <a:latin typeface="Cambria" pitchFamily="18" charset="0"/>
            </a:endParaRPr>
          </a:p>
          <a:p>
            <a:pPr marL="0" indent="0">
              <a:buFont typeface="Wingdings 2"/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3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32040" y="1814185"/>
            <a:ext cx="3744416" cy="403244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9254" y="908720"/>
            <a:ext cx="3720188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screen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2678" y="908720"/>
            <a:ext cx="3942410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Zaoblený obdélník 9"/>
          <p:cNvSpPr/>
          <p:nvPr/>
        </p:nvSpPr>
        <p:spPr>
          <a:xfrm>
            <a:off x="6372200" y="5760640"/>
            <a:ext cx="2592288" cy="90872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předvolební plakát KSČ propagující spojenectví Francie, SSSR a ČSR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211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179512" y="428625"/>
            <a:ext cx="4281926" cy="2208287"/>
          </a:xfrm>
          <a:prstGeom prst="rect">
            <a:avLst/>
          </a:prstGeom>
        </p:spPr>
        <p:txBody>
          <a:bodyPr>
            <a:normAutofit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kroky proti německému ohrožení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stavby pohraničních opevnění 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budování moderní armády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61438" y="188640"/>
            <a:ext cx="4371641" cy="3384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08" y="2762718"/>
            <a:ext cx="5760640" cy="38745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6642616" y="5278705"/>
            <a:ext cx="1728192" cy="79208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pohraniční opevnění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882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6652"/>
            <a:ext cx="8064896" cy="540060"/>
          </a:xfrm>
        </p:spPr>
        <p:txBody>
          <a:bodyPr>
            <a:normAutofit fontScale="90000"/>
          </a:bodyPr>
          <a:lstStyle/>
          <a:p>
            <a:r>
              <a:rPr lang="cs-CZ" sz="3800" dirty="0" smtClean="0">
                <a:latin typeface="Cambria" pitchFamily="18" charset="0"/>
              </a:rPr>
              <a:t>Události první poloviny roku 1938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3456384" cy="1512167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sz="2600" b="1" i="1" dirty="0">
                <a:latin typeface="Cambria" pitchFamily="18" charset="0"/>
              </a:rPr>
              <a:t>březen</a:t>
            </a:r>
            <a:endParaRPr lang="cs-CZ" sz="2600" b="1" dirty="0">
              <a:latin typeface="Cambria" pitchFamily="18" charset="0"/>
            </a:endParaRPr>
          </a:p>
          <a:p>
            <a:pPr lvl="1"/>
            <a:r>
              <a:rPr lang="cs-CZ" dirty="0">
                <a:latin typeface="Cambria" pitchFamily="18" charset="0"/>
              </a:rPr>
              <a:t>anšlus </a:t>
            </a:r>
            <a:r>
              <a:rPr lang="cs-CZ" dirty="0" smtClean="0">
                <a:latin typeface="Cambria" pitchFamily="18" charset="0"/>
              </a:rPr>
              <a:t>Rakouska</a:t>
            </a:r>
          </a:p>
          <a:p>
            <a:pPr lvl="1"/>
            <a:r>
              <a:rPr lang="cs-CZ" dirty="0" smtClean="0">
                <a:latin typeface="Cambria" pitchFamily="18" charset="0"/>
              </a:rPr>
              <a:t> </a:t>
            </a:r>
            <a:r>
              <a:rPr lang="cs-CZ" dirty="0">
                <a:latin typeface="Cambria" pitchFamily="18" charset="0"/>
              </a:rPr>
              <a:t>ohrožení ČSR na jižní </a:t>
            </a:r>
            <a:r>
              <a:rPr lang="cs-CZ" dirty="0" smtClean="0">
                <a:latin typeface="Cambria" pitchFamily="18" charset="0"/>
              </a:rPr>
              <a:t>hranici</a:t>
            </a:r>
            <a:endParaRPr lang="cs-CZ" sz="3200" dirty="0">
              <a:latin typeface="Cambria" pitchFamily="18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23528" y="4365104"/>
            <a:ext cx="8568952" cy="2160240"/>
          </a:xfrm>
          <a:prstGeom prst="rect">
            <a:avLst/>
          </a:prstGeom>
        </p:spPr>
        <p:txBody>
          <a:bodyPr vert="horz" lIns="91440">
            <a:normAutofit fontScale="70000" lnSpcReduction="20000"/>
          </a:bodyPr>
          <a:lstStyle>
            <a:lvl1pPr marL="320040" indent="-32004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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30936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/>
              <a:buChar char=""/>
              <a:defRPr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23544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/>
              <a:buChar char="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Wingdings 2"/>
              <a:buChar char="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2"/>
              <a:buChar char="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73352" indent="-228600" algn="l" rtl="0" eaLnBrk="1" latinLnBrk="0" hangingPunct="1">
              <a:spcBef>
                <a:spcPct val="20000"/>
              </a:spcBef>
              <a:buClr>
                <a:schemeClr val="accent6"/>
              </a:buClr>
              <a:buFont typeface="Wingdings 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11096" indent="-22860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21408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22576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 typeface="Wingdings 2"/>
              <a:buChar char="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800" dirty="0" smtClean="0">
              <a:latin typeface="Cambria" pitchFamily="18" charset="0"/>
            </a:endParaRPr>
          </a:p>
          <a:p>
            <a:r>
              <a:rPr lang="cs-CZ" sz="3400" i="1" dirty="0" smtClean="0">
                <a:latin typeface="Cambria" pitchFamily="18" charset="0"/>
              </a:rPr>
              <a:t>duben</a:t>
            </a:r>
            <a:endParaRPr lang="cs-CZ" sz="3400" dirty="0" smtClean="0">
              <a:latin typeface="Cambria" pitchFamily="18" charset="0"/>
            </a:endParaRPr>
          </a:p>
          <a:p>
            <a:pPr lvl="1"/>
            <a:r>
              <a:rPr lang="cs-CZ" sz="3400" dirty="0" smtClean="0">
                <a:latin typeface="Cambria" pitchFamily="18" charset="0"/>
              </a:rPr>
              <a:t>sjezd SdP v Karlových Varech</a:t>
            </a:r>
          </a:p>
          <a:p>
            <a:pPr lvl="2"/>
            <a:r>
              <a:rPr lang="cs-CZ" sz="3400" dirty="0" smtClean="0">
                <a:latin typeface="Cambria" pitchFamily="18" charset="0"/>
              </a:rPr>
              <a:t>požadavek předání pohraničí pod německou správu řízenou SdP</a:t>
            </a:r>
          </a:p>
          <a:p>
            <a:pPr lvl="2"/>
            <a:r>
              <a:rPr lang="cs-CZ" sz="3400" dirty="0" smtClean="0">
                <a:latin typeface="Cambria" pitchFamily="18" charset="0"/>
              </a:rPr>
              <a:t>ztotožnění se s nacistickou ideologií a politikou</a:t>
            </a:r>
          </a:p>
          <a:p>
            <a:pPr marL="0" indent="0">
              <a:buFont typeface="Wingdings 2"/>
              <a:buNone/>
            </a:pPr>
            <a:endParaRPr lang="cs-CZ" sz="3100" dirty="0" smtClean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63888" y="1052736"/>
            <a:ext cx="5358613" cy="36724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2555776" y="3941734"/>
            <a:ext cx="1512168" cy="736171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karlovarský sjezd SdP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065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2808312"/>
          </a:xfrm>
        </p:spPr>
        <p:txBody>
          <a:bodyPr/>
          <a:lstStyle/>
          <a:p>
            <a:pPr lvl="0"/>
            <a:r>
              <a:rPr lang="cs-CZ" sz="2600" b="1" i="1" dirty="0">
                <a:latin typeface="Cambria" pitchFamily="18" charset="0"/>
              </a:rPr>
              <a:t>květen</a:t>
            </a:r>
            <a:endParaRPr lang="cs-CZ" sz="2600" b="1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vítězství SdP v Sudetech v obecních volbách</a:t>
            </a:r>
          </a:p>
          <a:p>
            <a:pPr lvl="2"/>
            <a:r>
              <a:rPr lang="cs-CZ" sz="2300" dirty="0">
                <a:latin typeface="Cambria" pitchFamily="18" charset="0"/>
              </a:rPr>
              <a:t>rostoucí nepokoje v pohraničních oblastech – útoky proti českému obyvatelstvu, četnictvu i demokraticky smýšlejícím Němcům</a:t>
            </a:r>
          </a:p>
          <a:p>
            <a:pPr lvl="1"/>
            <a:r>
              <a:rPr lang="cs-CZ" sz="2400" dirty="0">
                <a:latin typeface="Cambria" pitchFamily="18" charset="0"/>
              </a:rPr>
              <a:t>částečná mobilizace (20. </a:t>
            </a:r>
            <a:r>
              <a:rPr lang="cs-CZ" sz="2400" dirty="0" smtClean="0">
                <a:latin typeface="Cambria" pitchFamily="18" charset="0"/>
              </a:rPr>
              <a:t>května 1938)</a:t>
            </a:r>
            <a:endParaRPr lang="cs-CZ" sz="2400" dirty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5603"/>
          <a:stretch/>
        </p:blipFill>
        <p:spPr>
          <a:xfrm>
            <a:off x="323528" y="2780928"/>
            <a:ext cx="7128792" cy="3888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6804248" y="3212976"/>
            <a:ext cx="1947890" cy="75608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zásah čs. armády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v pohraničí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110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7200"/>
                    </a14:imgEffect>
                    <a14:imgEffect>
                      <a14:saturation sat="20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3356992"/>
            <a:ext cx="5931024" cy="337033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700" y="116632"/>
            <a:ext cx="5688632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5580112" y="548680"/>
            <a:ext cx="2088232" cy="9361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akce sudetoněmeckých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ozbrojenců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71600" y="5634069"/>
            <a:ext cx="2128191" cy="98976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pohřeb československých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obětí v pohraničí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9740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556792"/>
            <a:ext cx="8124013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1.	Popište průběh hospodářské krize v ČSR.</a:t>
            </a:r>
            <a:r>
              <a:rPr lang="cs-CZ" sz="2400" b="1" dirty="0" smtClean="0">
                <a:solidFill>
                  <a:schemeClr val="tx1"/>
                </a:solidFill>
                <a:latin typeface="Cambria" pitchFamily="18" charset="0"/>
              </a:rPr>
              <a:t>	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2.	Čím se vyznačovala slovenská politika 30. let?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3.	Jaká byla situace v českém pohraničí po roce 1933?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4.	K jaké změně došlo v úřadu prezidenta republiky?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5.	Jak Československo reagovalo na rostoucí nebezpečí 	ze strany fašistického Německa?</a:t>
            </a:r>
          </a:p>
          <a:p>
            <a:r>
              <a:rPr lang="cs-CZ" sz="2400" dirty="0" smtClean="0">
                <a:solidFill>
                  <a:schemeClr val="tx1"/>
                </a:solidFill>
                <a:latin typeface="Cambria" pitchFamily="18" charset="0"/>
              </a:rPr>
              <a:t>6.	Popište události první poloviny roku 1938.</a:t>
            </a:r>
          </a:p>
        </p:txBody>
      </p:sp>
    </p:spTree>
    <p:extLst>
      <p:ext uri="{BB962C8B-B14F-4D97-AF65-F5344CB8AC3E}">
        <p14:creationId xmlns:p14="http://schemas.microsoft.com/office/powerpoint/2010/main" val="690642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402" y="188640"/>
            <a:ext cx="8784976" cy="65864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Cambria" pitchFamily="18" charset="0"/>
              </a:rPr>
              <a:t>Text: Mgr. František Šturma</a:t>
            </a:r>
          </a:p>
          <a:p>
            <a:endParaRPr lang="cs-CZ" sz="2000" dirty="0">
              <a:latin typeface="Cambria" pitchFamily="18" charset="0"/>
            </a:endParaRPr>
          </a:p>
          <a:p>
            <a:r>
              <a:rPr lang="cs-CZ" sz="2000" dirty="0" smtClean="0">
                <a:latin typeface="Cambria" pitchFamily="18" charset="0"/>
              </a:rPr>
              <a:t>Použité obrázky:</a:t>
            </a:r>
          </a:p>
          <a:p>
            <a:endParaRPr lang="cs-CZ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Olivová, V. Československá republika v letech 1918 – 1938 Praha: SPN, </a:t>
            </a:r>
            <a:r>
              <a:rPr lang="cs-CZ" sz="1300" dirty="0" smtClean="0">
                <a:latin typeface="Cambria" pitchFamily="18" charset="0"/>
              </a:rPr>
              <a:t>1993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300" dirty="0" smtClean="0">
                <a:latin typeface="Cambria" pitchFamily="18" charset="0"/>
              </a:rPr>
              <a:t>mostecká stávka (str. 44),  plakát SdP (str. 55), volební plakát  KSČ (str. 55)</a:t>
            </a:r>
            <a:endParaRPr lang="cs-CZ" sz="1300" dirty="0">
              <a:latin typeface="Cambria" pitchFamily="18" charset="0"/>
            </a:endParaRPr>
          </a:p>
          <a:p>
            <a:endParaRPr lang="cs-CZ" sz="1300" dirty="0" smtClean="0">
              <a:latin typeface="Cambria" pitchFamily="18" charset="0"/>
            </a:endParaRPr>
          </a:p>
          <a:p>
            <a:r>
              <a:rPr lang="cs-CZ" sz="1300" dirty="0" smtClean="0">
                <a:latin typeface="Cambria" pitchFamily="18" charset="0"/>
              </a:rPr>
              <a:t>Pečenka </a:t>
            </a:r>
            <a:r>
              <a:rPr lang="cs-CZ" sz="1300" dirty="0">
                <a:latin typeface="Cambria" pitchFamily="18" charset="0"/>
              </a:rPr>
              <a:t>M. a kol.  </a:t>
            </a:r>
            <a:r>
              <a:rPr lang="cs-CZ" sz="1300" i="1" dirty="0">
                <a:latin typeface="Cambria" pitchFamily="18" charset="0"/>
              </a:rPr>
              <a:t>Dějiny moderní doby</a:t>
            </a:r>
            <a:r>
              <a:rPr lang="cs-CZ" sz="1300" dirty="0">
                <a:latin typeface="Cambria" pitchFamily="18" charset="0"/>
              </a:rPr>
              <a:t> Praha: SPL – Práce, </a:t>
            </a:r>
            <a:r>
              <a:rPr lang="cs-CZ" sz="1300" dirty="0" smtClean="0">
                <a:latin typeface="Cambria" pitchFamily="18" charset="0"/>
              </a:rPr>
              <a:t>2000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1300" dirty="0" smtClean="0">
                <a:latin typeface="Cambria" pitchFamily="18" charset="0"/>
              </a:rPr>
              <a:t>graf nezaměstnanosti (str. 51)</a:t>
            </a:r>
          </a:p>
          <a:p>
            <a:pPr lvl="1"/>
            <a:endParaRPr lang="cs-CZ" sz="1300" dirty="0" smtClean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Soubor:Žebračenka.jpg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 http://commons.wikimedia.org/wiki/</a:t>
            </a:r>
            <a:r>
              <a:rPr lang="cs-CZ" sz="1300" dirty="0" err="1">
                <a:latin typeface="Cambria" pitchFamily="18" charset="0"/>
              </a:rPr>
              <a:t>File:Žebračenka.jpg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 err="1">
                <a:latin typeface="Cambria" pitchFamily="18" charset="0"/>
              </a:rPr>
              <a:t>Soubor:Gajda-kniha.JPG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 http://commons.wikimedia.org/wiki/</a:t>
            </a:r>
            <a:r>
              <a:rPr lang="cs-CZ" sz="1300" dirty="0" err="1">
                <a:latin typeface="Cambria" pitchFamily="18" charset="0"/>
              </a:rPr>
              <a:t>File:Gajda-kniha.JPG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>
                <a:latin typeface="Cambria" pitchFamily="18" charset="0"/>
              </a:rPr>
              <a:t>Soubor:Leták_KSČ_z_roku_1929.gif.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 http://cs.wikipedia.org/wiki/Soubor:Leták_KSČ_z_roku_1929.gif&gt;.</a:t>
            </a:r>
          </a:p>
          <a:p>
            <a:r>
              <a:rPr lang="cs-CZ" sz="1300" dirty="0">
                <a:latin typeface="Cambria" pitchFamily="18" charset="0"/>
              </a:rPr>
              <a:t> </a:t>
            </a:r>
          </a:p>
          <a:p>
            <a:r>
              <a:rPr lang="cs-CZ" sz="1300" dirty="0" err="1">
                <a:latin typeface="Cambria" pitchFamily="18" charset="0"/>
              </a:rPr>
              <a:t>Soubor:Konrad_Henlein.jpg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 http://commons.wikimedia.org/wiki/</a:t>
            </a:r>
            <a:r>
              <a:rPr lang="cs-CZ" sz="1300" dirty="0" err="1">
                <a:latin typeface="Cambria" pitchFamily="18" charset="0"/>
              </a:rPr>
              <a:t>Category:Konrad_Henlein.jpg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pPr lvl="1"/>
            <a:endParaRPr lang="cs-CZ" sz="1300" dirty="0"/>
          </a:p>
          <a:p>
            <a:r>
              <a:rPr lang="cs-CZ" sz="1300" dirty="0" err="1">
                <a:latin typeface="Cambria" pitchFamily="18" charset="0"/>
              </a:rPr>
              <a:t>Soubor:Hodza.jpg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 http://cs.wikipedia.org/wiki/</a:t>
            </a:r>
            <a:r>
              <a:rPr lang="cs-CZ" sz="1300" dirty="0" err="1">
                <a:latin typeface="Cambria" pitchFamily="18" charset="0"/>
              </a:rPr>
              <a:t>Soubor:Hodza.jpg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pPr lvl="0"/>
            <a:r>
              <a:rPr lang="cs-CZ" sz="1300" dirty="0">
                <a:solidFill>
                  <a:prstClr val="white"/>
                </a:solidFill>
                <a:latin typeface="Cambria" pitchFamily="18" charset="0"/>
              </a:rPr>
              <a:t>Soubor:SK_20_korun_slovenskych_1939.jpg. In </a:t>
            </a:r>
            <a:r>
              <a:rPr lang="cs-CZ" sz="1300" dirty="0" err="1">
                <a:solidFill>
                  <a:prstClr val="white"/>
                </a:solidFill>
                <a:latin typeface="Cambria" pitchFamily="18" charset="0"/>
              </a:rPr>
              <a:t>Wikipedia</a:t>
            </a:r>
            <a:r>
              <a:rPr lang="cs-CZ" sz="1300" dirty="0">
                <a:solidFill>
                  <a:prstClr val="white"/>
                </a:solidFill>
                <a:latin typeface="Cambria" pitchFamily="18" charset="0"/>
              </a:rPr>
              <a:t> : </a:t>
            </a:r>
            <a:r>
              <a:rPr lang="cs-CZ" sz="1300" dirty="0" err="1">
                <a:solidFill>
                  <a:prstClr val="white"/>
                </a:solidFill>
                <a:latin typeface="Cambria" pitchFamily="18" charset="0"/>
              </a:rPr>
              <a:t>the</a:t>
            </a:r>
            <a:r>
              <a:rPr lang="cs-CZ" sz="1300" dirty="0">
                <a:solidFill>
                  <a:prstClr val="white"/>
                </a:solidFill>
                <a:latin typeface="Cambria" pitchFamily="18" charset="0"/>
              </a:rPr>
              <a:t> free </a:t>
            </a:r>
            <a:r>
              <a:rPr lang="cs-CZ" sz="1300" dirty="0" err="1">
                <a:solidFill>
                  <a:prstClr val="white"/>
                </a:solidFill>
                <a:latin typeface="Cambria" pitchFamily="18" charset="0"/>
              </a:rPr>
              <a:t>encyclopedia</a:t>
            </a:r>
            <a:r>
              <a:rPr lang="cs-CZ" sz="1300" dirty="0">
                <a:solidFill>
                  <a:prstClr val="white"/>
                </a:solidFill>
                <a:latin typeface="Cambria" pitchFamily="18" charset="0"/>
              </a:rPr>
              <a:t> [online]. St. </a:t>
            </a:r>
            <a:r>
              <a:rPr lang="cs-CZ" sz="1300" dirty="0" err="1">
                <a:solidFill>
                  <a:prstClr val="white"/>
                </a:solidFill>
                <a:latin typeface="Cambria" pitchFamily="18" charset="0"/>
              </a:rPr>
              <a:t>Petersburg</a:t>
            </a:r>
            <a:r>
              <a:rPr lang="cs-CZ" sz="1300" dirty="0">
                <a:solidFill>
                  <a:prstClr val="white"/>
                </a:solidFill>
                <a:latin typeface="Cambria" pitchFamily="18" charset="0"/>
              </a:rPr>
              <a:t> (Florida) : </a:t>
            </a:r>
            <a:r>
              <a:rPr lang="cs-CZ" sz="1300" dirty="0" err="1">
                <a:solidFill>
                  <a:prstClr val="white"/>
                </a:solidFill>
                <a:latin typeface="Cambria" pitchFamily="18" charset="0"/>
              </a:rPr>
              <a:t>Wikipedia</a:t>
            </a:r>
            <a:r>
              <a:rPr lang="cs-CZ" sz="1300" dirty="0">
                <a:solidFill>
                  <a:prstClr val="white"/>
                </a:solidFill>
                <a:latin typeface="Cambria" pitchFamily="18" charset="0"/>
              </a:rPr>
              <a:t> </a:t>
            </a:r>
            <a:r>
              <a:rPr lang="cs-CZ" sz="1300" dirty="0" err="1">
                <a:solidFill>
                  <a:prstClr val="white"/>
                </a:solidFill>
                <a:latin typeface="Cambria" pitchFamily="18" charset="0"/>
              </a:rPr>
              <a:t>Foundation</a:t>
            </a:r>
            <a:r>
              <a:rPr lang="cs-CZ" sz="1300" dirty="0">
                <a:solidFill>
                  <a:prstClr val="white"/>
                </a:solidFill>
                <a:latin typeface="Cambria" pitchFamily="18" charset="0"/>
              </a:rPr>
              <a:t>, [cit. 2011-12-10]. Dostupné z WWW: &lt; http://commons.wikimedia.org/wiki/File:SK_20_korun_slovenskych_1939.jpg&gt;.</a:t>
            </a:r>
          </a:p>
          <a:p>
            <a:pPr lvl="0"/>
            <a:endParaRPr lang="cs-CZ" sz="1300" dirty="0">
              <a:solidFill>
                <a:prstClr val="white"/>
              </a:solidFill>
              <a:latin typeface="Cambria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3214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0245" y="116632"/>
            <a:ext cx="8712968" cy="45089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00" dirty="0" smtClean="0">
                <a:latin typeface="Cambria" pitchFamily="18" charset="0"/>
              </a:rPr>
              <a:t>Soubor:MO_S-19(c</a:t>
            </a:r>
            <a:r>
              <a:rPr lang="cs-CZ" sz="1300" dirty="0">
                <a:latin typeface="Cambria" pitchFamily="18" charset="0"/>
              </a:rPr>
              <a:t>).</a:t>
            </a:r>
            <a:r>
              <a:rPr lang="cs-CZ" sz="1300" dirty="0" err="1">
                <a:latin typeface="Cambria" pitchFamily="18" charset="0"/>
              </a:rPr>
              <a:t>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 http://cs.wikipedia.org/wiki/Soubor:MO_S-19(c).</a:t>
            </a:r>
            <a:r>
              <a:rPr lang="cs-CZ" sz="1300" dirty="0" err="1">
                <a:latin typeface="Cambria" pitchFamily="18" charset="0"/>
              </a:rPr>
              <a:t>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Soubor:Ropiky.JPG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 http://cs.wikipedia.org/wiki/</a:t>
            </a:r>
            <a:r>
              <a:rPr lang="cs-CZ" sz="1300" dirty="0" err="1">
                <a:latin typeface="Cambria" pitchFamily="18" charset="0"/>
              </a:rPr>
              <a:t>Soubor:Ropiky.JPG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Soubor:K.H._Frank_na_sjezdu_Sudetoněmecké_strany_24.4.1938.jpg.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</a:t>
            </a:r>
          </a:p>
          <a:p>
            <a:r>
              <a:rPr lang="cs-CZ" sz="1300" dirty="0">
                <a:latin typeface="Cambria" pitchFamily="18" charset="0"/>
              </a:rPr>
              <a:t>http://cs.wikipedia.org/wiki/Soubor:K.H._Frank_na_sjezdu_Sudetoněmecké_strany_24.4.1938.jpg&gt;.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>
                <a:latin typeface="Cambria" pitchFamily="18" charset="0"/>
              </a:rPr>
              <a:t>Soubor:Akce_</a:t>
            </a:r>
            <a:r>
              <a:rPr lang="cs-CZ" sz="1300" dirty="0" err="1">
                <a:latin typeface="Cambria" pitchFamily="18" charset="0"/>
              </a:rPr>
              <a:t>čs</a:t>
            </a:r>
            <a:r>
              <a:rPr lang="cs-CZ" sz="1300" dirty="0">
                <a:latin typeface="Cambria" pitchFamily="18" charset="0"/>
              </a:rPr>
              <a:t>._armády_proti_sudetoněmeckým_teroristům.gif.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</a:t>
            </a:r>
          </a:p>
          <a:p>
            <a:r>
              <a:rPr lang="cs-CZ" sz="1300" dirty="0">
                <a:latin typeface="Cambria" pitchFamily="18" charset="0"/>
              </a:rPr>
              <a:t>http://commons.wikimedia.org/wiki/File:Akce_</a:t>
            </a:r>
            <a:r>
              <a:rPr lang="cs-CZ" sz="1300" dirty="0" err="1">
                <a:latin typeface="Cambria" pitchFamily="18" charset="0"/>
              </a:rPr>
              <a:t>čs</a:t>
            </a:r>
            <a:r>
              <a:rPr lang="cs-CZ" sz="1300" dirty="0">
                <a:latin typeface="Cambria" pitchFamily="18" charset="0"/>
              </a:rPr>
              <a:t>._armády_proti_sudetoněmeckým_teroristům.gif&gt;.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Soubor:Teroristická_akce_sudetoněmeckého_Freikorpsu.jpg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 http://cs.wikipedia.org/wiki/</a:t>
            </a:r>
            <a:r>
              <a:rPr lang="cs-CZ" sz="1300" dirty="0" err="1">
                <a:latin typeface="Cambria" pitchFamily="18" charset="0"/>
              </a:rPr>
              <a:t>Soubor:Teroristická_akce_sudetoněmeckého_Freikorpsu.jpg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endParaRPr lang="cs-CZ" sz="1300" dirty="0">
              <a:latin typeface="Cambria" pitchFamily="18" charset="0"/>
            </a:endParaRPr>
          </a:p>
          <a:p>
            <a:r>
              <a:rPr lang="cs-CZ" sz="1300" dirty="0" err="1">
                <a:latin typeface="Cambria" pitchFamily="18" charset="0"/>
              </a:rPr>
              <a:t>Soubor:Pohřeb_padlých_českých_obětí.jpg</a:t>
            </a:r>
            <a:r>
              <a:rPr lang="cs-CZ" sz="1300" dirty="0">
                <a:latin typeface="Cambria" pitchFamily="18" charset="0"/>
              </a:rPr>
              <a:t>. In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: </a:t>
            </a:r>
            <a:r>
              <a:rPr lang="cs-CZ" sz="1300" dirty="0" err="1">
                <a:latin typeface="Cambria" pitchFamily="18" charset="0"/>
              </a:rPr>
              <a:t>the</a:t>
            </a:r>
            <a:r>
              <a:rPr lang="cs-CZ" sz="1300" dirty="0">
                <a:latin typeface="Cambria" pitchFamily="18" charset="0"/>
              </a:rPr>
              <a:t> free </a:t>
            </a:r>
            <a:r>
              <a:rPr lang="cs-CZ" sz="1300" dirty="0" err="1">
                <a:latin typeface="Cambria" pitchFamily="18" charset="0"/>
              </a:rPr>
              <a:t>encyclopedia</a:t>
            </a:r>
            <a:r>
              <a:rPr lang="cs-CZ" sz="1300" dirty="0">
                <a:latin typeface="Cambria" pitchFamily="18" charset="0"/>
              </a:rPr>
              <a:t> [online]. St. </a:t>
            </a:r>
            <a:r>
              <a:rPr lang="cs-CZ" sz="1300" dirty="0" err="1">
                <a:latin typeface="Cambria" pitchFamily="18" charset="0"/>
              </a:rPr>
              <a:t>Petersburg</a:t>
            </a:r>
            <a:r>
              <a:rPr lang="cs-CZ" sz="1300" dirty="0">
                <a:latin typeface="Cambria" pitchFamily="18" charset="0"/>
              </a:rPr>
              <a:t> (Florida) : </a:t>
            </a:r>
            <a:r>
              <a:rPr lang="cs-CZ" sz="1300" dirty="0" err="1">
                <a:latin typeface="Cambria" pitchFamily="18" charset="0"/>
              </a:rPr>
              <a:t>Wikipedia</a:t>
            </a:r>
            <a:r>
              <a:rPr lang="cs-CZ" sz="1300" dirty="0">
                <a:latin typeface="Cambria" pitchFamily="18" charset="0"/>
              </a:rPr>
              <a:t> </a:t>
            </a:r>
            <a:r>
              <a:rPr lang="cs-CZ" sz="1300" dirty="0" err="1">
                <a:latin typeface="Cambria" pitchFamily="18" charset="0"/>
              </a:rPr>
              <a:t>Foundation</a:t>
            </a:r>
            <a:r>
              <a:rPr lang="cs-CZ" sz="1300" dirty="0">
                <a:latin typeface="Cambria" pitchFamily="18" charset="0"/>
              </a:rPr>
              <a:t>, [cit. 2011-12-10]. Dostupné z WWW: &lt; http://commons.wikimedia.org/wiki/</a:t>
            </a:r>
            <a:r>
              <a:rPr lang="cs-CZ" sz="1300" dirty="0" err="1">
                <a:latin typeface="Cambria" pitchFamily="18" charset="0"/>
              </a:rPr>
              <a:t>File:Pohřeb_padlých_českých_obětí.jpg</a:t>
            </a:r>
            <a:r>
              <a:rPr lang="cs-CZ" sz="1300" dirty="0">
                <a:latin typeface="Cambria" pitchFamily="18" charset="0"/>
              </a:rPr>
              <a:t>&gt;.</a:t>
            </a:r>
          </a:p>
          <a:p>
            <a:endParaRPr lang="cs-CZ" sz="1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905" y="4732652"/>
            <a:ext cx="5718175" cy="1288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737804" y="6305191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2921129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449</TotalTime>
  <Words>709</Words>
  <Application>Microsoft Office PowerPoint</Application>
  <PresentationFormat>Předvádění na obrazovce (4:3)</PresentationFormat>
  <Paragraphs>121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Deluxe</vt:lpstr>
      <vt:lpstr>Československo ve 30. letech</vt:lpstr>
      <vt:lpstr>Prezentace aplikace PowerPoint</vt:lpstr>
      <vt:lpstr>Hospodářská krize</vt:lpstr>
      <vt:lpstr>Prezentace aplikace PowerPoint</vt:lpstr>
      <vt:lpstr>Prezentace aplikace PowerPoint</vt:lpstr>
      <vt:lpstr>Situace v pohraničí</vt:lpstr>
      <vt:lpstr>Slovenská politika</vt:lpstr>
      <vt:lpstr>Československo v 2. polovině 30. let</vt:lpstr>
      <vt:lpstr>Prezentace aplikace PowerPoint</vt:lpstr>
      <vt:lpstr>Události první poloviny roku 1938</vt:lpstr>
      <vt:lpstr>Prezentace aplikace PowerPoint</vt:lpstr>
      <vt:lpstr>Prezentace aplikace PowerPoint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Československo ve 30. letech</dc:title>
  <dc:creator>Kyli</dc:creator>
  <cp:lastModifiedBy>Kyli</cp:lastModifiedBy>
  <cp:revision>43</cp:revision>
  <dcterms:modified xsi:type="dcterms:W3CDTF">2012-01-21T20:20:40Z</dcterms:modified>
</cp:coreProperties>
</file>