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63" r:id="rId6"/>
    <p:sldId id="264" r:id="rId7"/>
    <p:sldId id="265" r:id="rId8"/>
    <p:sldId id="259" r:id="rId9"/>
    <p:sldId id="260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FF9999"/>
    <a:srgbClr val="CC99FF"/>
    <a:srgbClr val="9148C8"/>
    <a:srgbClr val="99CCFF"/>
    <a:srgbClr val="00FFFF"/>
    <a:srgbClr val="00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AA241FD-3BA8-41E8-8BD4-C327DBA2E6C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2A9723A-A222-4F5D-B646-36BFEB5886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psci.com/scitech/article/2008-06/dna-scratch" TargetMode="External"/><Relationship Id="rId7" Type="http://schemas.openxmlformats.org/officeDocument/2006/relationships/hyperlink" Target="http://galenus.cz/rozmnozovani-pohlavni.php" TargetMode="External"/><Relationship Id="rId2" Type="http://schemas.openxmlformats.org/officeDocument/2006/relationships/hyperlink" Target="http://cs.wikipedia.org/wiki/Gregor_Mende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aus.cz/" TargetMode="External"/><Relationship Id="rId5" Type="http://schemas.openxmlformats.org/officeDocument/2006/relationships/hyperlink" Target="http://ww1.prweb.com/prfiles/2010/04/16/3187454/DNA.JPG" TargetMode="External"/><Relationship Id="rId4" Type="http://schemas.openxmlformats.org/officeDocument/2006/relationships/hyperlink" Target="http://www.biologycorner.com/bio1/DN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cs-CZ" sz="1800" b="1" i="1" dirty="0"/>
              <a:t>Autor</a:t>
            </a:r>
            <a:r>
              <a:rPr lang="cs-CZ" sz="1800" dirty="0"/>
              <a:t> : Mgr. Terezie </a:t>
            </a:r>
            <a:r>
              <a:rPr lang="cs-CZ" sz="1800" dirty="0" err="1"/>
              <a:t>Nohýnková</a:t>
            </a:r>
            <a:endParaRPr lang="cs-CZ" sz="1800" dirty="0"/>
          </a:p>
          <a:p>
            <a:pPr marL="0" indent="0">
              <a:buNone/>
              <a:defRPr/>
            </a:pPr>
            <a:r>
              <a:rPr lang="cs-CZ" sz="1800" b="1" i="1" dirty="0"/>
              <a:t>Vzdělávací oblast</a:t>
            </a:r>
            <a:r>
              <a:rPr lang="cs-CZ" sz="1800" dirty="0"/>
              <a:t> : Člověk a příroda</a:t>
            </a:r>
          </a:p>
          <a:p>
            <a:pPr marL="0" indent="0">
              <a:buNone/>
              <a:defRPr/>
            </a:pPr>
            <a:r>
              <a:rPr lang="cs-CZ" sz="1800" b="1" i="1" dirty="0"/>
              <a:t>Obor</a:t>
            </a:r>
            <a:r>
              <a:rPr lang="cs-CZ" sz="1800" dirty="0"/>
              <a:t> : Přírodopis</a:t>
            </a:r>
          </a:p>
          <a:p>
            <a:pPr>
              <a:defRPr/>
            </a:pPr>
            <a:endParaRPr lang="cs-CZ" sz="1800" dirty="0"/>
          </a:p>
          <a:p>
            <a:pPr marL="0" indent="0">
              <a:buNone/>
              <a:defRPr/>
            </a:pPr>
            <a:r>
              <a:rPr lang="cs-CZ" sz="1800" b="1" i="1" dirty="0"/>
              <a:t>Téma</a:t>
            </a:r>
            <a:r>
              <a:rPr lang="cs-CZ" sz="1800" dirty="0"/>
              <a:t> : Soustavy orgánů člověka</a:t>
            </a:r>
          </a:p>
          <a:p>
            <a:pPr marL="0" indent="0">
              <a:buNone/>
              <a:defRPr/>
            </a:pPr>
            <a:r>
              <a:rPr lang="cs-CZ" sz="1800" b="1" i="1" u="sng" dirty="0"/>
              <a:t>Název</a:t>
            </a:r>
            <a:r>
              <a:rPr lang="cs-CZ" sz="1800" u="sng" dirty="0"/>
              <a:t> :  </a:t>
            </a:r>
            <a:r>
              <a:rPr lang="cs-CZ" sz="1800" u="sng" dirty="0" smtClean="0"/>
              <a:t>Dědičnost</a:t>
            </a:r>
            <a:endParaRPr lang="cs-CZ" sz="1800" u="sng" dirty="0"/>
          </a:p>
          <a:p>
            <a:pPr>
              <a:defRPr/>
            </a:pPr>
            <a:endParaRPr lang="cs-CZ" sz="1800" dirty="0"/>
          </a:p>
          <a:p>
            <a:pPr marL="0" indent="0">
              <a:buNone/>
              <a:defRPr/>
            </a:pPr>
            <a:r>
              <a:rPr lang="cs-CZ" sz="1800" b="1" i="1" dirty="0"/>
              <a:t>Anotace</a:t>
            </a:r>
            <a:r>
              <a:rPr lang="cs-CZ" sz="1800" dirty="0"/>
              <a:t> </a:t>
            </a:r>
            <a:r>
              <a:rPr lang="cs-CZ" sz="1800" dirty="0" smtClean="0"/>
              <a:t>: Seznámení </a:t>
            </a:r>
            <a:r>
              <a:rPr lang="cs-CZ" sz="1800" dirty="0"/>
              <a:t>žáků </a:t>
            </a:r>
            <a:r>
              <a:rPr lang="cs-CZ" sz="1800" dirty="0" smtClean="0"/>
              <a:t>s </a:t>
            </a:r>
            <a:r>
              <a:rPr lang="cs-CZ" sz="1800" dirty="0"/>
              <a:t>hlavními zákonitostmi </a:t>
            </a:r>
            <a:r>
              <a:rPr lang="cs-CZ" sz="1800" dirty="0" smtClean="0"/>
              <a:t>a základními </a:t>
            </a:r>
          </a:p>
          <a:p>
            <a:pPr marL="0" indent="0">
              <a:buNone/>
              <a:defRPr/>
            </a:pPr>
            <a:r>
              <a:rPr lang="cs-CZ" sz="1800" dirty="0"/>
              <a:t> </a:t>
            </a:r>
            <a:r>
              <a:rPr lang="cs-CZ" sz="1800" dirty="0" smtClean="0"/>
              <a:t>                 souvislostmi v genetice.</a:t>
            </a:r>
            <a:endParaRPr lang="cs-CZ" sz="1800" dirty="0"/>
          </a:p>
          <a:p>
            <a:pPr>
              <a:defRPr/>
            </a:pPr>
            <a:endParaRPr lang="cs-CZ" sz="1800" dirty="0"/>
          </a:p>
          <a:p>
            <a:pPr marL="0" indent="0"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VY_32_INOVACE_39_DEDICNOST</a:t>
            </a:r>
            <a:endParaRPr lang="cs-CZ" sz="1800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1800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cs-CZ" sz="1800" dirty="0">
                <a:latin typeface="Arial" charset="0"/>
                <a:cs typeface="Arial" charset="0"/>
              </a:rPr>
              <a:t>Vytvořeno jako DUM do předmětu přírodopis pro 8. ročník ZŠ Studentská 895 Mnichovo Hradiště dne </a:t>
            </a:r>
            <a:r>
              <a:rPr lang="cs-CZ" sz="1800" dirty="0" smtClean="0">
                <a:latin typeface="Arial" charset="0"/>
                <a:cs typeface="Arial" charset="0"/>
              </a:rPr>
              <a:t>12.6</a:t>
            </a:r>
            <a:r>
              <a:rPr lang="cs-CZ" sz="1800" dirty="0">
                <a:latin typeface="Arial" charset="0"/>
                <a:cs typeface="Arial" charset="0"/>
              </a:rPr>
              <a:t>. 2011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x-none" sz="1400" smtClean="0">
                <a:latin typeface="Arial" pitchFamily="34" charset="0"/>
                <a:cs typeface="Arial" pitchFamily="34" charset="0"/>
              </a:rPr>
              <a:t>Vytvořeno v rámci projektu „EU peníze školám“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x-none" sz="1400" b="1" smtClean="0">
                <a:latin typeface="Arial" pitchFamily="34" charset="0"/>
                <a:cs typeface="Arial" pitchFamily="34" charset="0"/>
              </a:rPr>
              <a:t>OP VK oblast 1.4.s názvem Zlepšení podmínek pro vzdělávání na základních školách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"/>
          <p:cNvPicPr/>
          <p:nvPr/>
        </p:nvPicPr>
        <p:blipFill rotWithShape="1">
          <a:blip r:embed="rId2" cstate="print"/>
          <a:srcRect b="65820"/>
          <a:stretch/>
        </p:blipFill>
        <p:spPr bwMode="auto">
          <a:xfrm>
            <a:off x="3635896" y="260648"/>
            <a:ext cx="5184576" cy="10081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u="sng" dirty="0" smtClean="0">
                <a:solidFill>
                  <a:srgbClr val="C00000"/>
                </a:solidFill>
                <a:latin typeface="Comic Sans MS" pitchFamily="66" charset="0"/>
              </a:rPr>
              <a:t>Dědičnost</a:t>
            </a:r>
            <a:endParaRPr lang="cs-CZ" sz="7200" b="1" u="sng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(věda – GENETIKA)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0980" y="116632"/>
            <a:ext cx="8041440" cy="1080120"/>
          </a:xfrm>
        </p:spPr>
        <p:txBody>
          <a:bodyPr>
            <a:normAutofit fontScale="90000"/>
          </a:bodyPr>
          <a:lstStyle/>
          <a:p>
            <a:r>
              <a:rPr lang="cs-CZ" sz="8800" b="1" u="sng" dirty="0" smtClean="0">
                <a:solidFill>
                  <a:srgbClr val="0070C0"/>
                </a:solidFill>
                <a:latin typeface="Mistral" pitchFamily="66" charset="0"/>
              </a:rPr>
              <a:t>Dědičnost</a:t>
            </a:r>
            <a:endParaRPr lang="cs-CZ" sz="8800" b="1" u="sng" dirty="0">
              <a:solidFill>
                <a:srgbClr val="0070C0"/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176464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Přenos </a:t>
            </a:r>
            <a:r>
              <a:rPr lang="cs-CZ" b="1" u="sng" dirty="0" smtClean="0"/>
              <a:t>některých vlastností </a:t>
            </a:r>
            <a:r>
              <a:rPr lang="cs-CZ" dirty="0" smtClean="0"/>
              <a:t>z rodičů </a:t>
            </a:r>
            <a:r>
              <a:rPr lang="cs-CZ" dirty="0" smtClean="0"/>
              <a:t>          na </a:t>
            </a:r>
            <a:r>
              <a:rPr lang="cs-CZ" dirty="0" smtClean="0"/>
              <a:t>děti</a:t>
            </a:r>
          </a:p>
          <a:p>
            <a:r>
              <a:rPr lang="cs-CZ" dirty="0"/>
              <a:t>v</a:t>
            </a:r>
            <a:r>
              <a:rPr lang="cs-CZ" dirty="0" smtClean="0"/>
              <a:t>ede k </a:t>
            </a:r>
            <a:r>
              <a:rPr lang="cs-CZ" b="1" dirty="0" smtClean="0"/>
              <a:t>ZACHOVÁNÍ RODU a PROMĚNLIVOSTI DRUHU</a:t>
            </a:r>
          </a:p>
          <a:p>
            <a:r>
              <a:rPr lang="cs-CZ" b="1" dirty="0" smtClean="0"/>
              <a:t>ZAKLADATELEM</a:t>
            </a:r>
            <a:r>
              <a:rPr lang="cs-CZ" dirty="0" smtClean="0"/>
              <a:t> byl Čech </a:t>
            </a:r>
            <a:r>
              <a:rPr lang="cs-CZ" b="1" dirty="0" smtClean="0"/>
              <a:t>Johan Gregor MENDEL</a:t>
            </a:r>
            <a:r>
              <a:rPr lang="cs-CZ" dirty="0" smtClean="0"/>
              <a:t> (opat v Brně)</a:t>
            </a:r>
            <a:endParaRPr lang="cs-CZ" dirty="0"/>
          </a:p>
        </p:txBody>
      </p:sp>
      <p:pic>
        <p:nvPicPr>
          <p:cNvPr id="5" name="Zástupný symbol pro obsah 4" descr="mendel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05756" y="863486"/>
            <a:ext cx="2978612" cy="4996135"/>
          </a:xfrm>
        </p:spPr>
      </p:pic>
      <p:sp>
        <p:nvSpPr>
          <p:cNvPr id="4" name="TextovéPole 3"/>
          <p:cNvSpPr txBox="1"/>
          <p:nvPr/>
        </p:nvSpPr>
        <p:spPr>
          <a:xfrm>
            <a:off x="7884368" y="5949280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Obr.1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041440" cy="1120229"/>
          </a:xfrm>
        </p:spPr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rgbClr val="FF0000"/>
                </a:solidFill>
                <a:latin typeface="Mistral" pitchFamily="66" charset="0"/>
              </a:rPr>
              <a:t>Základ je v jádře</a:t>
            </a:r>
            <a:endParaRPr lang="cs-CZ" sz="8000" b="1" u="sng" dirty="0">
              <a:solidFill>
                <a:srgbClr val="FF0000"/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103312" cy="48245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 jádře buněk jsou </a:t>
            </a:r>
            <a:r>
              <a:rPr lang="cs-CZ" b="1" u="sng" dirty="0" smtClean="0"/>
              <a:t>CHROMOZOMY</a:t>
            </a:r>
            <a:r>
              <a:rPr lang="cs-CZ" dirty="0" smtClean="0"/>
              <a:t> </a:t>
            </a:r>
            <a:r>
              <a:rPr lang="cs-CZ" dirty="0" smtClean="0"/>
              <a:t>               (</a:t>
            </a:r>
            <a:r>
              <a:rPr lang="cs-CZ" dirty="0" smtClean="0"/>
              <a:t>v nich </a:t>
            </a:r>
            <a:r>
              <a:rPr lang="cs-CZ" dirty="0" smtClean="0"/>
              <a:t>jsou zapsány </a:t>
            </a:r>
            <a:r>
              <a:rPr lang="cs-CZ" dirty="0" smtClean="0"/>
              <a:t>informace o činnosti, stavbě, struktuře </a:t>
            </a:r>
            <a:r>
              <a:rPr lang="cs-CZ" dirty="0" smtClean="0"/>
              <a:t>         buněk </a:t>
            </a:r>
            <a:r>
              <a:rPr lang="cs-CZ" dirty="0" smtClean="0"/>
              <a:t>…)</a:t>
            </a:r>
          </a:p>
          <a:p>
            <a:endParaRPr lang="cs-CZ" dirty="0" smtClean="0"/>
          </a:p>
          <a:p>
            <a:r>
              <a:rPr lang="cs-CZ" dirty="0" smtClean="0"/>
              <a:t>Chromozomy jsou tvořeny složitou </a:t>
            </a:r>
            <a:r>
              <a:rPr lang="cs-CZ" dirty="0" err="1" smtClean="0"/>
              <a:t>org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trukturou </a:t>
            </a:r>
            <a:r>
              <a:rPr lang="cs-CZ" b="1" u="sng" dirty="0" smtClean="0"/>
              <a:t>DNA</a:t>
            </a:r>
            <a:r>
              <a:rPr lang="cs-CZ" u="sng" dirty="0" smtClean="0"/>
              <a:t> </a:t>
            </a:r>
            <a:r>
              <a:rPr lang="cs-CZ" dirty="0" smtClean="0"/>
              <a:t>– v ní </a:t>
            </a:r>
            <a:r>
              <a:rPr lang="cs-CZ" dirty="0" smtClean="0"/>
              <a:t>jsou </a:t>
            </a:r>
            <a:r>
              <a:rPr lang="cs-CZ" b="1" u="sng" dirty="0" smtClean="0"/>
              <a:t>zapsány</a:t>
            </a:r>
            <a:r>
              <a:rPr lang="cs-CZ" dirty="0" smtClean="0"/>
              <a:t>  </a:t>
            </a:r>
            <a:r>
              <a:rPr lang="cs-CZ" dirty="0" smtClean="0"/>
              <a:t>všechny </a:t>
            </a:r>
            <a:r>
              <a:rPr lang="cs-CZ" b="1" u="sng" dirty="0" smtClean="0"/>
              <a:t>vlastnosti formou úseků = GENŮ</a:t>
            </a:r>
            <a:r>
              <a:rPr lang="cs-CZ" b="1" dirty="0" smtClean="0"/>
              <a:t> (vloh)</a:t>
            </a:r>
            <a:endParaRPr lang="cs-CZ" b="1" dirty="0"/>
          </a:p>
        </p:txBody>
      </p:sp>
      <p:pic>
        <p:nvPicPr>
          <p:cNvPr id="5" name="Zástupný symbol pro obsah 4" descr="chromozom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348880"/>
            <a:ext cx="4071966" cy="2643206"/>
          </a:xfrm>
        </p:spPr>
      </p:pic>
      <p:sp>
        <p:nvSpPr>
          <p:cNvPr id="6" name="TextovéPole 5"/>
          <p:cNvSpPr txBox="1"/>
          <p:nvPr/>
        </p:nvSpPr>
        <p:spPr>
          <a:xfrm>
            <a:off x="8109640" y="5095404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Obr.2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hromozo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54100" y="450850"/>
            <a:ext cx="7035800" cy="59563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065701" y="5954960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Obr.3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3" y="571481"/>
            <a:ext cx="5857916" cy="2500329"/>
          </a:xfrm>
          <a:prstGeom prst="rect">
            <a:avLst/>
          </a:prstGeom>
        </p:spPr>
      </p:pic>
      <p:pic>
        <p:nvPicPr>
          <p:cNvPr id="3" name="Obrázek 2" descr="DNA-colored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4" y="3341299"/>
            <a:ext cx="2519367" cy="3000396"/>
          </a:xfrm>
          <a:prstGeom prst="rect">
            <a:avLst/>
          </a:prstGeom>
        </p:spPr>
      </p:pic>
      <p:pic>
        <p:nvPicPr>
          <p:cNvPr id="4" name="Obrázek 3" descr="dn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3504" y="3286124"/>
            <a:ext cx="2357454" cy="32861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490614" y="2810200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Obr.4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7462" y="6036981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Obr.5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00959" y="6167786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Obr.6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80020" y="0"/>
            <a:ext cx="7772400" cy="1080119"/>
          </a:xfrm>
        </p:spPr>
        <p:txBody>
          <a:bodyPr>
            <a:noAutofit/>
          </a:bodyPr>
          <a:lstStyle/>
          <a:p>
            <a:pPr algn="ctr"/>
            <a:r>
              <a:rPr lang="cs-CZ" sz="6600" u="sng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  <a:latin typeface="Mistral" pitchFamily="66" charset="0"/>
              </a:rPr>
              <a:t>Chromozomy</a:t>
            </a:r>
            <a:r>
              <a:rPr lang="cs-CZ" sz="7200" u="sng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  <a:latin typeface="Mistral" pitchFamily="66" charset="0"/>
              </a:rPr>
              <a:t> člověka </a:t>
            </a:r>
            <a:endParaRPr lang="cs-CZ" sz="7200" u="sng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  <a:latin typeface="Mistral" pitchFamily="66" charset="0"/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285860"/>
            <a:ext cx="8424936" cy="2143140"/>
          </a:xfrm>
        </p:spPr>
        <p:txBody>
          <a:bodyPr>
            <a:normAutofit/>
          </a:bodyPr>
          <a:lstStyle/>
          <a:p>
            <a:pPr algn="l"/>
            <a:r>
              <a:rPr lang="cs-CZ" sz="3500" dirty="0" smtClean="0"/>
              <a:t>Každá </a:t>
            </a:r>
            <a:r>
              <a:rPr lang="cs-CZ" sz="3500" b="1" dirty="0" smtClean="0">
                <a:solidFill>
                  <a:srgbClr val="FFC000"/>
                </a:solidFill>
              </a:rPr>
              <a:t>buňka těla </a:t>
            </a:r>
            <a:r>
              <a:rPr lang="cs-CZ" sz="3500" dirty="0" smtClean="0"/>
              <a:t>– </a:t>
            </a:r>
            <a:r>
              <a:rPr lang="cs-CZ" sz="3500" b="1" dirty="0" smtClean="0">
                <a:solidFill>
                  <a:srgbClr val="FFC000"/>
                </a:solidFill>
              </a:rPr>
              <a:t>46</a:t>
            </a:r>
            <a:r>
              <a:rPr lang="cs-CZ" sz="3500" b="1" dirty="0" smtClean="0"/>
              <a:t> chromozomů</a:t>
            </a:r>
          </a:p>
          <a:p>
            <a:pPr algn="ctr"/>
            <a:r>
              <a:rPr lang="cs-CZ" sz="35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Pohlavní buňky </a:t>
            </a:r>
            <a:r>
              <a:rPr lang="cs-CZ" sz="3500" dirty="0" smtClean="0"/>
              <a:t>– </a:t>
            </a:r>
            <a:r>
              <a:rPr lang="cs-CZ" sz="35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23 </a:t>
            </a:r>
            <a:r>
              <a:rPr lang="cs-CZ" sz="3500" b="1" dirty="0" smtClean="0"/>
              <a:t>chromozomů</a:t>
            </a:r>
          </a:p>
          <a:p>
            <a:endParaRPr lang="cs-CZ" sz="3600" b="1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30899" y="6462200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Obr.7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www.tutornext.com/system/files/u81/chapter%2012-final-4.gi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1990"/>
          <a:stretch/>
        </p:blipFill>
        <p:spPr bwMode="auto">
          <a:xfrm>
            <a:off x="1714275" y="2528978"/>
            <a:ext cx="5616624" cy="423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7467600" cy="1008112"/>
          </a:xfrm>
        </p:spPr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rgbClr val="92D050"/>
                </a:solidFill>
                <a:latin typeface="Mistral" pitchFamily="66" charset="0"/>
              </a:rPr>
              <a:t>Geny - vlohy</a:t>
            </a:r>
            <a:endParaRPr lang="cs-CZ" sz="8000" b="1" u="sng" dirty="0">
              <a:solidFill>
                <a:srgbClr val="92D050"/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5112568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Varianty :</a:t>
            </a:r>
          </a:p>
          <a:p>
            <a:r>
              <a:rPr lang="cs-CZ" b="1" u="sng" dirty="0" smtClean="0"/>
              <a:t>DOMINANTNÍ</a:t>
            </a:r>
            <a:r>
              <a:rPr lang="cs-CZ" dirty="0" smtClean="0"/>
              <a:t> (aktivní) – projevuje se přednostně</a:t>
            </a:r>
          </a:p>
          <a:p>
            <a:pPr marL="36576" indent="0">
              <a:buNone/>
            </a:pPr>
            <a:r>
              <a:rPr lang="cs-CZ" dirty="0" smtClean="0"/>
              <a:t>    (zápis velkými písmeny)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b="1" u="sng" dirty="0" smtClean="0"/>
              <a:t>RECESIVNÍ</a:t>
            </a:r>
            <a:r>
              <a:rPr lang="cs-CZ" dirty="0" smtClean="0"/>
              <a:t> (nečinné) – 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její projev je potlačen</a:t>
            </a:r>
          </a:p>
          <a:p>
            <a:pPr marL="36576" indent="0">
              <a:buNone/>
            </a:pPr>
            <a:r>
              <a:rPr lang="cs-CZ" dirty="0" smtClean="0"/>
              <a:t>    (zápis malými písmeny)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b="1" u="sng" dirty="0" smtClean="0"/>
              <a:t>Každý dědičný znak je podmíněn 2 geny</a:t>
            </a:r>
            <a:r>
              <a:rPr lang="cs-CZ" u="sng" dirty="0" smtClean="0"/>
              <a:t> (</a:t>
            </a:r>
            <a:r>
              <a:rPr lang="cs-CZ" u="sng" dirty="0" smtClean="0"/>
              <a:t>alelami) </a:t>
            </a:r>
            <a:endParaRPr lang="cs-CZ" u="sng" dirty="0" smtClean="0"/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 - jeden přenesen od matky , </a:t>
            </a:r>
          </a:p>
          <a:p>
            <a:pPr marL="36576" indent="0">
              <a:buNone/>
            </a:pPr>
            <a:r>
              <a:rPr lang="cs-CZ" dirty="0"/>
              <a:t> </a:t>
            </a:r>
            <a:r>
              <a:rPr lang="cs-CZ" dirty="0" smtClean="0"/>
              <a:t>      druhý od otce)</a:t>
            </a:r>
            <a:endParaRPr lang="cs-CZ" b="1" dirty="0"/>
          </a:p>
        </p:txBody>
      </p:sp>
      <p:pic>
        <p:nvPicPr>
          <p:cNvPr id="5" name="Zástupný symbol pro obsah 4" descr="dědičnost - barva očí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93035" y="1196752"/>
            <a:ext cx="3803904" cy="2000264"/>
          </a:xfrm>
        </p:spPr>
      </p:pic>
      <p:pic>
        <p:nvPicPr>
          <p:cNvPr id="6" name="Obrázek 5" descr="dědičnost - barva vlasů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3500438"/>
            <a:ext cx="2558614" cy="29683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115769" y="6207208"/>
            <a:ext cx="9361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Obr.9</a:t>
            </a:r>
          </a:p>
          <a:p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07896" y="3369633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Obr.8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4536504" cy="1143000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latin typeface="Mistral" pitchFamily="66" charset="0"/>
              </a:rPr>
              <a:t>Určení pohlaví</a:t>
            </a:r>
            <a:endParaRPr lang="cs-CZ" sz="6600" b="1" u="sng" dirty="0">
              <a:solidFill>
                <a:srgbClr val="00B0F0"/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032448" cy="499715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9999"/>
                </a:solidFill>
              </a:rPr>
              <a:t>Vajíčko</a:t>
            </a:r>
            <a:r>
              <a:rPr lang="cs-CZ" dirty="0" smtClean="0"/>
              <a:t> – obsahuje vždy chromozom </a:t>
            </a:r>
            <a:r>
              <a:rPr lang="cs-CZ" b="1" dirty="0" smtClean="0">
                <a:solidFill>
                  <a:srgbClr val="FF9999"/>
                </a:solidFill>
              </a:rPr>
              <a:t>X</a:t>
            </a:r>
          </a:p>
          <a:p>
            <a:endParaRPr lang="cs-CZ" sz="1800" b="1" dirty="0" smtClean="0"/>
          </a:p>
          <a:p>
            <a:r>
              <a:rPr lang="cs-CZ" b="1" dirty="0" smtClean="0">
                <a:solidFill>
                  <a:srgbClr val="99CCFF"/>
                </a:solidFill>
              </a:rPr>
              <a:t>Spermie</a:t>
            </a:r>
            <a:r>
              <a:rPr lang="cs-CZ" dirty="0" smtClean="0"/>
              <a:t> – obsahuje  chromozomy </a:t>
            </a:r>
            <a:r>
              <a:rPr lang="cs-CZ" b="1" dirty="0" smtClean="0">
                <a:solidFill>
                  <a:srgbClr val="99CCFF"/>
                </a:solidFill>
              </a:rPr>
              <a:t>X</a:t>
            </a:r>
            <a:r>
              <a:rPr lang="cs-CZ" dirty="0" smtClean="0">
                <a:solidFill>
                  <a:srgbClr val="99CCFF"/>
                </a:solidFill>
              </a:rPr>
              <a:t> nebo </a:t>
            </a:r>
            <a:r>
              <a:rPr lang="cs-CZ" b="1" dirty="0" smtClean="0">
                <a:solidFill>
                  <a:srgbClr val="99CCFF"/>
                </a:solidFill>
              </a:rPr>
              <a:t>Y</a:t>
            </a:r>
          </a:p>
          <a:p>
            <a:endParaRPr lang="cs-CZ" sz="1800" b="1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Holčička = XX </a:t>
            </a:r>
            <a:r>
              <a:rPr lang="cs-CZ" dirty="0" smtClean="0"/>
              <a:t>(splynutí vajíčka X a spermie X)</a:t>
            </a:r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b="1" dirty="0" smtClean="0">
                <a:solidFill>
                  <a:srgbClr val="00B0F0"/>
                </a:solidFill>
              </a:rPr>
              <a:t>Chlapeček = XY </a:t>
            </a:r>
            <a:r>
              <a:rPr lang="cs-CZ" dirty="0" smtClean="0"/>
              <a:t>(splynutí vajíčka X </a:t>
            </a:r>
            <a:r>
              <a:rPr lang="cs-CZ" dirty="0" smtClean="0"/>
              <a:t>       a </a:t>
            </a:r>
            <a:r>
              <a:rPr lang="cs-CZ" dirty="0" smtClean="0"/>
              <a:t>spermie Y)</a:t>
            </a:r>
            <a:endParaRPr lang="cs-CZ" b="1" dirty="0"/>
          </a:p>
        </p:txBody>
      </p:sp>
      <p:pic>
        <p:nvPicPr>
          <p:cNvPr id="5" name="Zástupný symbol pro obsah 4" descr="chromozomy - určení pohlaví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57430"/>
            <a:ext cx="4038600" cy="2857520"/>
          </a:xfrm>
        </p:spPr>
      </p:pic>
      <p:sp>
        <p:nvSpPr>
          <p:cNvPr id="6" name="TextovéPole 5"/>
          <p:cNvSpPr txBox="1"/>
          <p:nvPr/>
        </p:nvSpPr>
        <p:spPr>
          <a:xfrm>
            <a:off x="8028384" y="5373216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404664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Výsledné </a:t>
            </a:r>
            <a:r>
              <a:rPr lang="cs-CZ" sz="2800" dirty="0" smtClean="0"/>
              <a:t>pohlaví </a:t>
            </a:r>
            <a:r>
              <a:rPr lang="cs-CZ" sz="2800" dirty="0" smtClean="0"/>
              <a:t>dítěte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je </a:t>
            </a:r>
            <a:r>
              <a:rPr lang="cs-CZ" sz="2800" dirty="0" smtClean="0"/>
              <a:t>vázáno na </a:t>
            </a:r>
            <a:r>
              <a:rPr lang="cs-CZ" sz="2800" dirty="0" smtClean="0"/>
              <a:t>pohlavní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</a:t>
            </a:r>
            <a:r>
              <a:rPr lang="cs-CZ" sz="2800" dirty="0" smtClean="0"/>
              <a:t>buňky </a:t>
            </a:r>
            <a:r>
              <a:rPr lang="cs-CZ" sz="2800" dirty="0" smtClean="0"/>
              <a:t>rodičů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837" y="116632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8000" b="1" u="sng" dirty="0" smtClean="0">
                <a:solidFill>
                  <a:srgbClr val="9148C8"/>
                </a:solidFill>
                <a:latin typeface="Mistral" pitchFamily="66" charset="0"/>
              </a:rPr>
              <a:t>Vlivy prostředí</a:t>
            </a:r>
            <a:endParaRPr lang="cs-CZ" sz="8000" b="1" u="sng" dirty="0">
              <a:solidFill>
                <a:srgbClr val="9148C8"/>
              </a:solidFill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752528" cy="54726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CCFF"/>
                </a:solidFill>
              </a:rPr>
              <a:t>Jednotlivé vlohy se </a:t>
            </a:r>
            <a:r>
              <a:rPr lang="cs-CZ" sz="2800" dirty="0" smtClean="0"/>
              <a:t>:</a:t>
            </a:r>
          </a:p>
          <a:p>
            <a:r>
              <a:rPr lang="cs-CZ" sz="2800" b="1" u="sng" dirty="0" smtClean="0"/>
              <a:t>vzájemně kombinují</a:t>
            </a:r>
          </a:p>
          <a:p>
            <a:endParaRPr lang="cs-CZ" sz="2800" b="1" dirty="0" smtClean="0"/>
          </a:p>
          <a:p>
            <a:r>
              <a:rPr lang="cs-CZ" sz="2800" dirty="0"/>
              <a:t>m</a:t>
            </a:r>
            <a:r>
              <a:rPr lang="cs-CZ" sz="2800" dirty="0" smtClean="0"/>
              <a:t>ohou se </a:t>
            </a:r>
            <a:r>
              <a:rPr lang="cs-CZ" sz="2800" b="1" u="sng" dirty="0" smtClean="0"/>
              <a:t>projevit až </a:t>
            </a:r>
            <a:r>
              <a:rPr lang="cs-CZ" sz="2800" b="1" u="sng" dirty="0" smtClean="0"/>
              <a:t>     v </a:t>
            </a:r>
            <a:r>
              <a:rPr lang="cs-CZ" sz="2800" b="1" u="sng" dirty="0" smtClean="0"/>
              <a:t>další generaci</a:t>
            </a:r>
          </a:p>
          <a:p>
            <a:endParaRPr lang="cs-CZ" sz="2800" b="1" dirty="0" smtClean="0"/>
          </a:p>
          <a:p>
            <a:r>
              <a:rPr lang="cs-CZ" sz="2800" dirty="0"/>
              <a:t>m</a:t>
            </a:r>
            <a:r>
              <a:rPr lang="cs-CZ" sz="2800" dirty="0" smtClean="0"/>
              <a:t>ohou být </a:t>
            </a:r>
            <a:r>
              <a:rPr lang="cs-CZ" sz="2800" b="1" u="sng" dirty="0" smtClean="0"/>
              <a:t>pozměněny vlivy z prostředí</a:t>
            </a:r>
            <a:r>
              <a:rPr lang="cs-CZ" sz="2800" b="1" dirty="0" smtClean="0"/>
              <a:t> </a:t>
            </a:r>
            <a:r>
              <a:rPr lang="cs-CZ" sz="2800" dirty="0" smtClean="0"/>
              <a:t>(záření, ch.látky v potravě, čistota ŽP apod.  </a:t>
            </a:r>
          </a:p>
          <a:p>
            <a:pPr>
              <a:buNone/>
            </a:pPr>
            <a:r>
              <a:rPr lang="cs-CZ" sz="2800" b="1" dirty="0" smtClean="0"/>
              <a:t>= </a:t>
            </a:r>
            <a:r>
              <a:rPr lang="cs-CZ" sz="2400" b="1" u="sng" dirty="0" smtClean="0"/>
              <a:t>MUTACE</a:t>
            </a:r>
            <a:r>
              <a:rPr lang="cs-CZ" sz="2800" b="1" dirty="0" smtClean="0"/>
              <a:t> </a:t>
            </a:r>
            <a:r>
              <a:rPr lang="cs-CZ" sz="2400" dirty="0" smtClean="0"/>
              <a:t>(nemoci, alergie …)</a:t>
            </a:r>
            <a:endParaRPr lang="cs-CZ" sz="2400" dirty="0"/>
          </a:p>
        </p:txBody>
      </p:sp>
      <p:pic>
        <p:nvPicPr>
          <p:cNvPr id="5" name="Zástupný symbol pro obsah 4" descr="ustupujici-gen - dominance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988840"/>
            <a:ext cx="3657600" cy="3657600"/>
          </a:xfrm>
        </p:spPr>
      </p:pic>
      <p:sp>
        <p:nvSpPr>
          <p:cNvPr id="6" name="TextovéPole 5"/>
          <p:cNvSpPr txBox="1"/>
          <p:nvPr/>
        </p:nvSpPr>
        <p:spPr>
          <a:xfrm>
            <a:off x="7884368" y="5949280"/>
            <a:ext cx="9361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1143000"/>
          </a:xfrm>
        </p:spPr>
        <p:txBody>
          <a:bodyPr>
            <a:normAutofit/>
          </a:bodyPr>
          <a:lstStyle/>
          <a:p>
            <a:pPr algn="l"/>
            <a:r>
              <a:rPr lang="cs-CZ" sz="2000" b="1" i="1" dirty="0" smtClean="0"/>
              <a:t>Zdroje a použité materiály 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Obr.1 -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cs.wikipedia.org/wiki/Gregor_Mendel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Obr.2 </a:t>
            </a:r>
            <a:r>
              <a:rPr lang="cs-CZ" sz="1400" dirty="0"/>
              <a:t>- http://www.infovek.sk/predmety/biologia/pripravy/obrazky/chromozom1.gif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Obr.3 - http</a:t>
            </a:r>
            <a:r>
              <a:rPr lang="cs-CZ" sz="1400" dirty="0"/>
              <a:t>://www.osel.cz/soubory/338/1.jpg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Obr.4 – </a:t>
            </a:r>
            <a:r>
              <a:rPr lang="cs-CZ" sz="1400" dirty="0">
                <a:hlinkClick r:id="rId3"/>
              </a:rPr>
              <a:t>http://www.popsci.com/scitech/article/2008-06/dna-scratch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Obr.5 - </a:t>
            </a:r>
            <a:r>
              <a:rPr lang="cs-CZ" sz="1400" dirty="0">
                <a:hlinkClick r:id="rId4"/>
              </a:rPr>
              <a:t>http://www.biologycorner.com/bio1/DNA.html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Obr.6 </a:t>
            </a:r>
            <a:r>
              <a:rPr lang="cs-CZ" sz="1400" dirty="0"/>
              <a:t>–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ww1.prweb.com/prfiles/2010/04/16/3187454/DNA.JPG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Obr.7 </a:t>
            </a:r>
            <a:r>
              <a:rPr lang="cs-CZ" sz="1400" dirty="0"/>
              <a:t>– http://www.tutornext.com/system/files/u81/chapter%2012-final-4.gif</a:t>
            </a:r>
            <a:endParaRPr lang="cs-CZ" sz="1400" dirty="0" smtClean="0"/>
          </a:p>
          <a:p>
            <a:pPr>
              <a:buNone/>
            </a:pPr>
            <a:r>
              <a:rPr lang="cs-CZ" sz="1200" dirty="0" smtClean="0"/>
              <a:t>Obr.8 – </a:t>
            </a:r>
            <a:r>
              <a:rPr lang="cs-CZ" sz="1200" dirty="0"/>
              <a:t>VANĚČKOVÁ, Ivana et al. </a:t>
            </a:r>
            <a:r>
              <a:rPr lang="cs-CZ" sz="1200" i="1" dirty="0"/>
              <a:t>Přírodopis 8</a:t>
            </a:r>
            <a:r>
              <a:rPr lang="cs-CZ" sz="1200" dirty="0"/>
              <a:t>: </a:t>
            </a:r>
            <a:r>
              <a:rPr lang="cs-CZ" sz="1200" i="1" dirty="0"/>
              <a:t>učebnice pro </a:t>
            </a:r>
            <a:r>
              <a:rPr lang="cs-CZ" sz="1200" i="1" dirty="0" err="1"/>
              <a:t>zkladní</a:t>
            </a:r>
            <a:r>
              <a:rPr lang="cs-CZ" sz="1200" i="1" dirty="0"/>
              <a:t> školy a víceletá gymnázia</a:t>
            </a:r>
            <a:r>
              <a:rPr lang="cs-CZ" sz="1200" dirty="0"/>
              <a:t>. 1. vyd. Plzeň: Fraus, </a:t>
            </a:r>
            <a:r>
              <a:rPr lang="cs-CZ" sz="1200" dirty="0" smtClean="0"/>
              <a:t>  </a:t>
            </a:r>
          </a:p>
          <a:p>
            <a:pPr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2006</a:t>
            </a:r>
            <a:r>
              <a:rPr lang="cs-CZ" sz="1200" dirty="0"/>
              <a:t>, 128 s. ISBN 80-7238-428-7. Dostupné z: </a:t>
            </a:r>
            <a:r>
              <a:rPr lang="cs-CZ" sz="1200" u="sng" dirty="0">
                <a:hlinkClick r:id="rId6"/>
              </a:rPr>
              <a:t>www.fraus.cz</a:t>
            </a:r>
            <a:r>
              <a:rPr lang="cs-CZ" sz="1200" dirty="0"/>
              <a:t>  </a:t>
            </a:r>
            <a:r>
              <a:rPr lang="cs-CZ" sz="1200" dirty="0" smtClean="0"/>
              <a:t>- ze str.112 </a:t>
            </a:r>
            <a:endParaRPr lang="cs-CZ" sz="1200" dirty="0"/>
          </a:p>
          <a:p>
            <a:pPr>
              <a:buNone/>
            </a:pPr>
            <a:r>
              <a:rPr lang="cs-CZ" sz="1200" dirty="0" smtClean="0"/>
              <a:t>Obr.9 – </a:t>
            </a:r>
            <a:r>
              <a:rPr lang="cs-CZ" sz="1200" dirty="0"/>
              <a:t>KVASNIČKOVÁ, Danuše, et al. </a:t>
            </a:r>
            <a:r>
              <a:rPr lang="cs-CZ" sz="1200" i="1" dirty="0"/>
              <a:t>Ekologický přírodopis pro 8. ročník základní školy</a:t>
            </a:r>
            <a:r>
              <a:rPr lang="cs-CZ" sz="1200" dirty="0"/>
              <a:t>. druhé, upravené vydání. </a:t>
            </a:r>
            <a:endParaRPr lang="cs-CZ" sz="1200" dirty="0" smtClean="0"/>
          </a:p>
          <a:p>
            <a:pPr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Praha</a:t>
            </a:r>
            <a:r>
              <a:rPr lang="cs-CZ" sz="1200" dirty="0"/>
              <a:t> : Fortuna, 1999. 128 s. Dostupné z WWW: &lt;fortuna.cz&gt;. ISBN 80-7168-477-5</a:t>
            </a:r>
            <a:r>
              <a:rPr lang="cs-CZ" sz="1200" dirty="0" smtClean="0"/>
              <a:t>. – ze str. 110 (162b)</a:t>
            </a:r>
            <a:endParaRPr lang="cs-CZ" sz="1200" dirty="0"/>
          </a:p>
          <a:p>
            <a:pPr>
              <a:buNone/>
            </a:pPr>
            <a:r>
              <a:rPr lang="cs-CZ" sz="1200" dirty="0" smtClean="0"/>
              <a:t>Obr.10 – </a:t>
            </a: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://galenus.cz/rozmnozovani-pohlavni.php</a:t>
            </a:r>
            <a:endParaRPr lang="cs-CZ" sz="1200" dirty="0"/>
          </a:p>
          <a:p>
            <a:pPr>
              <a:buNone/>
            </a:pPr>
            <a:r>
              <a:rPr lang="cs-CZ" sz="1200" dirty="0" smtClean="0"/>
              <a:t>Obr.11 </a:t>
            </a:r>
            <a:r>
              <a:rPr lang="cs-CZ" sz="1200" dirty="0"/>
              <a:t>- http://</a:t>
            </a:r>
            <a:r>
              <a:rPr lang="cs-CZ" sz="1200" dirty="0" smtClean="0"/>
              <a:t>data.gate2biotech.com/editor_images/0710_cl1_0801_Autorecessive.svg.png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243</TotalTime>
  <Words>414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Dědičnost</vt:lpstr>
      <vt:lpstr>Dědičnost</vt:lpstr>
      <vt:lpstr>Základ je v jádře</vt:lpstr>
      <vt:lpstr>Snímek 5</vt:lpstr>
      <vt:lpstr>Snímek 6</vt:lpstr>
      <vt:lpstr>Chromozomy člověka </vt:lpstr>
      <vt:lpstr>Geny - vlohy</vt:lpstr>
      <vt:lpstr>Určení pohlaví</vt:lpstr>
      <vt:lpstr>Vlivy prostředí</vt:lpstr>
      <vt:lpstr>Zdroje a použité materiály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Dědičnost</dc:title>
  <dc:creator>Jan Nohýnek</dc:creator>
  <cp:lastModifiedBy>Dum</cp:lastModifiedBy>
  <cp:revision>30</cp:revision>
  <dcterms:created xsi:type="dcterms:W3CDTF">2008-12-01T19:23:09Z</dcterms:created>
  <dcterms:modified xsi:type="dcterms:W3CDTF">2012-06-03T06:58:00Z</dcterms:modified>
</cp:coreProperties>
</file>