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4" r:id="rId2"/>
    <p:sldId id="261" r:id="rId3"/>
    <p:sldId id="257" r:id="rId4"/>
    <p:sldId id="260" r:id="rId5"/>
    <p:sldId id="263" r:id="rId6"/>
    <p:sldId id="265" r:id="rId7"/>
    <p:sldId id="271" r:id="rId8"/>
    <p:sldId id="266" r:id="rId9"/>
    <p:sldId id="274" r:id="rId10"/>
    <p:sldId id="275" r:id="rId11"/>
    <p:sldId id="273" r:id="rId12"/>
    <p:sldId id="262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7" autoAdjust="0"/>
    <p:restoredTop sz="94660"/>
  </p:normalViewPr>
  <p:slideViewPr>
    <p:cSldViewPr>
      <p:cViewPr>
        <p:scale>
          <a:sx n="70" d="100"/>
          <a:sy n="70" d="100"/>
        </p:scale>
        <p:origin x="-1380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FCBC45-C9AC-4ED8-80CD-C2FC90DD4E04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0D8E2-7FB5-4CAF-8B71-E87F1E5F7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605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952B5-2FD0-4287-A7F3-1C04E7C0C586}" type="datetime1">
              <a:rPr lang="cs-CZ"/>
              <a:pPr>
                <a:defRPr/>
              </a:pPr>
              <a:t>3.6.2012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9AE2A-B2CC-44D3-A1F3-FAEA4D02B1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F16FD-2691-40C2-A056-2E58E521E3C5}" type="datetime1">
              <a:rPr lang="cs-CZ"/>
              <a:pPr>
                <a:defRPr/>
              </a:pPr>
              <a:t>3.6.2012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B2229-D19F-4BED-86D3-FB9A4A0AE0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sk-SK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sk-SK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DB6FEFF-B1A9-46BB-89C9-FFD9954750DD}" type="slidenum">
              <a:rPr lang="sk-SK"/>
              <a:pPr/>
              <a:t>‹#›</a:t>
            </a:fld>
            <a:endParaRPr lang="sk-SK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fyzweb.cz/materialy/aplety_hwang/brown/gas2D/gas2D_cz.html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slide" Target="slid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3691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Částicová stavba látek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582072"/>
            <a:ext cx="9144000" cy="127592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4509120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VY_32_INOVACE_17_Částicová stavba látek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Elipsa 15"/>
          <p:cNvSpPr/>
          <p:nvPr/>
        </p:nvSpPr>
        <p:spPr>
          <a:xfrm>
            <a:off x="3491880" y="1700808"/>
            <a:ext cx="2232248" cy="223224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 flipH="1" flipV="1">
            <a:off x="2267743" y="2348880"/>
            <a:ext cx="863427" cy="144016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 type="none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 flipV="1">
            <a:off x="5076057" y="2420888"/>
            <a:ext cx="1872208" cy="36004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 type="none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2" name="Line 14"/>
          <p:cNvSpPr>
            <a:spLocks noChangeShapeType="1"/>
          </p:cNvSpPr>
          <p:nvPr/>
        </p:nvSpPr>
        <p:spPr bwMode="auto">
          <a:xfrm flipH="1">
            <a:off x="2195735" y="3789363"/>
            <a:ext cx="1152302" cy="431725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>
            <a:off x="4932040" y="3501009"/>
            <a:ext cx="1728192" cy="648072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 flipH="1">
            <a:off x="3563887" y="3357563"/>
            <a:ext cx="720775" cy="1583605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med" len="med"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5" name="Text Box 17"/>
          <p:cNvSpPr txBox="1">
            <a:spLocks noChangeArrowheads="1"/>
          </p:cNvSpPr>
          <p:nvPr/>
        </p:nvSpPr>
        <p:spPr bwMode="auto">
          <a:xfrm>
            <a:off x="395288" y="2060575"/>
            <a:ext cx="196566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Atomový obal</a:t>
            </a:r>
          </a:p>
        </p:txBody>
      </p:sp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7065418" y="2132856"/>
            <a:ext cx="207858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Atomové jádro</a:t>
            </a:r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971600" y="4077072"/>
            <a:ext cx="125983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</a:rPr>
              <a:t>elektron</a:t>
            </a:r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2843808" y="5085184"/>
            <a:ext cx="121321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</a:rPr>
              <a:t>neutron</a:t>
            </a:r>
          </a:p>
        </p:txBody>
      </p: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6660232" y="4005064"/>
            <a:ext cx="10547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</a:rPr>
              <a:t>proton</a:t>
            </a:r>
          </a:p>
        </p:txBody>
      </p:sp>
      <p:sp>
        <p:nvSpPr>
          <p:cNvPr id="14" name="Rectangle 9"/>
          <p:cNvSpPr txBox="1">
            <a:spLocks/>
          </p:cNvSpPr>
          <p:nvPr/>
        </p:nvSpPr>
        <p:spPr>
          <a:xfrm>
            <a:off x="0" y="0"/>
            <a:ext cx="9144000" cy="6206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Stavba atomu</a:t>
            </a:r>
          </a:p>
        </p:txBody>
      </p:sp>
      <p:sp>
        <p:nvSpPr>
          <p:cNvPr id="15" name="Elipsa 14"/>
          <p:cNvSpPr/>
          <p:nvPr/>
        </p:nvSpPr>
        <p:spPr>
          <a:xfrm>
            <a:off x="2699792" y="980728"/>
            <a:ext cx="3816424" cy="381642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3275856" y="3501008"/>
            <a:ext cx="432048" cy="432048"/>
            <a:chOff x="7164288" y="1124744"/>
            <a:chExt cx="432048" cy="432048"/>
          </a:xfrm>
        </p:grpSpPr>
        <p:sp>
          <p:nvSpPr>
            <p:cNvPr id="17" name="Elipsa 16"/>
            <p:cNvSpPr/>
            <p:nvPr/>
          </p:nvSpPr>
          <p:spPr>
            <a:xfrm>
              <a:off x="7164288" y="1124744"/>
              <a:ext cx="432048" cy="432048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ovací čára 18"/>
            <p:cNvCxnSpPr/>
            <p:nvPr/>
          </p:nvCxnSpPr>
          <p:spPr>
            <a:xfrm rot="10800000" flipH="1">
              <a:off x="7236296" y="1340768"/>
              <a:ext cx="216024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Elipsa 24"/>
          <p:cNvSpPr/>
          <p:nvPr/>
        </p:nvSpPr>
        <p:spPr>
          <a:xfrm>
            <a:off x="4572000" y="3284984"/>
            <a:ext cx="360040" cy="354677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3140968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+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4067944" y="3140968"/>
            <a:ext cx="360040" cy="36004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3752" y="6392385"/>
            <a:ext cx="3077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hlinkClick r:id="rId3" action="ppaction://hlinksldjump"/>
              </a:rPr>
              <a:t>Odkaz - Demokritos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427821" y="5777995"/>
            <a:ext cx="2688365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dirty="0" smtClean="0"/>
              <a:t>ATOM VODÍKU</a:t>
            </a:r>
            <a:endParaRPr lang="cs-CZ" sz="3200" b="1" dirty="0"/>
          </a:p>
        </p:txBody>
      </p:sp>
      <p:sp>
        <p:nvSpPr>
          <p:cNvPr id="3" name="Šipka dolů 2"/>
          <p:cNvSpPr/>
          <p:nvPr/>
        </p:nvSpPr>
        <p:spPr>
          <a:xfrm>
            <a:off x="4608004" y="4941168"/>
            <a:ext cx="324036" cy="720080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10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10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10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2300" grpId="0" animBg="1"/>
      <p:bldP spid="12301" grpId="0" animBg="1"/>
      <p:bldP spid="12302" grpId="0" animBg="1"/>
      <p:bldP spid="12303" grpId="0" animBg="1"/>
      <p:bldP spid="12304" grpId="0" animBg="1"/>
      <p:bldP spid="12305" grpId="0"/>
      <p:bldP spid="12306" grpId="0"/>
      <p:bldP spid="12307" grpId="0"/>
      <p:bldP spid="12308" grpId="0"/>
      <p:bldP spid="12309" grpId="0"/>
      <p:bldP spid="14" grpId="0" animBg="1"/>
      <p:bldP spid="15" grpId="0" animBg="1"/>
      <p:bldP spid="25" grpId="0" animBg="1"/>
      <p:bldP spid="26" grpId="0"/>
      <p:bldP spid="28" grpId="0" animBg="1"/>
      <p:bldP spid="29" grpId="0"/>
      <p:bldP spid="2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 txBox="1">
            <a:spLocks/>
          </p:cNvSpPr>
          <p:nvPr/>
        </p:nvSpPr>
        <p:spPr>
          <a:xfrm>
            <a:off x="0" y="0"/>
            <a:ext cx="9144000" cy="5486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Atomy a molekuly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899592" y="908720"/>
            <a:ext cx="1491927" cy="52322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</a:rPr>
              <a:t>ATOM</a:t>
            </a:r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5940152" y="908721"/>
            <a:ext cx="2304256" cy="52322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</a:rPr>
              <a:t>MOLEKULA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0800000" flipV="1">
            <a:off x="1835696" y="476672"/>
            <a:ext cx="1512168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580112" y="476672"/>
            <a:ext cx="108012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1628800"/>
            <a:ext cx="4248472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velmi malá částice látky </a:t>
            </a:r>
          </a:p>
          <a:p>
            <a:r>
              <a:rPr lang="cs-CZ" sz="2400" dirty="0" smtClean="0"/>
              <a:t>  tvořená z menších částic</a:t>
            </a:r>
          </a:p>
          <a:p>
            <a:pPr>
              <a:buFontTx/>
              <a:buChar char="-"/>
            </a:pPr>
            <a:r>
              <a:rPr lang="cs-CZ" sz="2400" dirty="0" smtClean="0"/>
              <a:t>protony, elektrony, neutrony,…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1844824"/>
            <a:ext cx="399593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částice látky tvořená ze dvou</a:t>
            </a:r>
          </a:p>
          <a:p>
            <a:r>
              <a:rPr lang="cs-CZ" sz="2400" dirty="0" smtClean="0"/>
              <a:t>   a více atomů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5220072" y="3501008"/>
            <a:ext cx="1296144" cy="1440160"/>
            <a:chOff x="5220072" y="3501008"/>
            <a:chExt cx="1296144" cy="1440160"/>
          </a:xfrm>
        </p:grpSpPr>
        <p:sp>
          <p:nvSpPr>
            <p:cNvPr id="16" name="Elipsa 15"/>
            <p:cNvSpPr/>
            <p:nvPr/>
          </p:nvSpPr>
          <p:spPr>
            <a:xfrm>
              <a:off x="5580112" y="4005064"/>
              <a:ext cx="936104" cy="936104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Elipsa 16"/>
            <p:cNvSpPr/>
            <p:nvPr/>
          </p:nvSpPr>
          <p:spPr>
            <a:xfrm>
              <a:off x="5220072" y="3861048"/>
              <a:ext cx="576064" cy="576064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5868144" y="3501008"/>
              <a:ext cx="576064" cy="576064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5940152" y="357301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393305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429309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pic>
        <p:nvPicPr>
          <p:cNvPr id="23" name="Obrázek 2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480" y="5141502"/>
            <a:ext cx="111505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Obdélník 23"/>
          <p:cNvSpPr/>
          <p:nvPr/>
        </p:nvSpPr>
        <p:spPr>
          <a:xfrm>
            <a:off x="698243" y="5537821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217482" y="6180972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220072" y="4772170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8481975" y="4348917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TFT1FHNZ\MC9003912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32" y="3220032"/>
            <a:ext cx="2363746" cy="225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SE5ILFMK\MC9004369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008" y="2889677"/>
            <a:ext cx="1949486" cy="1949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4" grpId="0" animBg="1"/>
      <p:bldP spid="15" grpId="0" animBg="1"/>
      <p:bldP spid="20" grpId="0"/>
      <p:bldP spid="21" grpId="0"/>
      <p:bldP spid="22" grpId="0"/>
      <p:bldP spid="24" grpId="0"/>
      <p:bldP spid="25" grpId="0"/>
      <p:bldP spid="26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988840"/>
            <a:ext cx="755015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2"/>
          <p:cNvSpPr txBox="1">
            <a:spLocks/>
          </p:cNvSpPr>
          <p:nvPr/>
        </p:nvSpPr>
        <p:spPr>
          <a:xfrm>
            <a:off x="0" y="0"/>
            <a:ext cx="9144000" cy="56207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Arial" charset="0"/>
              </a:rPr>
              <a:t>Podle uspořádání atomů v molekule dělíme látky na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0" y="856357"/>
            <a:ext cx="9144000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9900CC"/>
                </a:solidFill>
              </a:rPr>
              <a:t>prvky</a:t>
            </a:r>
            <a:r>
              <a:rPr lang="cs-CZ" sz="3200" dirty="0" smtClean="0"/>
              <a:t> </a:t>
            </a:r>
            <a:r>
              <a:rPr lang="cs-CZ" sz="3200" dirty="0"/>
              <a:t>– </a:t>
            </a:r>
            <a:r>
              <a:rPr lang="cs-CZ" sz="3200" b="1" dirty="0" smtClean="0"/>
              <a:t>látky tvořené atomy </a:t>
            </a:r>
            <a:r>
              <a:rPr lang="cs-CZ" sz="3200" b="1" dirty="0"/>
              <a:t>stejného </a:t>
            </a:r>
            <a:r>
              <a:rPr lang="cs-CZ" sz="3200" b="1" dirty="0" smtClean="0"/>
              <a:t>druhu </a:t>
            </a:r>
          </a:p>
          <a:p>
            <a:r>
              <a:rPr lang="cs-CZ" sz="3200" dirty="0" smtClean="0"/>
              <a:t>	      zlato, měď, stříbro, hliník, železo, dusík, kyslík</a:t>
            </a:r>
          </a:p>
          <a:p>
            <a:endParaRPr lang="cs-CZ" sz="3200" dirty="0" smtClean="0"/>
          </a:p>
          <a:p>
            <a:endParaRPr lang="cs-CZ" sz="3200" dirty="0"/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900CC"/>
                </a:solidFill>
              </a:rPr>
              <a:t> sloučeniny</a:t>
            </a:r>
            <a:r>
              <a:rPr lang="cs-CZ" sz="3200" dirty="0" smtClean="0"/>
              <a:t> </a:t>
            </a:r>
            <a:r>
              <a:rPr lang="cs-CZ" sz="3200" dirty="0"/>
              <a:t>– </a:t>
            </a:r>
            <a:r>
              <a:rPr lang="cs-CZ" sz="3200" b="1" dirty="0" smtClean="0"/>
              <a:t>látky </a:t>
            </a:r>
            <a:r>
              <a:rPr lang="cs-CZ" sz="3200" b="1" dirty="0"/>
              <a:t>složené z jednoho druhu </a:t>
            </a:r>
            <a:r>
              <a:rPr lang="cs-CZ" sz="3200" b="1" dirty="0" smtClean="0"/>
              <a:t>molekul</a:t>
            </a:r>
          </a:p>
          <a:p>
            <a:r>
              <a:rPr lang="cs-CZ" sz="3200" b="1" dirty="0" smtClean="0"/>
              <a:t>		   -  molekula se skládá z různých atomů</a:t>
            </a:r>
          </a:p>
          <a:p>
            <a:r>
              <a:rPr lang="cs-CZ" sz="3200" dirty="0" smtClean="0"/>
              <a:t>	               oxid uhličitý, voda, ... </a:t>
            </a:r>
          </a:p>
          <a:p>
            <a:endParaRPr lang="cs-CZ" sz="3200" dirty="0" smtClean="0"/>
          </a:p>
          <a:p>
            <a:endParaRPr lang="cs-CZ" sz="3200" dirty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9900CC"/>
                </a:solidFill>
              </a:rPr>
              <a:t> směsi</a:t>
            </a:r>
            <a:r>
              <a:rPr lang="cs-CZ" sz="3200" dirty="0" smtClean="0"/>
              <a:t> </a:t>
            </a:r>
            <a:r>
              <a:rPr lang="cs-CZ" sz="3200" dirty="0"/>
              <a:t>– </a:t>
            </a:r>
            <a:r>
              <a:rPr lang="cs-CZ" sz="3200" b="1" dirty="0" smtClean="0"/>
              <a:t>látky </a:t>
            </a:r>
            <a:r>
              <a:rPr lang="cs-CZ" sz="3200" b="1" dirty="0"/>
              <a:t>složené z molekul více </a:t>
            </a:r>
            <a:r>
              <a:rPr lang="cs-CZ" sz="3200" b="1" dirty="0" smtClean="0"/>
              <a:t>druhů</a:t>
            </a:r>
          </a:p>
          <a:p>
            <a:pPr>
              <a:buClr>
                <a:schemeClr val="tx1"/>
              </a:buClr>
            </a:pPr>
            <a:r>
              <a:rPr lang="cs-CZ" sz="3200" dirty="0" smtClean="0"/>
              <a:t>	      hlína, rašelina, kakao, dým z komína ve </a:t>
            </a:r>
          </a:p>
          <a:p>
            <a:pPr>
              <a:buClr>
                <a:schemeClr val="tx1"/>
              </a:buClr>
            </a:pPr>
            <a:r>
              <a:rPr lang="cs-CZ" sz="3200" dirty="0" smtClean="0"/>
              <a:t>                vzduchu, vzduch,..</a:t>
            </a:r>
            <a:endParaRPr lang="cs-CZ" sz="3200" dirty="0"/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916832"/>
            <a:ext cx="76200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4365104"/>
            <a:ext cx="904875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2401058" y="2274677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831071" y="2336502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960207" y="4750321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Známé prvky seřazené podle počtu protonů v jádře</a:t>
            </a:r>
            <a:r>
              <a:rPr lang="cs-CZ" sz="2800" b="1" dirty="0" smtClean="0">
                <a:solidFill>
                  <a:srgbClr val="FF0000"/>
                </a:solidFill>
                <a:latin typeface="Arial" charset="0"/>
              </a:rPr>
              <a:t>:</a:t>
            </a:r>
          </a:p>
        </p:txBody>
      </p:sp>
      <p:graphicFrame>
        <p:nvGraphicFramePr>
          <p:cNvPr id="36867" name="Group 3"/>
          <p:cNvGraphicFramePr>
            <a:graphicFrameLocks noGrp="1"/>
          </p:cNvGraphicFramePr>
          <p:nvPr>
            <p:ph type="tbl" idx="1"/>
          </p:nvPr>
        </p:nvGraphicFramePr>
        <p:xfrm>
          <a:off x="0" y="980728"/>
          <a:ext cx="9144000" cy="4968552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  <a:gridCol w="3048000"/>
              </a:tblGrid>
              <a:tr h="6210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prvek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značka prvku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počet protonů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vod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helium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uhl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dus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kysl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á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pn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1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železo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Pevné látky</a:t>
            </a:r>
            <a:endParaRPr lang="cs-CZ" sz="32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95536" y="1772816"/>
            <a:ext cx="421196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Mají svůj vlastní tvar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69269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Uveď příklady pevných látek a pevných těles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26876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Jaké mají vlastnosti?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95536" y="2420888"/>
            <a:ext cx="421196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Mají svůj stálý objem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95536" y="3068960"/>
            <a:ext cx="421196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Mají pevně dané ohraničení</a:t>
            </a:r>
          </a:p>
        </p:txBody>
      </p:sp>
      <p:grpSp>
        <p:nvGrpSpPr>
          <p:cNvPr id="21" name="Skupina 129"/>
          <p:cNvGrpSpPr/>
          <p:nvPr/>
        </p:nvGrpSpPr>
        <p:grpSpPr>
          <a:xfrm>
            <a:off x="179512" y="4149080"/>
            <a:ext cx="2376264" cy="2376264"/>
            <a:chOff x="179512" y="4149080"/>
            <a:chExt cx="2376264" cy="2376264"/>
          </a:xfrm>
        </p:grpSpPr>
        <p:sp>
          <p:nvSpPr>
            <p:cNvPr id="22" name="Elipsa 21"/>
            <p:cNvSpPr/>
            <p:nvPr/>
          </p:nvSpPr>
          <p:spPr>
            <a:xfrm>
              <a:off x="2267744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1979712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1691680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1403648" y="530120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83"/>
            <p:cNvGrpSpPr/>
            <p:nvPr/>
          </p:nvGrpSpPr>
          <p:grpSpPr>
            <a:xfrm>
              <a:off x="179512" y="4149080"/>
              <a:ext cx="2376264" cy="2376264"/>
              <a:chOff x="179512" y="4149080"/>
              <a:chExt cx="2376264" cy="2376264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179512" y="4149080"/>
                <a:ext cx="2376264" cy="237626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8" name="Skupina 82"/>
              <p:cNvGrpSpPr/>
              <p:nvPr/>
            </p:nvGrpSpPr>
            <p:grpSpPr>
              <a:xfrm>
                <a:off x="251520" y="4149080"/>
                <a:ext cx="2304256" cy="2304256"/>
                <a:chOff x="251520" y="4149080"/>
                <a:chExt cx="2304256" cy="2304256"/>
              </a:xfrm>
            </p:grpSpPr>
            <p:sp>
              <p:nvSpPr>
                <p:cNvPr id="29" name="Elipsa 28"/>
                <p:cNvSpPr/>
                <p:nvPr/>
              </p:nvSpPr>
              <p:spPr>
                <a:xfrm>
                  <a:off x="251520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Elipsa 29"/>
                <p:cNvSpPr/>
                <p:nvPr/>
              </p:nvSpPr>
              <p:spPr>
                <a:xfrm>
                  <a:off x="539552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Elipsa 30"/>
                <p:cNvSpPr/>
                <p:nvPr/>
              </p:nvSpPr>
              <p:spPr>
                <a:xfrm>
                  <a:off x="827584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Elipsa 31"/>
                <p:cNvSpPr/>
                <p:nvPr/>
              </p:nvSpPr>
              <p:spPr>
                <a:xfrm>
                  <a:off x="1115616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Elipsa 32"/>
                <p:cNvSpPr/>
                <p:nvPr/>
              </p:nvSpPr>
              <p:spPr>
                <a:xfrm>
                  <a:off x="1403648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Elipsa 33"/>
                <p:cNvSpPr/>
                <p:nvPr/>
              </p:nvSpPr>
              <p:spPr>
                <a:xfrm>
                  <a:off x="1691680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Elipsa 34"/>
                <p:cNvSpPr/>
                <p:nvPr/>
              </p:nvSpPr>
              <p:spPr>
                <a:xfrm>
                  <a:off x="1979712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Elipsa 35"/>
                <p:cNvSpPr/>
                <p:nvPr/>
              </p:nvSpPr>
              <p:spPr>
                <a:xfrm>
                  <a:off x="2267744" y="616530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Elipsa 36"/>
                <p:cNvSpPr/>
                <p:nvPr/>
              </p:nvSpPr>
              <p:spPr>
                <a:xfrm>
                  <a:off x="2267744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Elipsa 37"/>
                <p:cNvSpPr/>
                <p:nvPr/>
              </p:nvSpPr>
              <p:spPr>
                <a:xfrm>
                  <a:off x="1979712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Elipsa 38"/>
                <p:cNvSpPr/>
                <p:nvPr/>
              </p:nvSpPr>
              <p:spPr>
                <a:xfrm>
                  <a:off x="1691680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Elipsa 39"/>
                <p:cNvSpPr/>
                <p:nvPr/>
              </p:nvSpPr>
              <p:spPr>
                <a:xfrm>
                  <a:off x="1403648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Elipsa 40"/>
                <p:cNvSpPr/>
                <p:nvPr/>
              </p:nvSpPr>
              <p:spPr>
                <a:xfrm>
                  <a:off x="1115616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Elipsa 41"/>
                <p:cNvSpPr/>
                <p:nvPr/>
              </p:nvSpPr>
              <p:spPr>
                <a:xfrm>
                  <a:off x="827584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Elipsa 42"/>
                <p:cNvSpPr/>
                <p:nvPr/>
              </p:nvSpPr>
              <p:spPr>
                <a:xfrm>
                  <a:off x="539552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Elipsa 43"/>
                <p:cNvSpPr/>
                <p:nvPr/>
              </p:nvSpPr>
              <p:spPr>
                <a:xfrm>
                  <a:off x="251520" y="587727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Elipsa 44"/>
                <p:cNvSpPr/>
                <p:nvPr/>
              </p:nvSpPr>
              <p:spPr>
                <a:xfrm>
                  <a:off x="251520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Elipsa 45"/>
                <p:cNvSpPr/>
                <p:nvPr/>
              </p:nvSpPr>
              <p:spPr>
                <a:xfrm>
                  <a:off x="539552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Elipsa 46"/>
                <p:cNvSpPr/>
                <p:nvPr/>
              </p:nvSpPr>
              <p:spPr>
                <a:xfrm>
                  <a:off x="827584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Elipsa 47"/>
                <p:cNvSpPr/>
                <p:nvPr/>
              </p:nvSpPr>
              <p:spPr>
                <a:xfrm>
                  <a:off x="1115616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Elipsa 48"/>
                <p:cNvSpPr/>
                <p:nvPr/>
              </p:nvSpPr>
              <p:spPr>
                <a:xfrm>
                  <a:off x="1403648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Elipsa 49"/>
                <p:cNvSpPr/>
                <p:nvPr/>
              </p:nvSpPr>
              <p:spPr>
                <a:xfrm>
                  <a:off x="1691680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Elipsa 50"/>
                <p:cNvSpPr/>
                <p:nvPr/>
              </p:nvSpPr>
              <p:spPr>
                <a:xfrm>
                  <a:off x="1979712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2" name="Elipsa 51"/>
                <p:cNvSpPr/>
                <p:nvPr/>
              </p:nvSpPr>
              <p:spPr>
                <a:xfrm>
                  <a:off x="2267744" y="558924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Elipsa 52"/>
                <p:cNvSpPr/>
                <p:nvPr/>
              </p:nvSpPr>
              <p:spPr>
                <a:xfrm>
                  <a:off x="1115616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Elipsa 53"/>
                <p:cNvSpPr/>
                <p:nvPr/>
              </p:nvSpPr>
              <p:spPr>
                <a:xfrm>
                  <a:off x="827584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5" name="Elipsa 54"/>
                <p:cNvSpPr/>
                <p:nvPr/>
              </p:nvSpPr>
              <p:spPr>
                <a:xfrm>
                  <a:off x="539552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6" name="Elipsa 55"/>
                <p:cNvSpPr/>
                <p:nvPr/>
              </p:nvSpPr>
              <p:spPr>
                <a:xfrm>
                  <a:off x="251520" y="5301208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Elipsa 56"/>
                <p:cNvSpPr/>
                <p:nvPr/>
              </p:nvSpPr>
              <p:spPr>
                <a:xfrm>
                  <a:off x="251520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Elipsa 57"/>
                <p:cNvSpPr/>
                <p:nvPr/>
              </p:nvSpPr>
              <p:spPr>
                <a:xfrm>
                  <a:off x="539552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Elipsa 58"/>
                <p:cNvSpPr/>
                <p:nvPr/>
              </p:nvSpPr>
              <p:spPr>
                <a:xfrm>
                  <a:off x="827584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0" name="Elipsa 59"/>
                <p:cNvSpPr/>
                <p:nvPr/>
              </p:nvSpPr>
              <p:spPr>
                <a:xfrm>
                  <a:off x="1115616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1" name="Elipsa 60"/>
                <p:cNvSpPr/>
                <p:nvPr/>
              </p:nvSpPr>
              <p:spPr>
                <a:xfrm>
                  <a:off x="1403648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2" name="Elipsa 61"/>
                <p:cNvSpPr/>
                <p:nvPr/>
              </p:nvSpPr>
              <p:spPr>
                <a:xfrm>
                  <a:off x="1691680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Elipsa 62"/>
                <p:cNvSpPr/>
                <p:nvPr/>
              </p:nvSpPr>
              <p:spPr>
                <a:xfrm>
                  <a:off x="1979712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4" name="Elipsa 63"/>
                <p:cNvSpPr/>
                <p:nvPr/>
              </p:nvSpPr>
              <p:spPr>
                <a:xfrm>
                  <a:off x="2267744" y="5013176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5" name="Elipsa 64"/>
                <p:cNvSpPr/>
                <p:nvPr/>
              </p:nvSpPr>
              <p:spPr>
                <a:xfrm>
                  <a:off x="251520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6" name="Elipsa 65"/>
                <p:cNvSpPr/>
                <p:nvPr/>
              </p:nvSpPr>
              <p:spPr>
                <a:xfrm>
                  <a:off x="2267744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Elipsa 66"/>
                <p:cNvSpPr/>
                <p:nvPr/>
              </p:nvSpPr>
              <p:spPr>
                <a:xfrm>
                  <a:off x="539552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8" name="Elipsa 67"/>
                <p:cNvSpPr/>
                <p:nvPr/>
              </p:nvSpPr>
              <p:spPr>
                <a:xfrm>
                  <a:off x="827584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Elipsa 68"/>
                <p:cNvSpPr/>
                <p:nvPr/>
              </p:nvSpPr>
              <p:spPr>
                <a:xfrm>
                  <a:off x="1115616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0" name="Elipsa 69"/>
                <p:cNvSpPr/>
                <p:nvPr/>
              </p:nvSpPr>
              <p:spPr>
                <a:xfrm>
                  <a:off x="1403648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Elipsa 70"/>
                <p:cNvSpPr/>
                <p:nvPr/>
              </p:nvSpPr>
              <p:spPr>
                <a:xfrm>
                  <a:off x="1691680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2" name="Elipsa 71"/>
                <p:cNvSpPr/>
                <p:nvPr/>
              </p:nvSpPr>
              <p:spPr>
                <a:xfrm>
                  <a:off x="1979712" y="4725144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3" name="Elipsa 72"/>
                <p:cNvSpPr/>
                <p:nvPr/>
              </p:nvSpPr>
              <p:spPr>
                <a:xfrm>
                  <a:off x="251520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4" name="Elipsa 73"/>
                <p:cNvSpPr/>
                <p:nvPr/>
              </p:nvSpPr>
              <p:spPr>
                <a:xfrm>
                  <a:off x="2267744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Elipsa 74"/>
                <p:cNvSpPr/>
                <p:nvPr/>
              </p:nvSpPr>
              <p:spPr>
                <a:xfrm>
                  <a:off x="539552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6" name="Elipsa 75"/>
                <p:cNvSpPr/>
                <p:nvPr/>
              </p:nvSpPr>
              <p:spPr>
                <a:xfrm>
                  <a:off x="827584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Elipsa 76"/>
                <p:cNvSpPr/>
                <p:nvPr/>
              </p:nvSpPr>
              <p:spPr>
                <a:xfrm>
                  <a:off x="1115616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8" name="Elipsa 77"/>
                <p:cNvSpPr/>
                <p:nvPr/>
              </p:nvSpPr>
              <p:spPr>
                <a:xfrm>
                  <a:off x="1403648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9" name="Elipsa 78"/>
                <p:cNvSpPr/>
                <p:nvPr/>
              </p:nvSpPr>
              <p:spPr>
                <a:xfrm>
                  <a:off x="1691680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0" name="Elipsa 79"/>
                <p:cNvSpPr/>
                <p:nvPr/>
              </p:nvSpPr>
              <p:spPr>
                <a:xfrm>
                  <a:off x="1979712" y="4437112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1" name="Elipsa 80"/>
                <p:cNvSpPr/>
                <p:nvPr/>
              </p:nvSpPr>
              <p:spPr>
                <a:xfrm>
                  <a:off x="251520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2" name="Elipsa 81"/>
                <p:cNvSpPr/>
                <p:nvPr/>
              </p:nvSpPr>
              <p:spPr>
                <a:xfrm>
                  <a:off x="2267744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3" name="Elipsa 82"/>
                <p:cNvSpPr/>
                <p:nvPr/>
              </p:nvSpPr>
              <p:spPr>
                <a:xfrm>
                  <a:off x="539552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4" name="Elipsa 83"/>
                <p:cNvSpPr/>
                <p:nvPr/>
              </p:nvSpPr>
              <p:spPr>
                <a:xfrm>
                  <a:off x="827584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5" name="Elipsa 84"/>
                <p:cNvSpPr/>
                <p:nvPr/>
              </p:nvSpPr>
              <p:spPr>
                <a:xfrm>
                  <a:off x="1115616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6" name="Elipsa 85"/>
                <p:cNvSpPr/>
                <p:nvPr/>
              </p:nvSpPr>
              <p:spPr>
                <a:xfrm>
                  <a:off x="1403648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7" name="Elipsa 86"/>
                <p:cNvSpPr/>
                <p:nvPr/>
              </p:nvSpPr>
              <p:spPr>
                <a:xfrm>
                  <a:off x="1691680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8" name="Elipsa 87"/>
                <p:cNvSpPr/>
                <p:nvPr/>
              </p:nvSpPr>
              <p:spPr>
                <a:xfrm>
                  <a:off x="1979712" y="4149080"/>
                  <a:ext cx="288032" cy="288032"/>
                </a:xfrm>
                <a:prstGeom prst="ellipse">
                  <a:avLst/>
                </a:prstGeom>
              </p:spPr>
              <p:style>
                <a:lnRef idx="0">
                  <a:schemeClr val="accent5"/>
                </a:lnRef>
                <a:fillRef idx="3">
                  <a:schemeClr val="accent5"/>
                </a:fillRef>
                <a:effectRef idx="3">
                  <a:schemeClr val="accent5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sp>
        <p:nvSpPr>
          <p:cNvPr id="89" name="TextovéPole 88"/>
          <p:cNvSpPr txBox="1"/>
          <p:nvPr/>
        </p:nvSpPr>
        <p:spPr>
          <a:xfrm>
            <a:off x="2771800" y="4149080"/>
            <a:ext cx="63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jsou hodně blízko u sebe</a:t>
            </a:r>
            <a:endParaRPr lang="cs-CZ" sz="2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771800" y="4581128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mezi částicemi jsou velmi malé mezery</a:t>
            </a:r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2771800" y="5013176"/>
            <a:ext cx="63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pevných látek se pohybují jen velmi málo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2771800" y="5445224"/>
            <a:ext cx="6372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částice pevných látek na sebe působí velkými</a:t>
            </a:r>
          </a:p>
          <a:p>
            <a:r>
              <a:rPr lang="cs-CZ" sz="2400" dirty="0" smtClean="0"/>
              <a:t> vzájemnými silami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589574" y="6256941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/>
      <p:bldP spid="17" grpId="0"/>
      <p:bldP spid="18" grpId="0" animBg="1"/>
      <p:bldP spid="20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800" b="1" dirty="0" smtClean="0">
                <a:solidFill>
                  <a:srgbClr val="FF0000"/>
                </a:solidFill>
              </a:rPr>
              <a:t>2.    Kapalné látky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-7932" y="52322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Uveď příklad kapalných látek a kapalných těles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836712"/>
            <a:ext cx="2987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mají vlastnosti?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268760"/>
            <a:ext cx="568863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mají tvar podle nádoby, ve které se nachází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772816"/>
            <a:ext cx="324036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...můžeme je přelévat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276872"/>
            <a:ext cx="759633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...můžeme je rozdělit (do více nádob, na drobné kapičky)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2780928"/>
            <a:ext cx="280831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...jsou nestlačitelné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284984"/>
            <a:ext cx="475252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...hladina je vodorovná (vodováha)</a:t>
            </a:r>
            <a:endParaRPr lang="cs-CZ" sz="2400" b="1" dirty="0"/>
          </a:p>
        </p:txBody>
      </p:sp>
      <p:grpSp>
        <p:nvGrpSpPr>
          <p:cNvPr id="11" name="Skupina 119"/>
          <p:cNvGrpSpPr/>
          <p:nvPr/>
        </p:nvGrpSpPr>
        <p:grpSpPr>
          <a:xfrm>
            <a:off x="179512" y="4149080"/>
            <a:ext cx="2448272" cy="2376264"/>
            <a:chOff x="2987824" y="4149080"/>
            <a:chExt cx="2448272" cy="2376264"/>
          </a:xfrm>
        </p:grpSpPr>
        <p:grpSp>
          <p:nvGrpSpPr>
            <p:cNvPr id="12" name="Skupina 116"/>
            <p:cNvGrpSpPr/>
            <p:nvPr/>
          </p:nvGrpSpPr>
          <p:grpSpPr>
            <a:xfrm>
              <a:off x="2987824" y="4149080"/>
              <a:ext cx="2448272" cy="2376264"/>
              <a:chOff x="2987824" y="4149080"/>
              <a:chExt cx="2448272" cy="2376264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2987824" y="4149080"/>
                <a:ext cx="2376264" cy="237626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Elipsa 14"/>
              <p:cNvSpPr/>
              <p:nvPr/>
            </p:nvSpPr>
            <p:spPr>
              <a:xfrm>
                <a:off x="3059832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Elipsa 15"/>
              <p:cNvSpPr/>
              <p:nvPr/>
            </p:nvSpPr>
            <p:spPr>
              <a:xfrm>
                <a:off x="3419872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Elipsa 16"/>
              <p:cNvSpPr/>
              <p:nvPr/>
            </p:nvSpPr>
            <p:spPr>
              <a:xfrm>
                <a:off x="3779912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Elipsa 17"/>
              <p:cNvSpPr/>
              <p:nvPr/>
            </p:nvSpPr>
            <p:spPr>
              <a:xfrm>
                <a:off x="4067944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Elipsa 18"/>
              <p:cNvSpPr/>
              <p:nvPr/>
            </p:nvSpPr>
            <p:spPr>
              <a:xfrm>
                <a:off x="4427984" y="616530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Elipsa 19"/>
              <p:cNvSpPr/>
              <p:nvPr/>
            </p:nvSpPr>
            <p:spPr>
              <a:xfrm>
                <a:off x="4716016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Elipsa 20"/>
              <p:cNvSpPr/>
              <p:nvPr/>
            </p:nvSpPr>
            <p:spPr>
              <a:xfrm>
                <a:off x="5076056" y="609329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Elipsa 21"/>
              <p:cNvSpPr/>
              <p:nvPr/>
            </p:nvSpPr>
            <p:spPr>
              <a:xfrm>
                <a:off x="3491880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Elipsa 22"/>
              <p:cNvSpPr/>
              <p:nvPr/>
            </p:nvSpPr>
            <p:spPr>
              <a:xfrm>
                <a:off x="5148064" y="580526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Elipsa 23"/>
              <p:cNvSpPr/>
              <p:nvPr/>
            </p:nvSpPr>
            <p:spPr>
              <a:xfrm>
                <a:off x="3491880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Elipsa 24"/>
              <p:cNvSpPr/>
              <p:nvPr/>
            </p:nvSpPr>
            <p:spPr>
              <a:xfrm>
                <a:off x="3203848" y="580526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Elipsa 25"/>
              <p:cNvSpPr/>
              <p:nvPr/>
            </p:nvSpPr>
            <p:spPr>
              <a:xfrm>
                <a:off x="4788024" y="573325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Elipsa 26"/>
              <p:cNvSpPr/>
              <p:nvPr/>
            </p:nvSpPr>
            <p:spPr>
              <a:xfrm>
                <a:off x="3851920" y="573325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Elipsa 27"/>
              <p:cNvSpPr/>
              <p:nvPr/>
            </p:nvSpPr>
            <p:spPr>
              <a:xfrm>
                <a:off x="4211960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Elipsa 28"/>
              <p:cNvSpPr/>
              <p:nvPr/>
            </p:nvSpPr>
            <p:spPr>
              <a:xfrm>
                <a:off x="4499992" y="587727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Elipsa 29"/>
              <p:cNvSpPr/>
              <p:nvPr/>
            </p:nvSpPr>
            <p:spPr>
              <a:xfrm>
                <a:off x="2987824" y="5517232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Elipsa 30"/>
              <p:cNvSpPr/>
              <p:nvPr/>
            </p:nvSpPr>
            <p:spPr>
              <a:xfrm>
                <a:off x="3851920" y="544522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Elipsa 31"/>
              <p:cNvSpPr/>
              <p:nvPr/>
            </p:nvSpPr>
            <p:spPr>
              <a:xfrm>
                <a:off x="4139952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Elipsa 32"/>
              <p:cNvSpPr/>
              <p:nvPr/>
            </p:nvSpPr>
            <p:spPr>
              <a:xfrm>
                <a:off x="4499992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Elipsa 33"/>
              <p:cNvSpPr/>
              <p:nvPr/>
            </p:nvSpPr>
            <p:spPr>
              <a:xfrm>
                <a:off x="5004048" y="5589240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Elipsa 34"/>
              <p:cNvSpPr/>
              <p:nvPr/>
            </p:nvSpPr>
            <p:spPr>
              <a:xfrm>
                <a:off x="4716016" y="537321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Elipsa 35"/>
              <p:cNvSpPr/>
              <p:nvPr/>
            </p:nvSpPr>
            <p:spPr>
              <a:xfrm>
                <a:off x="4283968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Elipsa 36"/>
              <p:cNvSpPr/>
              <p:nvPr/>
            </p:nvSpPr>
            <p:spPr>
              <a:xfrm>
                <a:off x="4499992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Elipsa 37"/>
              <p:cNvSpPr/>
              <p:nvPr/>
            </p:nvSpPr>
            <p:spPr>
              <a:xfrm>
                <a:off x="3275856" y="5373216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Elipsa 38"/>
              <p:cNvSpPr/>
              <p:nvPr/>
            </p:nvSpPr>
            <p:spPr>
              <a:xfrm>
                <a:off x="3563888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Elipsa 39"/>
              <p:cNvSpPr/>
              <p:nvPr/>
            </p:nvSpPr>
            <p:spPr>
              <a:xfrm>
                <a:off x="406794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Elipsa 40"/>
              <p:cNvSpPr/>
              <p:nvPr/>
            </p:nvSpPr>
            <p:spPr>
              <a:xfrm>
                <a:off x="5076056" y="5301208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Elipsa 41"/>
              <p:cNvSpPr/>
              <p:nvPr/>
            </p:nvSpPr>
            <p:spPr>
              <a:xfrm>
                <a:off x="298782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Elipsa 42"/>
              <p:cNvSpPr/>
              <p:nvPr/>
            </p:nvSpPr>
            <p:spPr>
              <a:xfrm>
                <a:off x="370790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Elipsa 43"/>
              <p:cNvSpPr/>
              <p:nvPr/>
            </p:nvSpPr>
            <p:spPr>
              <a:xfrm>
                <a:off x="4860032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Elipsa 44"/>
              <p:cNvSpPr/>
              <p:nvPr/>
            </p:nvSpPr>
            <p:spPr>
              <a:xfrm>
                <a:off x="3347864" y="5085184"/>
                <a:ext cx="288032" cy="288032"/>
              </a:xfrm>
              <a:prstGeom prst="ellipse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3" name="Přímá spojovací čára 12"/>
            <p:cNvCxnSpPr/>
            <p:nvPr/>
          </p:nvCxnSpPr>
          <p:spPr>
            <a:xfrm>
              <a:off x="2987824" y="5085184"/>
              <a:ext cx="237626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6" name="TextovéPole 45"/>
          <p:cNvSpPr txBox="1"/>
          <p:nvPr/>
        </p:nvSpPr>
        <p:spPr>
          <a:xfrm>
            <a:off x="2843808" y="4221088"/>
            <a:ext cx="6300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jsou dál od sebe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843808" y="4653136"/>
            <a:ext cx="6300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mezi částicemi jsou větší mezery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843808" y="5085184"/>
            <a:ext cx="6300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kapalin po sobě kloužou 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843808" y="5517232"/>
            <a:ext cx="6300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částice kapalin na sebe působí menšími</a:t>
            </a:r>
          </a:p>
          <a:p>
            <a:r>
              <a:rPr lang="cs-CZ" sz="2400" dirty="0" smtClean="0"/>
              <a:t>  vzájemnými silami</a:t>
            </a:r>
            <a:endParaRPr lang="cs-CZ" sz="2400" dirty="0"/>
          </a:p>
        </p:txBody>
      </p:sp>
      <p:sp>
        <p:nvSpPr>
          <p:cNvPr id="50" name="Obdélník 49"/>
          <p:cNvSpPr/>
          <p:nvPr/>
        </p:nvSpPr>
        <p:spPr>
          <a:xfrm>
            <a:off x="2589574" y="6256941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7" grpId="0" animBg="1"/>
      <p:bldP spid="8" grpId="0" animBg="1"/>
      <p:bldP spid="9" grpId="0" animBg="1"/>
      <p:bldP spid="10" grpId="0" animBg="1"/>
      <p:bldP spid="49" grpId="0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800" b="1" dirty="0" smtClean="0">
                <a:solidFill>
                  <a:srgbClr val="FF0000"/>
                </a:solidFill>
              </a:rPr>
              <a:t>3. Plynné látky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Uveď příklad plynných látek a plynných těles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836712"/>
            <a:ext cx="2987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mají vlastnosti?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268760"/>
            <a:ext cx="568863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mají tvar podle nádoby, ve které se nachází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1844824"/>
            <a:ext cx="302433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...můžeme je přelévat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2420888"/>
            <a:ext cx="489654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...můžeme je rozdělit (do více nádob)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2996952"/>
            <a:ext cx="237626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...jsou stlačitelné</a:t>
            </a:r>
            <a:endParaRPr lang="cs-CZ" sz="2400" b="1" dirty="0"/>
          </a:p>
        </p:txBody>
      </p:sp>
      <p:sp>
        <p:nvSpPr>
          <p:cNvPr id="10" name="Šipka doprava 9"/>
          <p:cNvSpPr/>
          <p:nvPr/>
        </p:nvSpPr>
        <p:spPr>
          <a:xfrm>
            <a:off x="251520" y="3645024"/>
            <a:ext cx="1080120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3501008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Uveď příklad tělesa, ve kterém je stlačený plyn</a:t>
            </a:r>
            <a:endParaRPr lang="cs-CZ" sz="2400" dirty="0"/>
          </a:p>
        </p:txBody>
      </p:sp>
      <p:grpSp>
        <p:nvGrpSpPr>
          <p:cNvPr id="118" name="Skupina 128"/>
          <p:cNvGrpSpPr/>
          <p:nvPr/>
        </p:nvGrpSpPr>
        <p:grpSpPr>
          <a:xfrm>
            <a:off x="251520" y="4149080"/>
            <a:ext cx="2376264" cy="2376264"/>
            <a:chOff x="5796136" y="4149080"/>
            <a:chExt cx="2376264" cy="2376264"/>
          </a:xfrm>
        </p:grpSpPr>
        <p:sp>
          <p:nvSpPr>
            <p:cNvPr id="18" name="Obdélník 17"/>
            <p:cNvSpPr/>
            <p:nvPr/>
          </p:nvSpPr>
          <p:spPr>
            <a:xfrm>
              <a:off x="5796136" y="4149080"/>
              <a:ext cx="2376264" cy="237626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Elipsa 120"/>
            <p:cNvSpPr/>
            <p:nvPr/>
          </p:nvSpPr>
          <p:spPr>
            <a:xfrm>
              <a:off x="5940152" y="602128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Elipsa 121"/>
            <p:cNvSpPr/>
            <p:nvPr/>
          </p:nvSpPr>
          <p:spPr>
            <a:xfrm>
              <a:off x="6660232" y="566124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Elipsa 122"/>
            <p:cNvSpPr/>
            <p:nvPr/>
          </p:nvSpPr>
          <p:spPr>
            <a:xfrm>
              <a:off x="7524328" y="5805264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Elipsa 123"/>
            <p:cNvSpPr/>
            <p:nvPr/>
          </p:nvSpPr>
          <p:spPr>
            <a:xfrm>
              <a:off x="7524328" y="494116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Elipsa 124"/>
            <p:cNvSpPr/>
            <p:nvPr/>
          </p:nvSpPr>
          <p:spPr>
            <a:xfrm>
              <a:off x="6444208" y="494116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Elipsa 125"/>
            <p:cNvSpPr/>
            <p:nvPr/>
          </p:nvSpPr>
          <p:spPr>
            <a:xfrm>
              <a:off x="7092280" y="4509120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Elipsa 126"/>
            <p:cNvSpPr/>
            <p:nvPr/>
          </p:nvSpPr>
          <p:spPr>
            <a:xfrm>
              <a:off x="5796136" y="4653136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Elipsa 127"/>
            <p:cNvSpPr/>
            <p:nvPr/>
          </p:nvSpPr>
          <p:spPr>
            <a:xfrm>
              <a:off x="6444208" y="4221088"/>
              <a:ext cx="288032" cy="28803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9" name="TextovéPole 128"/>
          <p:cNvSpPr txBox="1"/>
          <p:nvPr/>
        </p:nvSpPr>
        <p:spPr>
          <a:xfrm>
            <a:off x="2987824" y="4149080"/>
            <a:ext cx="6156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jsou daleko od sebe</a:t>
            </a:r>
            <a:endParaRPr lang="cs-CZ" sz="2400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3059832" y="4653136"/>
            <a:ext cx="6084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mezi částicemi jsou velké mezery</a:t>
            </a:r>
            <a:endParaRPr lang="cs-CZ" sz="2400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3059832" y="5157192"/>
            <a:ext cx="6084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plynů se pohybují nejrychleji</a:t>
            </a:r>
            <a:endParaRPr lang="cs-CZ" sz="2400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3131840" y="5661248"/>
            <a:ext cx="6012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částice plynů na sebe působí velmi malými vzájemnými silami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2589574" y="6256941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7" grpId="0" animBg="1"/>
      <p:bldP spid="8" grpId="0" animBg="1"/>
      <p:bldP spid="9" grpId="0" animBg="1"/>
      <p:bldP spid="10" grpId="0" animBg="1"/>
      <p:bldP spid="11" grpId="0"/>
      <p:bldP spid="132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6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584775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Jak </a:t>
            </a:r>
            <a:r>
              <a:rPr lang="cs-CZ" sz="3200" b="1" dirty="0"/>
              <a:t>vysvětlíte tento experiment?</a:t>
            </a:r>
          </a:p>
        </p:txBody>
      </p:sp>
      <p:sp>
        <p:nvSpPr>
          <p:cNvPr id="248837" name="Text Box 5"/>
          <p:cNvSpPr txBox="1">
            <a:spLocks noChangeArrowheads="1"/>
          </p:cNvSpPr>
          <p:nvPr/>
        </p:nvSpPr>
        <p:spPr bwMode="auto">
          <a:xfrm>
            <a:off x="0" y="548680"/>
            <a:ext cx="9144000" cy="1373188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Na dno sklenice dáme sbalený sáček s čajem a </a:t>
            </a:r>
            <a:r>
              <a:rPr lang="cs-CZ" sz="2800" dirty="0" smtClean="0"/>
              <a:t>zatížíme ho, aby </a:t>
            </a:r>
            <a:r>
              <a:rPr lang="cs-CZ" sz="2800" dirty="0"/>
              <a:t>zůstal u dna. Pak do sklenice opatrně nalijeme </a:t>
            </a:r>
            <a:r>
              <a:rPr lang="cs-CZ" sz="2800" dirty="0" smtClean="0"/>
              <a:t>studenou </a:t>
            </a:r>
            <a:r>
              <a:rPr lang="cs-CZ" sz="2800" dirty="0"/>
              <a:t>vodu. Co se stane po několika dnech?</a:t>
            </a:r>
          </a:p>
        </p:txBody>
      </p:sp>
      <p:sp>
        <p:nvSpPr>
          <p:cNvPr id="248840" name="Text Box 8"/>
          <p:cNvSpPr txBox="1">
            <a:spLocks noChangeArrowheads="1"/>
          </p:cNvSpPr>
          <p:nvPr/>
        </p:nvSpPr>
        <p:spPr bwMode="auto">
          <a:xfrm>
            <a:off x="0" y="620688"/>
            <a:ext cx="9144000" cy="94615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Jak vysvětlíme, že částice čaje se přemísťovaly v </a:t>
            </a:r>
            <a:r>
              <a:rPr lang="cs-CZ" sz="2800" dirty="0" smtClean="0"/>
              <a:t>opačném směru</a:t>
            </a:r>
            <a:r>
              <a:rPr lang="cs-CZ" sz="2800" dirty="0"/>
              <a:t>, než na ně působila gravitační síla Země?</a:t>
            </a:r>
          </a:p>
        </p:txBody>
      </p:sp>
      <p:sp>
        <p:nvSpPr>
          <p:cNvPr id="248841" name="Text Box 9"/>
          <p:cNvSpPr txBox="1">
            <a:spLocks noChangeArrowheads="1"/>
          </p:cNvSpPr>
          <p:nvPr/>
        </p:nvSpPr>
        <p:spPr bwMode="auto">
          <a:xfrm>
            <a:off x="0" y="1556792"/>
            <a:ext cx="9144000" cy="51911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Protože částice látek se neustále neuspořádaně pohybují.</a:t>
            </a:r>
          </a:p>
        </p:txBody>
      </p:sp>
      <p:sp>
        <p:nvSpPr>
          <p:cNvPr id="248842" name="Text Box 10"/>
          <p:cNvSpPr txBox="1">
            <a:spLocks noChangeArrowheads="1"/>
          </p:cNvSpPr>
          <p:nvPr/>
        </p:nvSpPr>
        <p:spPr bwMode="auto">
          <a:xfrm>
            <a:off x="0" y="620688"/>
            <a:ext cx="9144000" cy="181588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Těmto </a:t>
            </a:r>
            <a:r>
              <a:rPr lang="cs-CZ" sz="2800" dirty="0" smtClean="0"/>
              <a:t>dějům říkáme </a:t>
            </a:r>
            <a:r>
              <a:rPr lang="cs-CZ" sz="2800" b="1" dirty="0" smtClean="0">
                <a:solidFill>
                  <a:srgbClr val="FF0000"/>
                </a:solidFill>
              </a:rPr>
              <a:t>DIFUZE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Difuze = samovolné </a:t>
            </a:r>
            <a:r>
              <a:rPr lang="cs-CZ" sz="2800" dirty="0">
                <a:solidFill>
                  <a:srgbClr val="FF0000"/>
                </a:solidFill>
              </a:rPr>
              <a:t>pronikání částic jedné látky </a:t>
            </a:r>
            <a:r>
              <a:rPr lang="cs-CZ" sz="2800" dirty="0" smtClean="0">
                <a:solidFill>
                  <a:srgbClr val="FF0000"/>
                </a:solidFill>
              </a:rPr>
              <a:t>mezi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částice </a:t>
            </a:r>
            <a:r>
              <a:rPr lang="cs-CZ" sz="2800" dirty="0">
                <a:solidFill>
                  <a:srgbClr val="FF0000"/>
                </a:solidFill>
              </a:rPr>
              <a:t>druhé </a:t>
            </a:r>
            <a:r>
              <a:rPr lang="cs-CZ" sz="2800" dirty="0" smtClean="0">
                <a:solidFill>
                  <a:srgbClr val="FF0000"/>
                </a:solidFill>
              </a:rPr>
              <a:t>látky.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248845" name="Picture 13" descr="3_lahv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9" y="2276081"/>
            <a:ext cx="4104456" cy="45819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48843" name="Text Box 11"/>
          <p:cNvSpPr txBox="1">
            <a:spLocks noChangeArrowheads="1"/>
          </p:cNvSpPr>
          <p:nvPr/>
        </p:nvSpPr>
        <p:spPr bwMode="auto">
          <a:xfrm>
            <a:off x="6246" y="2895669"/>
            <a:ext cx="9144000" cy="181588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… probíhá </a:t>
            </a:r>
            <a:r>
              <a:rPr lang="cs-CZ" sz="2800" b="1" dirty="0"/>
              <a:t>v</a:t>
            </a:r>
            <a:r>
              <a:rPr lang="cs-CZ" sz="2800" dirty="0"/>
              <a:t> </a:t>
            </a:r>
            <a:r>
              <a:rPr lang="cs-CZ" sz="2800" b="1" dirty="0" smtClean="0"/>
              <a:t>kapalinách</a:t>
            </a:r>
            <a:r>
              <a:rPr lang="cs-CZ" sz="2800" dirty="0"/>
              <a:t> </a:t>
            </a:r>
            <a:r>
              <a:rPr lang="cs-CZ" sz="2800" dirty="0" smtClean="0"/>
              <a:t>– sirup ve vodě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</a:t>
            </a:r>
            <a:r>
              <a:rPr lang="cs-CZ" sz="2800" b="1" dirty="0" smtClean="0"/>
              <a:t>v plynech</a:t>
            </a:r>
            <a:r>
              <a:rPr lang="cs-CZ" sz="2800" b="1" dirty="0"/>
              <a:t> </a:t>
            </a:r>
            <a:r>
              <a:rPr lang="cs-CZ" sz="2800" dirty="0" smtClean="0"/>
              <a:t>– vůně či zápach ve vzduchu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i </a:t>
            </a:r>
            <a:r>
              <a:rPr lang="cs-CZ" sz="2800" b="1" dirty="0" smtClean="0"/>
              <a:t>v </a:t>
            </a:r>
            <a:r>
              <a:rPr lang="cs-CZ" sz="2800" b="1" dirty="0"/>
              <a:t>pevných </a:t>
            </a:r>
            <a:r>
              <a:rPr lang="cs-CZ" sz="2800" b="1" dirty="0" smtClean="0"/>
              <a:t>látkách</a:t>
            </a:r>
            <a:r>
              <a:rPr lang="cs-CZ" sz="2800" dirty="0" smtClean="0"/>
              <a:t>, ale </a:t>
            </a:r>
            <a:r>
              <a:rPr lang="cs-CZ" sz="2800" dirty="0"/>
              <a:t>velmi </a:t>
            </a:r>
            <a:r>
              <a:rPr lang="cs-CZ" sz="2800" dirty="0" smtClean="0"/>
              <a:t>pomalu –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archeologické vykopávky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1835696" y="6488668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69785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488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2488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488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6" grpId="0" animBg="1"/>
      <p:bldP spid="248837" grpId="0" animBg="1"/>
      <p:bldP spid="248837" grpId="1" animBg="1"/>
      <p:bldP spid="248840" grpId="0" animBg="1"/>
      <p:bldP spid="248840" grpId="1" animBg="1"/>
      <p:bldP spid="248841" grpId="0" animBg="1"/>
      <p:bldP spid="248841" grpId="1" animBg="1"/>
      <p:bldP spid="248842" grpId="0" animBg="1"/>
      <p:bldP spid="248843" grpId="0" animBg="1"/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550" name="Picture 6" descr="Diffusion1"/>
          <p:cNvPicPr>
            <a:picLocks noChangeAspect="1" noChangeArrowheads="1"/>
          </p:cNvPicPr>
          <p:nvPr/>
        </p:nvPicPr>
        <p:blipFill>
          <a:blip r:embed="rId2" cstate="print"/>
          <a:srcRect r="4283"/>
          <a:stretch>
            <a:fillRect/>
          </a:stretch>
        </p:blipFill>
        <p:spPr bwMode="auto">
          <a:xfrm>
            <a:off x="0" y="1217613"/>
            <a:ext cx="1954213" cy="2722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1" name="Picture 7" descr="Diffusion2"/>
          <p:cNvPicPr>
            <a:picLocks noChangeAspect="1" noChangeArrowheads="1"/>
          </p:cNvPicPr>
          <p:nvPr/>
        </p:nvPicPr>
        <p:blipFill>
          <a:blip r:embed="rId3" cstate="print"/>
          <a:srcRect l="7559" r="7559"/>
          <a:stretch>
            <a:fillRect/>
          </a:stretch>
        </p:blipFill>
        <p:spPr bwMode="auto">
          <a:xfrm>
            <a:off x="2017713" y="1216025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2" name="Picture 8" descr="Diffusion4"/>
          <p:cNvPicPr>
            <a:picLocks noChangeAspect="1" noChangeArrowheads="1"/>
          </p:cNvPicPr>
          <p:nvPr/>
        </p:nvPicPr>
        <p:blipFill>
          <a:blip r:embed="rId4" cstate="print"/>
          <a:srcRect l="7559" r="7559"/>
          <a:stretch>
            <a:fillRect/>
          </a:stretch>
        </p:blipFill>
        <p:spPr bwMode="auto">
          <a:xfrm>
            <a:off x="3798888" y="1216024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3" name="Picture 9" descr="Diffusion6"/>
          <p:cNvPicPr>
            <a:picLocks noChangeAspect="1" noChangeArrowheads="1"/>
          </p:cNvPicPr>
          <p:nvPr/>
        </p:nvPicPr>
        <p:blipFill>
          <a:blip r:embed="rId5" cstate="print"/>
          <a:srcRect l="7559" r="7559"/>
          <a:stretch>
            <a:fillRect/>
          </a:stretch>
        </p:blipFill>
        <p:spPr bwMode="auto">
          <a:xfrm>
            <a:off x="5602288" y="1216025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6554" name="Picture 10" descr="Diffusion8"/>
          <p:cNvPicPr>
            <a:picLocks noChangeAspect="1" noChangeArrowheads="1"/>
          </p:cNvPicPr>
          <p:nvPr/>
        </p:nvPicPr>
        <p:blipFill>
          <a:blip r:embed="rId6" cstate="print"/>
          <a:srcRect l="7559" r="7559"/>
          <a:stretch>
            <a:fillRect/>
          </a:stretch>
        </p:blipFill>
        <p:spPr bwMode="auto">
          <a:xfrm>
            <a:off x="7410450" y="1216025"/>
            <a:ext cx="1733550" cy="2722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36555" name="Text Box 11"/>
          <p:cNvSpPr txBox="1">
            <a:spLocks noChangeArrowheads="1"/>
          </p:cNvSpPr>
          <p:nvPr/>
        </p:nvSpPr>
        <p:spPr bwMode="auto">
          <a:xfrm>
            <a:off x="0" y="0"/>
            <a:ext cx="9144000" cy="954107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dirty="0"/>
              <a:t>Další příklad </a:t>
            </a:r>
            <a:r>
              <a:rPr lang="cs-CZ" sz="2800" b="1" dirty="0" smtClean="0"/>
              <a:t>difuze</a:t>
            </a:r>
            <a:endParaRPr lang="cs-CZ" sz="2800" dirty="0" smtClean="0"/>
          </a:p>
          <a:p>
            <a:pPr algn="ctr"/>
            <a:r>
              <a:rPr lang="cs-CZ" sz="2800" dirty="0" smtClean="0"/>
              <a:t>- pronikání částic barviva (skalice modrá) mezi molekuly vody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437112"/>
            <a:ext cx="9144000" cy="22467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To, že se voda bude postupně celá obarvovat nám dokazuje, že mezi molekulami vody jsou mezery, do kterých mohou částice barviva pronikat.</a:t>
            </a:r>
          </a:p>
          <a:p>
            <a:r>
              <a:rPr lang="cs-CZ" sz="2800" dirty="0" smtClean="0"/>
              <a:t>Také dokazuje, že se částice vody pohybují a díky tomu se voda obarvuje směrem vzhůru.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0" y="3927103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366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36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236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236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236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236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236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55" grpId="0" animBg="1"/>
      <p:bldP spid="8" grpId="0" animBg="1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605" name="Text Box 37"/>
          <p:cNvSpPr txBox="1">
            <a:spLocks noChangeArrowheads="1"/>
          </p:cNvSpPr>
          <p:nvPr/>
        </p:nvSpPr>
        <p:spPr bwMode="auto">
          <a:xfrm>
            <a:off x="0" y="0"/>
            <a:ext cx="9144000" cy="946150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K potvrzení o neustálém neuspořádaném pohybu látek</a:t>
            </a:r>
          </a:p>
          <a:p>
            <a:r>
              <a:rPr lang="cs-CZ" sz="2800" dirty="0"/>
              <a:t>přispěl r. 1827 anglický botanik </a:t>
            </a:r>
            <a:r>
              <a:rPr lang="cs-CZ" sz="2800" b="1" dirty="0"/>
              <a:t>Brown</a:t>
            </a:r>
            <a:r>
              <a:rPr lang="cs-CZ" sz="2800" dirty="0"/>
              <a:t> (čti  braun).</a:t>
            </a:r>
          </a:p>
        </p:txBody>
      </p:sp>
      <p:sp>
        <p:nvSpPr>
          <p:cNvPr id="237607" name="Text Box 39"/>
          <p:cNvSpPr txBox="1">
            <a:spLocks noChangeArrowheads="1"/>
          </p:cNvSpPr>
          <p:nvPr/>
        </p:nvSpPr>
        <p:spPr bwMode="auto">
          <a:xfrm>
            <a:off x="-11297" y="1844824"/>
            <a:ext cx="5904148" cy="1384995"/>
          </a:xfrm>
          <a:prstGeom prst="rect">
            <a:avLst/>
          </a:prstGeom>
          <a:ln w="28575">
            <a:headEnd type="none" w="sm" len="sm"/>
            <a:tailEnd type="none" w="sm" len="sm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Do kapky vody nasypal zrníčka pylu a pozoroval </a:t>
            </a:r>
            <a:r>
              <a:rPr lang="cs-CZ" sz="2800" dirty="0" smtClean="0"/>
              <a:t>je pod </a:t>
            </a:r>
            <a:r>
              <a:rPr lang="cs-CZ" sz="2800" dirty="0"/>
              <a:t>mikroskopem. Co asi viděl?  </a:t>
            </a:r>
          </a:p>
        </p:txBody>
      </p:sp>
      <p:sp>
        <p:nvSpPr>
          <p:cNvPr id="237608" name="Text Box 40"/>
          <p:cNvSpPr txBox="1">
            <a:spLocks noChangeArrowheads="1"/>
          </p:cNvSpPr>
          <p:nvPr/>
        </p:nvSpPr>
        <p:spPr bwMode="auto">
          <a:xfrm>
            <a:off x="384747" y="3316145"/>
            <a:ext cx="5508104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 smtClean="0"/>
              <a:t>…viděl </a:t>
            </a:r>
            <a:r>
              <a:rPr lang="cs-CZ" sz="2800" dirty="0"/>
              <a:t>trhavý pohyb pylových </a:t>
            </a:r>
            <a:r>
              <a:rPr lang="cs-CZ" sz="2800" dirty="0" smtClean="0"/>
              <a:t>zrnek</a:t>
            </a:r>
          </a:p>
          <a:p>
            <a:r>
              <a:rPr lang="cs-CZ" sz="2800" dirty="0" smtClean="0"/>
              <a:t>   = </a:t>
            </a:r>
            <a:r>
              <a:rPr lang="cs-CZ" sz="2800" b="1" dirty="0"/>
              <a:t>Brownův pohyb</a:t>
            </a:r>
            <a:r>
              <a:rPr lang="cs-CZ" sz="2800" dirty="0"/>
              <a:t>.</a:t>
            </a:r>
          </a:p>
        </p:txBody>
      </p:sp>
      <p:sp>
        <p:nvSpPr>
          <p:cNvPr id="237609" name="Text Box 41"/>
          <p:cNvSpPr txBox="1">
            <a:spLocks noChangeArrowheads="1"/>
          </p:cNvSpPr>
          <p:nvPr/>
        </p:nvSpPr>
        <p:spPr bwMode="auto">
          <a:xfrm>
            <a:off x="0" y="1153220"/>
            <a:ext cx="4211960" cy="51911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/>
              <a:t>Robert Brown</a:t>
            </a:r>
            <a:r>
              <a:rPr lang="cs-CZ" sz="2800" dirty="0"/>
              <a:t> (1773-1858)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300192" y="6406149"/>
            <a:ext cx="24482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aplet -Brownův pohyb</a:t>
            </a:r>
            <a:endParaRPr lang="cs-CZ" dirty="0"/>
          </a:p>
        </p:txBody>
      </p:sp>
      <p:sp>
        <p:nvSpPr>
          <p:cNvPr id="7" name="Text Box 40"/>
          <p:cNvSpPr txBox="1">
            <a:spLocks noChangeArrowheads="1"/>
          </p:cNvSpPr>
          <p:nvPr/>
        </p:nvSpPr>
        <p:spPr bwMode="auto">
          <a:xfrm>
            <a:off x="-11297" y="5676304"/>
            <a:ext cx="9144000" cy="519112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Tímto pokusem nepřímo dokázal, že částice látky se pohybují.</a:t>
            </a:r>
            <a:endParaRPr lang="cs-CZ" sz="2800" dirty="0"/>
          </a:p>
        </p:txBody>
      </p:sp>
      <p:pic>
        <p:nvPicPr>
          <p:cNvPr id="1026" name="Picture 2" descr="http://upload.wikimedia.org/wikipedia/commons/3/32/Robert_Brown_%28botanist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628" y="1153220"/>
            <a:ext cx="2886075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682773" y="4296435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[13]</a:t>
            </a:r>
            <a:endParaRPr lang="cs-CZ" dirty="0"/>
          </a:p>
        </p:txBody>
      </p:sp>
      <p:sp>
        <p:nvSpPr>
          <p:cNvPr id="10" name="Text Box 40"/>
          <p:cNvSpPr txBox="1">
            <a:spLocks noChangeArrowheads="1"/>
          </p:cNvSpPr>
          <p:nvPr/>
        </p:nvSpPr>
        <p:spPr bwMode="auto">
          <a:xfrm>
            <a:off x="379633" y="4299487"/>
            <a:ext cx="5508104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r>
              <a:rPr lang="cs-CZ" sz="2800" dirty="0" smtClean="0"/>
              <a:t>…zrnka se pohybovala v důsledku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nárazů molekul vody.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803878" y="6430643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[14]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8504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237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605" grpId="0" animBg="1"/>
      <p:bldP spid="237607" grpId="0" animBg="1"/>
      <p:bldP spid="237608" grpId="0"/>
      <p:bldP spid="237609" grpId="0" animBg="1"/>
      <p:bldP spid="6" grpId="0"/>
      <p:bldP spid="7" grpId="0" animBg="1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3140968"/>
            <a:ext cx="9144000" cy="3416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Démokritos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(470-360 př. n. l.)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vrcholný představitel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atomismu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základní částice látky nazval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latin typeface="Arial" charset="0"/>
              </a:rPr>
              <a:t>ATOMY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(atómos)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ty považoval za  neměnné a nedělitelné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vzájemně se zachycují, shlukují a vytvářejí</a:t>
            </a:r>
            <a:r>
              <a:rPr lang="cs-CZ" sz="2400" dirty="0" smtClean="0">
                <a:latin typeface="Arial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jednotlivé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dirty="0" smtClean="0">
                <a:latin typeface="Arial" charset="0"/>
              </a:rPr>
              <a:t> 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viditelné věci </a:t>
            </a:r>
          </a:p>
        </p:txBody>
      </p:sp>
      <p:pic>
        <p:nvPicPr>
          <p:cNvPr id="3" name="Picture 4" descr="http://upload.wikimedia.org/wikipedia/commons/7/70/Demokrit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0"/>
            <a:ext cx="2552700" cy="3105150"/>
          </a:xfrm>
          <a:prstGeom prst="rect">
            <a:avLst/>
          </a:prstGeom>
          <a:noFill/>
        </p:spPr>
      </p:pic>
      <p:pic>
        <p:nvPicPr>
          <p:cNvPr id="4" name="Picture 8" descr="Démokrito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88640"/>
            <a:ext cx="2069992" cy="300149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351912" y="639633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hlinkClick r:id="rId4" action="ppaction://hlinksldjump"/>
              </a:rPr>
              <a:t>zpět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http://www.photoforum.ru/f/photo/000/209/209977_3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188640"/>
            <a:ext cx="3744416" cy="28294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http</a:t>
            </a:r>
            <a:r>
              <a:rPr lang="cs-CZ" dirty="0"/>
              <a:t>://fyzweb.cz/materialy/aplety_hwang/brown/gas2D/gas2D_cz.html</a:t>
            </a:r>
          </a:p>
          <a:p>
            <a:r>
              <a:rPr lang="cs-CZ" dirty="0"/>
              <a:t>Obrázky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[1], </a:t>
            </a:r>
            <a:r>
              <a:rPr lang="cs-CZ" dirty="0"/>
              <a:t>[4</a:t>
            </a:r>
            <a:r>
              <a:rPr lang="cs-CZ" dirty="0" smtClean="0"/>
              <a:t>],</a:t>
            </a:r>
          </a:p>
          <a:p>
            <a:r>
              <a:rPr lang="cs-CZ" dirty="0" smtClean="0"/>
              <a:t>- Kliparty z www.microsoft.office.cz </a:t>
            </a:r>
            <a:endParaRPr lang="cs-CZ" dirty="0"/>
          </a:p>
          <a:p>
            <a:r>
              <a:rPr lang="cs-CZ" dirty="0" smtClean="0"/>
              <a:t>[</a:t>
            </a:r>
            <a:r>
              <a:rPr lang="cs-CZ" dirty="0"/>
              <a:t>2], [3</a:t>
            </a:r>
            <a:r>
              <a:rPr lang="cs-CZ" dirty="0" smtClean="0"/>
              <a:t>], [5], [6], [7], [8], [9], [10]</a:t>
            </a:r>
            <a:endParaRPr lang="cs-CZ" dirty="0"/>
          </a:p>
          <a:p>
            <a:r>
              <a:rPr lang="cs-CZ" dirty="0"/>
              <a:t>- vlastní</a:t>
            </a:r>
          </a:p>
          <a:p>
            <a:r>
              <a:rPr lang="cs-CZ" dirty="0" smtClean="0"/>
              <a:t>[11], </a:t>
            </a:r>
            <a:r>
              <a:rPr lang="cs-CZ" dirty="0"/>
              <a:t>[</a:t>
            </a:r>
            <a:r>
              <a:rPr lang="cs-CZ" dirty="0" smtClean="0"/>
              <a:t>12] </a:t>
            </a:r>
            <a:endParaRPr lang="cs-CZ" dirty="0"/>
          </a:p>
          <a:p>
            <a:r>
              <a:rPr lang="cs-CZ" dirty="0"/>
              <a:t>Obrázky použity z výukového materiálu uloženého na:</a:t>
            </a:r>
          </a:p>
          <a:p>
            <a:r>
              <a:rPr lang="cs-CZ" dirty="0"/>
              <a:t>http://dum.rvp.cz/materialy/latky-jsou-slozeny-z-castic.html#material_files</a:t>
            </a:r>
          </a:p>
          <a:p>
            <a:r>
              <a:rPr lang="cs-CZ" dirty="0" smtClean="0"/>
              <a:t>[13]</a:t>
            </a:r>
            <a:endParaRPr lang="cs-CZ" dirty="0"/>
          </a:p>
          <a:p>
            <a:r>
              <a:rPr lang="cs-CZ" dirty="0"/>
              <a:t>http://upload.wikimedia.org/wikipedia/commons/3/32/Robert_Brown_%28botanist%29.jpg</a:t>
            </a:r>
          </a:p>
          <a:p>
            <a:r>
              <a:rPr lang="cs-CZ" dirty="0" smtClean="0"/>
              <a:t>[14]</a:t>
            </a:r>
            <a:endParaRPr lang="cs-CZ" dirty="0"/>
          </a:p>
          <a:p>
            <a:r>
              <a:rPr lang="cs-CZ" dirty="0"/>
              <a:t>Odkaz na aplet:</a:t>
            </a:r>
          </a:p>
          <a:p>
            <a:r>
              <a:rPr lang="cs-CZ" dirty="0"/>
              <a:t>http://fyzweb.cz/materialy/aplety_hwang/brown/gas2D/gas2D_cz.html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749</Words>
  <Application>Microsoft Office PowerPoint</Application>
  <PresentationFormat>Předvádění na obrazovce (4:3)</PresentationFormat>
  <Paragraphs>166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Známé prvky seřazené podle počtu protonů v jádře: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72</cp:revision>
  <dcterms:modified xsi:type="dcterms:W3CDTF">2012-06-03T07:00:24Z</dcterms:modified>
</cp:coreProperties>
</file>