
<file path=[Content_Types].xml><?xml version="1.0" encoding="utf-8"?>
<Types xmlns="http://schemas.openxmlformats.org/package/2006/content-types">
  <Default Extension="png" ContentType="image/png"/>
  <Default Extension="emf" ContentType="image/x-emf"/>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3" r:id="rId8"/>
    <p:sldId id="264" r:id="rId9"/>
    <p:sldId id="265" r:id="rId10"/>
    <p:sldId id="262" r:id="rId11"/>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828"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18A2481B-5154-415F-B752-558547769AA3}" type="datetimeFigureOut">
              <a:rPr lang="cs-CZ" smtClean="0"/>
              <a:pPr/>
              <a:t>3.6.2012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8A2481B-5154-415F-B752-558547769AA3}" type="datetimeFigureOut">
              <a:rPr lang="cs-CZ" smtClean="0"/>
              <a:pPr/>
              <a:t>3.6.2012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18A2481B-5154-415F-B752-558547769AA3}" type="datetimeFigureOut">
              <a:rPr lang="cs-CZ" smtClean="0"/>
              <a:pPr/>
              <a:t>3.6.2012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18A2481B-5154-415F-B752-558547769AA3}" type="datetimeFigureOut">
              <a:rPr lang="cs-CZ" smtClean="0"/>
              <a:pPr/>
              <a:t>3.6.2012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18A2481B-5154-415F-B752-558547769AA3}" type="datetimeFigureOut">
              <a:rPr lang="cs-CZ" smtClean="0"/>
              <a:pPr/>
              <a:t>3.6.2012</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18A2481B-5154-415F-B752-558547769AA3}" type="datetimeFigureOut">
              <a:rPr lang="cs-CZ" smtClean="0"/>
              <a:pPr/>
              <a:t>3.6.2012</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18A2481B-5154-415F-B752-558547769AA3}" type="datetimeFigureOut">
              <a:rPr lang="cs-CZ" smtClean="0"/>
              <a:pPr/>
              <a:t>3.6.2012</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18A2481B-5154-415F-B752-558547769AA3}" type="datetimeFigureOut">
              <a:rPr lang="cs-CZ" smtClean="0"/>
              <a:pPr/>
              <a:t>3.6.2012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18A2481B-5154-415F-B752-558547769AA3}" type="datetimeFigureOut">
              <a:rPr lang="cs-CZ" smtClean="0"/>
              <a:pPr/>
              <a:t>3.6.2012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8A2481B-5154-415F-B752-558547769AA3}" type="datetimeFigureOut">
              <a:rPr lang="cs-CZ" smtClean="0"/>
              <a:pPr/>
              <a:t>3.6.2012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8A2481B-5154-415F-B752-558547769AA3}" type="datetimeFigureOut">
              <a:rPr lang="cs-CZ" smtClean="0"/>
              <a:pPr/>
              <a:t>3.6.2012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A2481B-5154-415F-B752-558547769AA3}" type="datetimeFigureOut">
              <a:rPr lang="cs-CZ" smtClean="0"/>
              <a:pPr/>
              <a:t>3.6.2012</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264769-77EF-4CD0-90DE-F7D7F2D423C4}"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3.w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p:cNvSpPr txBox="1"/>
          <p:nvPr/>
        </p:nvSpPr>
        <p:spPr>
          <a:xfrm>
            <a:off x="0" y="2492896"/>
            <a:ext cx="9144000" cy="1200329"/>
          </a:xfrm>
          <a:prstGeom prst="rect">
            <a:avLst/>
          </a:prstGeom>
          <a:noFill/>
        </p:spPr>
        <p:txBody>
          <a:bodyPr wrap="square" rtlCol="0">
            <a:spAutoFit/>
          </a:bodyPr>
          <a:lstStyle/>
          <a:p>
            <a:pPr algn="ctr"/>
            <a:r>
              <a:rPr lang="cs-CZ" sz="7200" b="1" dirty="0" smtClean="0">
                <a:solidFill>
                  <a:srgbClr val="FF0000"/>
                </a:solidFill>
              </a:rPr>
              <a:t>Vnitřní energie těles</a:t>
            </a:r>
            <a:endParaRPr lang="cs-CZ" sz="7200" b="1" dirty="0">
              <a:solidFill>
                <a:srgbClr val="FF0000"/>
              </a:solidFill>
            </a:endParaRPr>
          </a:p>
        </p:txBody>
      </p:sp>
      <p:pic>
        <p:nvPicPr>
          <p:cNvPr id="3" name="obrázek 1"/>
          <p:cNvPicPr>
            <a:picLocks noChangeAspect="1" noChangeArrowheads="1"/>
          </p:cNvPicPr>
          <p:nvPr/>
        </p:nvPicPr>
        <p:blipFill>
          <a:blip r:embed="rId2" cstate="print"/>
          <a:srcRect/>
          <a:stretch>
            <a:fillRect/>
          </a:stretch>
        </p:blipFill>
        <p:spPr bwMode="auto">
          <a:xfrm>
            <a:off x="1763688" y="0"/>
            <a:ext cx="5753100" cy="1409700"/>
          </a:xfrm>
          <a:prstGeom prst="rect">
            <a:avLst/>
          </a:prstGeom>
          <a:noFill/>
          <a:ln w="9525">
            <a:noFill/>
            <a:miter lim="800000"/>
            <a:headEnd/>
            <a:tailEnd/>
          </a:ln>
        </p:spPr>
      </p:pic>
      <p:sp>
        <p:nvSpPr>
          <p:cNvPr id="5" name="Podnadpis 2"/>
          <p:cNvSpPr txBox="1">
            <a:spLocks/>
          </p:cNvSpPr>
          <p:nvPr/>
        </p:nvSpPr>
        <p:spPr>
          <a:xfrm>
            <a:off x="0" y="5105400"/>
            <a:ext cx="9144000" cy="1752600"/>
          </a:xfrm>
          <a:prstGeom prst="rect">
            <a:avLst/>
          </a:prstGeom>
        </p:spPr>
        <p:txBody>
          <a:bodyPr>
            <a:normAutofit/>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cs-CZ" sz="16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tabLst/>
              <a:defRPr/>
            </a:pPr>
            <a:r>
              <a:rPr kumimoji="0" lang="cs-CZ" sz="1600" b="0" i="0" u="none" strike="noStrike" kern="1200" cap="none" spc="0" normalizeH="0" baseline="0" noProof="0" dirty="0" smtClean="0">
                <a:ln>
                  <a:noFill/>
                </a:ln>
                <a:solidFill>
                  <a:schemeClr val="tx1"/>
                </a:solidFill>
                <a:effectLst/>
                <a:uLnTx/>
                <a:uFillTx/>
                <a:latin typeface="+mn-lt"/>
                <a:ea typeface="+mn-ea"/>
                <a:cs typeface="+mn-cs"/>
              </a:rPr>
              <a:t>Autor: Pavlína</a:t>
            </a:r>
            <a:r>
              <a:rPr kumimoji="0" lang="cs-CZ" sz="1600" b="0" i="0" u="none" strike="noStrike" kern="1200" cap="none" spc="0" normalizeH="0" noProof="0" dirty="0" smtClean="0">
                <a:ln>
                  <a:noFill/>
                </a:ln>
                <a:solidFill>
                  <a:schemeClr val="tx1"/>
                </a:solidFill>
                <a:effectLst/>
                <a:uLnTx/>
                <a:uFillTx/>
                <a:latin typeface="+mn-lt"/>
                <a:ea typeface="+mn-ea"/>
                <a:cs typeface="+mn-cs"/>
              </a:rPr>
              <a:t> Čermáková</a:t>
            </a:r>
            <a:endParaRPr kumimoji="0" lang="cs-CZ" sz="16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tabLst/>
              <a:defRPr/>
            </a:pPr>
            <a:r>
              <a:rPr kumimoji="0" lang="cs-CZ" sz="1600" b="0" i="0" u="none" strike="noStrike" kern="1200" cap="none" spc="0" normalizeH="0" baseline="0" noProof="0" dirty="0" smtClean="0">
                <a:ln>
                  <a:noFill/>
                </a:ln>
                <a:solidFill>
                  <a:schemeClr val="tx1"/>
                </a:solidFill>
                <a:effectLst/>
                <a:uLnTx/>
                <a:uFillTx/>
                <a:latin typeface="+mn-lt"/>
                <a:ea typeface="+mn-ea"/>
                <a:cs typeface="+mn-cs"/>
              </a:rPr>
              <a:t>Vytvořeno v rámci v projektu „EU peníze školám“ </a:t>
            </a:r>
          </a:p>
          <a:p>
            <a:pPr marL="342900" marR="0" lvl="0" indent="-342900" algn="ctr" defTabSz="914400" rtl="0" eaLnBrk="1" fontAlgn="auto" latinLnBrk="0" hangingPunct="1">
              <a:lnSpc>
                <a:spcPct val="100000"/>
              </a:lnSpc>
              <a:spcBef>
                <a:spcPct val="20000"/>
              </a:spcBef>
              <a:spcAft>
                <a:spcPts val="0"/>
              </a:spcAft>
              <a:buClrTx/>
              <a:buSzTx/>
              <a:tabLst/>
              <a:defRPr/>
            </a:pPr>
            <a:r>
              <a:rPr kumimoji="0" lang="cs-CZ" sz="1600" b="1" i="0" u="none" strike="noStrike" kern="1200" cap="none" spc="0" normalizeH="0" baseline="0" noProof="0" dirty="0" smtClean="0">
                <a:ln>
                  <a:noFill/>
                </a:ln>
                <a:solidFill>
                  <a:schemeClr val="tx1"/>
                </a:solidFill>
                <a:effectLst/>
                <a:uLnTx/>
                <a:uFillTx/>
                <a:latin typeface="+mn-lt"/>
                <a:ea typeface="+mn-ea"/>
                <a:cs typeface="+mn-cs"/>
              </a:rPr>
              <a:t>OP VK oblast podpory 1.4 s názvem Zlepšení podmínek pro vzdělávání na základních školách</a:t>
            </a:r>
            <a:endParaRPr kumimoji="0" lang="cs-CZ" sz="1600" b="0" i="0" u="none" strike="noStrike" kern="1200" cap="none" spc="0" normalizeH="0" baseline="0" noProof="0" dirty="0">
              <a:ln>
                <a:noFill/>
              </a:ln>
              <a:solidFill>
                <a:schemeClr val="tx1"/>
              </a:solidFill>
              <a:effectLst/>
              <a:uLnTx/>
              <a:uFillTx/>
              <a:latin typeface="+mn-lt"/>
              <a:ea typeface="+mn-ea"/>
              <a:cs typeface="+mn-cs"/>
            </a:endParaRPr>
          </a:p>
        </p:txBody>
      </p:sp>
      <p:sp>
        <p:nvSpPr>
          <p:cNvPr id="6" name="Obdélník 5"/>
          <p:cNvSpPr/>
          <p:nvPr/>
        </p:nvSpPr>
        <p:spPr>
          <a:xfrm>
            <a:off x="2483768" y="4324454"/>
            <a:ext cx="4176464" cy="369332"/>
          </a:xfrm>
          <a:prstGeom prst="rect">
            <a:avLst/>
          </a:prstGeom>
        </p:spPr>
        <p:txBody>
          <a:bodyPr wrap="square">
            <a:spAutoFit/>
          </a:bodyPr>
          <a:lstStyle/>
          <a:p>
            <a:r>
              <a:rPr lang="cs-CZ" dirty="0" smtClean="0"/>
              <a:t>VY_32_INOVACE_18_Vnitřní </a:t>
            </a:r>
            <a:r>
              <a:rPr lang="cs-CZ" dirty="0"/>
              <a:t>energie těles</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0" y="0"/>
            <a:ext cx="9144000" cy="5693866"/>
          </a:xfrm>
          <a:prstGeom prst="rect">
            <a:avLst/>
          </a:prstGeom>
          <a:noFill/>
        </p:spPr>
        <p:txBody>
          <a:bodyPr wrap="square" rtlCol="0">
            <a:spAutoFit/>
          </a:bodyPr>
          <a:lstStyle/>
          <a:p>
            <a:r>
              <a:rPr lang="cs-CZ" sz="2800" b="1" dirty="0" smtClean="0">
                <a:solidFill>
                  <a:srgbClr val="FF0000"/>
                </a:solidFill>
              </a:rPr>
              <a:t>Otázky:</a:t>
            </a:r>
          </a:p>
          <a:p>
            <a:endParaRPr lang="cs-CZ" sz="2800" dirty="0" smtClean="0"/>
          </a:p>
          <a:p>
            <a:pPr marL="457200" indent="-457200">
              <a:buAutoNum type="arabicPeriod"/>
            </a:pPr>
            <a:r>
              <a:rPr lang="cs-CZ" sz="2800" dirty="0" smtClean="0"/>
              <a:t>Jak se nazývají částice, ze kterých jsou tvořena tělesa?</a:t>
            </a:r>
          </a:p>
          <a:p>
            <a:pPr marL="457200" indent="-457200">
              <a:buAutoNum type="arabicPeriod"/>
            </a:pPr>
            <a:endParaRPr lang="cs-CZ" sz="2800" dirty="0" smtClean="0"/>
          </a:p>
          <a:p>
            <a:pPr marL="457200" indent="-457200">
              <a:buAutoNum type="arabicPeriod"/>
            </a:pPr>
            <a:r>
              <a:rPr lang="cs-CZ" sz="2800" dirty="0" smtClean="0"/>
              <a:t>Které dva jevy dokazují, že se částice v látkách pohybují a jsou mezi nimi mezery?</a:t>
            </a:r>
          </a:p>
          <a:p>
            <a:pPr marL="457200" indent="-457200">
              <a:buAutoNum type="arabicPeriod"/>
            </a:pPr>
            <a:endParaRPr lang="cs-CZ" sz="2800" dirty="0" smtClean="0"/>
          </a:p>
          <a:p>
            <a:pPr marL="457200" indent="-457200">
              <a:buAutoNum type="arabicPeriod"/>
            </a:pPr>
            <a:r>
              <a:rPr lang="cs-CZ" sz="2800" dirty="0" smtClean="0"/>
              <a:t>Uveď příklad difúze v:</a:t>
            </a:r>
          </a:p>
          <a:p>
            <a:pPr marL="457200" indent="-457200"/>
            <a:r>
              <a:rPr lang="cs-CZ" sz="2800" dirty="0" smtClean="0"/>
              <a:t>	kapalinách</a:t>
            </a:r>
          </a:p>
          <a:p>
            <a:pPr marL="457200" indent="-457200"/>
            <a:r>
              <a:rPr lang="cs-CZ" sz="2800" dirty="0" smtClean="0"/>
              <a:t>	plynech</a:t>
            </a:r>
          </a:p>
          <a:p>
            <a:pPr marL="457200" indent="-457200"/>
            <a:r>
              <a:rPr lang="cs-CZ" sz="2800" dirty="0" smtClean="0"/>
              <a:t>	pevných látkách</a:t>
            </a:r>
          </a:p>
          <a:p>
            <a:pPr marL="457200" indent="-457200"/>
            <a:endParaRPr lang="cs-CZ" sz="2800" dirty="0" smtClean="0"/>
          </a:p>
          <a:p>
            <a:pPr marL="457200" indent="-457200"/>
            <a:r>
              <a:rPr lang="cs-CZ" sz="2800" dirty="0" smtClean="0"/>
              <a:t>4.   Co je to Brownův pohyb?</a:t>
            </a:r>
            <a:endParaRPr lang="cs-CZ" sz="2800" dirty="0"/>
          </a:p>
        </p:txBody>
      </p:sp>
      <p:sp>
        <p:nvSpPr>
          <p:cNvPr id="3" name="TextovéPole 2"/>
          <p:cNvSpPr txBox="1"/>
          <p:nvPr/>
        </p:nvSpPr>
        <p:spPr>
          <a:xfrm>
            <a:off x="1734313" y="1268760"/>
            <a:ext cx="6912768" cy="461665"/>
          </a:xfrm>
          <a:prstGeom prst="rect">
            <a:avLst/>
          </a:prstGeom>
          <a:noFill/>
        </p:spPr>
        <p:txBody>
          <a:bodyPr wrap="square" rtlCol="0">
            <a:spAutoFit/>
          </a:bodyPr>
          <a:lstStyle/>
          <a:p>
            <a:r>
              <a:rPr lang="cs-CZ" sz="2400" b="1" dirty="0" smtClean="0">
                <a:solidFill>
                  <a:srgbClr val="FF0000"/>
                </a:solidFill>
              </a:rPr>
              <a:t>Molekuly, atomy, …..</a:t>
            </a:r>
            <a:endParaRPr lang="cs-CZ" sz="2400" b="1" dirty="0">
              <a:solidFill>
                <a:srgbClr val="FF0000"/>
              </a:solidFill>
            </a:endParaRPr>
          </a:p>
        </p:txBody>
      </p:sp>
      <p:sp>
        <p:nvSpPr>
          <p:cNvPr id="4" name="TextovéPole 3"/>
          <p:cNvSpPr txBox="1"/>
          <p:nvPr/>
        </p:nvSpPr>
        <p:spPr>
          <a:xfrm>
            <a:off x="1734313" y="2616100"/>
            <a:ext cx="6912768" cy="461665"/>
          </a:xfrm>
          <a:prstGeom prst="rect">
            <a:avLst/>
          </a:prstGeom>
          <a:noFill/>
        </p:spPr>
        <p:txBody>
          <a:bodyPr wrap="square" rtlCol="0">
            <a:spAutoFit/>
          </a:bodyPr>
          <a:lstStyle/>
          <a:p>
            <a:r>
              <a:rPr lang="cs-CZ" sz="2400" b="1" dirty="0" smtClean="0">
                <a:solidFill>
                  <a:srgbClr val="FF0000"/>
                </a:solidFill>
              </a:rPr>
              <a:t>Difúze, Brownův pohyb</a:t>
            </a:r>
            <a:endParaRPr lang="cs-CZ" sz="2400" b="1" dirty="0">
              <a:solidFill>
                <a:srgbClr val="FF0000"/>
              </a:solidFill>
            </a:endParaRPr>
          </a:p>
        </p:txBody>
      </p:sp>
      <p:sp>
        <p:nvSpPr>
          <p:cNvPr id="5" name="TextovéPole 4"/>
          <p:cNvSpPr txBox="1"/>
          <p:nvPr/>
        </p:nvSpPr>
        <p:spPr>
          <a:xfrm>
            <a:off x="2123728" y="3429000"/>
            <a:ext cx="4320480" cy="461665"/>
          </a:xfrm>
          <a:prstGeom prst="rect">
            <a:avLst/>
          </a:prstGeom>
          <a:noFill/>
        </p:spPr>
        <p:txBody>
          <a:bodyPr wrap="square" rtlCol="0">
            <a:spAutoFit/>
          </a:bodyPr>
          <a:lstStyle/>
          <a:p>
            <a:r>
              <a:rPr lang="cs-CZ" sz="2400" b="1" dirty="0" smtClean="0">
                <a:solidFill>
                  <a:srgbClr val="FF0000"/>
                </a:solidFill>
              </a:rPr>
              <a:t>… částice barviva ve vodě</a:t>
            </a:r>
            <a:endParaRPr lang="cs-CZ" sz="2400" b="1" dirty="0">
              <a:solidFill>
                <a:srgbClr val="FF0000"/>
              </a:solidFill>
            </a:endParaRPr>
          </a:p>
        </p:txBody>
      </p:sp>
      <p:sp>
        <p:nvSpPr>
          <p:cNvPr id="6" name="TextovéPole 5"/>
          <p:cNvSpPr txBox="1"/>
          <p:nvPr/>
        </p:nvSpPr>
        <p:spPr>
          <a:xfrm>
            <a:off x="2123728" y="3886224"/>
            <a:ext cx="4320480" cy="461665"/>
          </a:xfrm>
          <a:prstGeom prst="rect">
            <a:avLst/>
          </a:prstGeom>
          <a:noFill/>
        </p:spPr>
        <p:txBody>
          <a:bodyPr wrap="square" rtlCol="0">
            <a:spAutoFit/>
          </a:bodyPr>
          <a:lstStyle/>
          <a:p>
            <a:r>
              <a:rPr lang="cs-CZ" sz="2400" b="1" dirty="0" smtClean="0">
                <a:solidFill>
                  <a:srgbClr val="FF0000"/>
                </a:solidFill>
              </a:rPr>
              <a:t>… vůně, zápach ve vzduchu</a:t>
            </a:r>
            <a:endParaRPr lang="cs-CZ" sz="2400" b="1" dirty="0">
              <a:solidFill>
                <a:srgbClr val="FF0000"/>
              </a:solidFill>
            </a:endParaRPr>
          </a:p>
        </p:txBody>
      </p:sp>
      <p:sp>
        <p:nvSpPr>
          <p:cNvPr id="7" name="TextovéPole 6"/>
          <p:cNvSpPr txBox="1"/>
          <p:nvPr/>
        </p:nvSpPr>
        <p:spPr>
          <a:xfrm>
            <a:off x="2915816" y="4347889"/>
            <a:ext cx="6228184" cy="830997"/>
          </a:xfrm>
          <a:prstGeom prst="rect">
            <a:avLst/>
          </a:prstGeom>
          <a:noFill/>
        </p:spPr>
        <p:txBody>
          <a:bodyPr wrap="square" rtlCol="0">
            <a:spAutoFit/>
          </a:bodyPr>
          <a:lstStyle/>
          <a:p>
            <a:r>
              <a:rPr lang="cs-CZ" sz="2400" b="1" dirty="0" smtClean="0">
                <a:solidFill>
                  <a:srgbClr val="FF0000"/>
                </a:solidFill>
              </a:rPr>
              <a:t>… archeologické vykopávky – částice jednoho kovu mezi částice jiného kovu</a:t>
            </a:r>
            <a:endParaRPr lang="cs-CZ" sz="2400" b="1" dirty="0">
              <a:solidFill>
                <a:srgbClr val="FF0000"/>
              </a:solidFill>
            </a:endParaRPr>
          </a:p>
        </p:txBody>
      </p:sp>
      <p:sp>
        <p:nvSpPr>
          <p:cNvPr id="8" name="TextovéPole 7"/>
          <p:cNvSpPr txBox="1"/>
          <p:nvPr/>
        </p:nvSpPr>
        <p:spPr>
          <a:xfrm>
            <a:off x="1907704" y="5589240"/>
            <a:ext cx="7236296" cy="830997"/>
          </a:xfrm>
          <a:prstGeom prst="rect">
            <a:avLst/>
          </a:prstGeom>
          <a:noFill/>
        </p:spPr>
        <p:txBody>
          <a:bodyPr wrap="square" rtlCol="0">
            <a:spAutoFit/>
          </a:bodyPr>
          <a:lstStyle/>
          <a:p>
            <a:r>
              <a:rPr lang="cs-CZ" sz="2400" b="1" dirty="0" smtClean="0">
                <a:solidFill>
                  <a:srgbClr val="FF0000"/>
                </a:solidFill>
              </a:rPr>
              <a:t>… kmitavý pohyb pylových zrnek v kapce vody v důsledku nárazů molekul vody</a:t>
            </a:r>
            <a:endParaRPr lang="cs-CZ" sz="24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20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left)">
                                      <p:cBhvr>
                                        <p:cTn id="22" dur="20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wipe(left)">
                                      <p:cBhvr>
                                        <p:cTn id="33" dur="2000"/>
                                        <p:tgtEl>
                                          <p:spTgt spid="5"/>
                                        </p:tgtEl>
                                      </p:cBhvr>
                                    </p:animEffec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wipe(left)">
                                      <p:cBhvr>
                                        <p:cTn id="42" dur="2000"/>
                                        <p:tgtEl>
                                          <p:spTgt spid="6"/>
                                        </p:tgtEl>
                                      </p:cBhvr>
                                    </p:animEffec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22" presetClass="entr" presetSubtype="8" fill="hold" grpId="0" nodeType="click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wipe(left)">
                                      <p:cBhvr>
                                        <p:cTn id="51" dur="2000"/>
                                        <p:tgtEl>
                                          <p:spTgt spid="7"/>
                                        </p:tgtEl>
                                      </p:cBhvr>
                                    </p:animEffect>
                                  </p:childTnLst>
                                </p:cTn>
                              </p:par>
                            </p:childTnLst>
                          </p:cTn>
                        </p:par>
                      </p:childTnLst>
                    </p:cTn>
                  </p:par>
                  <p:par>
                    <p:cTn id="52" fill="hold">
                      <p:stCondLst>
                        <p:cond delay="indefinite"/>
                      </p:stCondLst>
                      <p:childTnLst>
                        <p:par>
                          <p:cTn id="53" fill="hold">
                            <p:stCondLst>
                              <p:cond delay="0"/>
                            </p:stCondLst>
                            <p:childTnLst>
                              <p:par>
                                <p:cTn id="54" presetID="1" presetClass="entr" presetSubtype="0" fill="hold" nodeType="clickEffect">
                                  <p:stCondLst>
                                    <p:cond delay="0"/>
                                  </p:stCondLst>
                                  <p:childTnLst>
                                    <p:set>
                                      <p:cBhvr>
                                        <p:cTn id="55" dur="1" fill="hold">
                                          <p:stCondLst>
                                            <p:cond delay="0"/>
                                          </p:stCondLst>
                                        </p:cTn>
                                        <p:tgtEl>
                                          <p:spTgt spid="2">
                                            <p:txEl>
                                              <p:pRg st="11" end="11"/>
                                            </p:txEl>
                                          </p:spTgt>
                                        </p:tgtEl>
                                        <p:attrNameLst>
                                          <p:attrName>style.visibility</p:attrName>
                                        </p:attrNameLst>
                                      </p:cBhvr>
                                      <p:to>
                                        <p:strVal val="visible"/>
                                      </p:to>
                                    </p:set>
                                  </p:childTnLst>
                                </p:cTn>
                              </p:par>
                            </p:childTnLst>
                          </p:cTn>
                        </p:par>
                      </p:childTnLst>
                    </p:cTn>
                  </p:par>
                  <p:par>
                    <p:cTn id="56" fill="hold">
                      <p:stCondLst>
                        <p:cond delay="indefinite"/>
                      </p:stCondLst>
                      <p:childTnLst>
                        <p:par>
                          <p:cTn id="57" fill="hold">
                            <p:stCondLst>
                              <p:cond delay="0"/>
                            </p:stCondLst>
                            <p:childTnLst>
                              <p:par>
                                <p:cTn id="58" presetID="22" presetClass="entr" presetSubtype="8" fill="hold" grpId="0" nodeType="click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wipe(left)">
                                      <p:cBhvr>
                                        <p:cTn id="6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Skupina 24"/>
          <p:cNvGrpSpPr/>
          <p:nvPr/>
        </p:nvGrpSpPr>
        <p:grpSpPr>
          <a:xfrm>
            <a:off x="6732240" y="1844824"/>
            <a:ext cx="864096" cy="2064005"/>
            <a:chOff x="4572000" y="3212976"/>
            <a:chExt cx="864096" cy="2064005"/>
          </a:xfrm>
        </p:grpSpPr>
        <p:pic>
          <p:nvPicPr>
            <p:cNvPr id="26" name="Picture 2"/>
            <p:cNvPicPr>
              <a:picLocks noChangeAspect="1" noChangeArrowheads="1"/>
            </p:cNvPicPr>
            <p:nvPr/>
          </p:nvPicPr>
          <p:blipFill>
            <a:blip r:embed="rId2" cstate="print"/>
            <a:srcRect/>
            <a:stretch>
              <a:fillRect/>
            </a:stretch>
          </p:blipFill>
          <p:spPr bwMode="auto">
            <a:xfrm>
              <a:off x="4572000" y="4149080"/>
              <a:ext cx="864096" cy="1127901"/>
            </a:xfrm>
            <a:prstGeom prst="rect">
              <a:avLst/>
            </a:prstGeom>
            <a:noFill/>
            <a:ln w="9525">
              <a:noFill/>
              <a:miter lim="800000"/>
              <a:headEnd/>
              <a:tailEnd/>
            </a:ln>
          </p:spPr>
        </p:pic>
        <p:cxnSp>
          <p:nvCxnSpPr>
            <p:cNvPr id="27" name="Přímá spojovací čára 26"/>
            <p:cNvCxnSpPr>
              <a:stCxn id="26" idx="0"/>
            </p:cNvCxnSpPr>
            <p:nvPr/>
          </p:nvCxnSpPr>
          <p:spPr>
            <a:xfrm rot="5400000" flipH="1" flipV="1">
              <a:off x="4535996" y="3681028"/>
              <a:ext cx="936104" cy="0"/>
            </a:xfrm>
            <a:prstGeom prst="line">
              <a:avLst/>
            </a:prstGeom>
          </p:spPr>
          <p:style>
            <a:lnRef idx="1">
              <a:schemeClr val="accent3"/>
            </a:lnRef>
            <a:fillRef idx="0">
              <a:schemeClr val="accent3"/>
            </a:fillRef>
            <a:effectRef idx="0">
              <a:schemeClr val="accent3"/>
            </a:effectRef>
            <a:fontRef idx="minor">
              <a:schemeClr val="tx1"/>
            </a:fontRef>
          </p:style>
        </p:cxnSp>
      </p:grpSp>
      <p:grpSp>
        <p:nvGrpSpPr>
          <p:cNvPr id="16" name="Skupina 15"/>
          <p:cNvGrpSpPr/>
          <p:nvPr/>
        </p:nvGrpSpPr>
        <p:grpSpPr>
          <a:xfrm>
            <a:off x="2267744" y="1844824"/>
            <a:ext cx="864096" cy="2064005"/>
            <a:chOff x="4572000" y="3212976"/>
            <a:chExt cx="864096" cy="2064005"/>
          </a:xfrm>
        </p:grpSpPr>
        <p:pic>
          <p:nvPicPr>
            <p:cNvPr id="1026" name="Picture 2"/>
            <p:cNvPicPr>
              <a:picLocks noChangeAspect="1" noChangeArrowheads="1"/>
            </p:cNvPicPr>
            <p:nvPr/>
          </p:nvPicPr>
          <p:blipFill>
            <a:blip r:embed="rId2" cstate="print"/>
            <a:srcRect/>
            <a:stretch>
              <a:fillRect/>
            </a:stretch>
          </p:blipFill>
          <p:spPr bwMode="auto">
            <a:xfrm>
              <a:off x="4572000" y="4149080"/>
              <a:ext cx="864096" cy="1127901"/>
            </a:xfrm>
            <a:prstGeom prst="rect">
              <a:avLst/>
            </a:prstGeom>
            <a:noFill/>
            <a:ln w="9525">
              <a:noFill/>
              <a:miter lim="800000"/>
              <a:headEnd/>
              <a:tailEnd/>
            </a:ln>
          </p:spPr>
        </p:pic>
        <p:cxnSp>
          <p:nvCxnSpPr>
            <p:cNvPr id="15" name="Přímá spojovací čára 14"/>
            <p:cNvCxnSpPr>
              <a:stCxn id="1026" idx="0"/>
            </p:cNvCxnSpPr>
            <p:nvPr/>
          </p:nvCxnSpPr>
          <p:spPr>
            <a:xfrm rot="5400000" flipH="1" flipV="1">
              <a:off x="4535996" y="3681028"/>
              <a:ext cx="936104" cy="0"/>
            </a:xfrm>
            <a:prstGeom prst="line">
              <a:avLst/>
            </a:prstGeom>
          </p:spPr>
          <p:style>
            <a:lnRef idx="1">
              <a:schemeClr val="accent3"/>
            </a:lnRef>
            <a:fillRef idx="0">
              <a:schemeClr val="accent3"/>
            </a:fillRef>
            <a:effectRef idx="0">
              <a:schemeClr val="accent3"/>
            </a:effectRef>
            <a:fontRef idx="minor">
              <a:schemeClr val="tx1"/>
            </a:fontRef>
          </p:style>
        </p:cxnSp>
      </p:grpSp>
      <p:sp>
        <p:nvSpPr>
          <p:cNvPr id="18" name="Obdélník 17"/>
          <p:cNvSpPr/>
          <p:nvPr/>
        </p:nvSpPr>
        <p:spPr>
          <a:xfrm>
            <a:off x="1475656" y="6453336"/>
            <a:ext cx="2232248" cy="1872208"/>
          </a:xfrm>
          <a:prstGeom prst="rect">
            <a:avLst/>
          </a:prstGeom>
          <a:solidFill>
            <a:srgbClr val="CC0000"/>
          </a:solidFill>
        </p:spPr>
        <p:style>
          <a:lnRef idx="1">
            <a:schemeClr val="accent2"/>
          </a:lnRef>
          <a:fillRef idx="2">
            <a:schemeClr val="accent2"/>
          </a:fillRef>
          <a:effectRef idx="1">
            <a:schemeClr val="accent2"/>
          </a:effectRef>
          <a:fontRef idx="minor">
            <a:schemeClr val="dk1"/>
          </a:fontRef>
        </p:style>
        <p:txBody>
          <a:bodyPr rtlCol="0" anchor="ctr"/>
          <a:lstStyle/>
          <a:p>
            <a:pPr algn="ctr"/>
            <a:endParaRPr lang="cs-CZ"/>
          </a:p>
        </p:txBody>
      </p:sp>
      <p:sp>
        <p:nvSpPr>
          <p:cNvPr id="3" name="TextovéPole 2"/>
          <p:cNvSpPr txBox="1"/>
          <p:nvPr/>
        </p:nvSpPr>
        <p:spPr>
          <a:xfrm>
            <a:off x="0" y="0"/>
            <a:ext cx="9144000" cy="1077218"/>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cs-CZ" sz="3200" dirty="0" smtClean="0"/>
              <a:t>Zkus vložit sáček s čajem do hrnku se studenou vodou a do hrnku s horkou vodou. Co budeš pozorovat?</a:t>
            </a:r>
            <a:endParaRPr lang="cs-CZ" sz="3200" dirty="0"/>
          </a:p>
        </p:txBody>
      </p:sp>
      <p:sp>
        <p:nvSpPr>
          <p:cNvPr id="4" name="Šipka doprava 3"/>
          <p:cNvSpPr/>
          <p:nvPr/>
        </p:nvSpPr>
        <p:spPr>
          <a:xfrm>
            <a:off x="467544" y="1484784"/>
            <a:ext cx="864096" cy="3600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cs-CZ"/>
          </a:p>
        </p:txBody>
      </p:sp>
      <p:sp>
        <p:nvSpPr>
          <p:cNvPr id="5" name="TextovéPole 4"/>
          <p:cNvSpPr txBox="1"/>
          <p:nvPr/>
        </p:nvSpPr>
        <p:spPr>
          <a:xfrm>
            <a:off x="1547664" y="1268760"/>
            <a:ext cx="6480720" cy="830997"/>
          </a:xfrm>
          <a:prstGeom prst="rect">
            <a:avLst/>
          </a:prstGeom>
          <a:noFill/>
        </p:spPr>
        <p:txBody>
          <a:bodyPr wrap="square" rtlCol="0">
            <a:spAutoFit/>
          </a:bodyPr>
          <a:lstStyle/>
          <a:p>
            <a:r>
              <a:rPr lang="cs-CZ" sz="2400" b="1" dirty="0" smtClean="0">
                <a:solidFill>
                  <a:srgbClr val="FF0000"/>
                </a:solidFill>
              </a:rPr>
              <a:t>Zatímco horká voda se obarví téměř okamžitě, ve studené vodě se barvivo usadí na dně.</a:t>
            </a:r>
            <a:endParaRPr lang="cs-CZ" sz="2400" b="1" dirty="0">
              <a:solidFill>
                <a:srgbClr val="FF0000"/>
              </a:solidFill>
            </a:endParaRPr>
          </a:p>
        </p:txBody>
      </p:sp>
      <p:grpSp>
        <p:nvGrpSpPr>
          <p:cNvPr id="12" name="Skupina 11"/>
          <p:cNvGrpSpPr/>
          <p:nvPr/>
        </p:nvGrpSpPr>
        <p:grpSpPr>
          <a:xfrm>
            <a:off x="1043608" y="4077072"/>
            <a:ext cx="2664296" cy="2376264"/>
            <a:chOff x="1115616" y="3284984"/>
            <a:chExt cx="2664296" cy="2376264"/>
          </a:xfrm>
        </p:grpSpPr>
        <p:sp>
          <p:nvSpPr>
            <p:cNvPr id="8" name="Obdélník 7"/>
            <p:cNvSpPr/>
            <p:nvPr/>
          </p:nvSpPr>
          <p:spPr>
            <a:xfrm>
              <a:off x="1547664" y="3284984"/>
              <a:ext cx="2232248" cy="23762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10" name="Přímá spojovací čára 9"/>
            <p:cNvCxnSpPr/>
            <p:nvPr/>
          </p:nvCxnSpPr>
          <p:spPr>
            <a:xfrm>
              <a:off x="1547664" y="3789040"/>
              <a:ext cx="2232248" cy="0"/>
            </a:xfrm>
            <a:prstGeom prst="line">
              <a:avLst/>
            </a:prstGeom>
          </p:spPr>
          <p:style>
            <a:lnRef idx="1">
              <a:schemeClr val="accent1"/>
            </a:lnRef>
            <a:fillRef idx="0">
              <a:schemeClr val="accent1"/>
            </a:fillRef>
            <a:effectRef idx="0">
              <a:schemeClr val="accent1"/>
            </a:effectRef>
            <a:fontRef idx="minor">
              <a:schemeClr val="tx1"/>
            </a:fontRef>
          </p:style>
        </p:cxnSp>
        <p:sp>
          <p:nvSpPr>
            <p:cNvPr id="11" name="Měsíc 10"/>
            <p:cNvSpPr/>
            <p:nvPr/>
          </p:nvSpPr>
          <p:spPr>
            <a:xfrm>
              <a:off x="1115616" y="4077072"/>
              <a:ext cx="432048" cy="792088"/>
            </a:xfrm>
            <a:prstGeom prst="moon">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sp>
        <p:nvSpPr>
          <p:cNvPr id="17" name="TextovéPole 16"/>
          <p:cNvSpPr txBox="1"/>
          <p:nvPr/>
        </p:nvSpPr>
        <p:spPr>
          <a:xfrm>
            <a:off x="179512" y="2852936"/>
            <a:ext cx="1944216" cy="523220"/>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r>
              <a:rPr lang="cs-CZ" sz="2800" b="1" dirty="0" smtClean="0">
                <a:solidFill>
                  <a:srgbClr val="FF0000"/>
                </a:solidFill>
              </a:rPr>
              <a:t>Horká voda</a:t>
            </a:r>
            <a:endParaRPr lang="cs-CZ" sz="2800" b="1" dirty="0">
              <a:solidFill>
                <a:srgbClr val="FF0000"/>
              </a:solidFill>
            </a:endParaRPr>
          </a:p>
        </p:txBody>
      </p:sp>
      <p:sp>
        <p:nvSpPr>
          <p:cNvPr id="19" name="Obdélník 18"/>
          <p:cNvSpPr/>
          <p:nvPr/>
        </p:nvSpPr>
        <p:spPr>
          <a:xfrm>
            <a:off x="1331640" y="6453336"/>
            <a:ext cx="2448272" cy="4046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0" name="TextovéPole 19"/>
          <p:cNvSpPr txBox="1"/>
          <p:nvPr/>
        </p:nvSpPr>
        <p:spPr>
          <a:xfrm>
            <a:off x="4067944" y="2852936"/>
            <a:ext cx="2448272" cy="523220"/>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r>
              <a:rPr lang="cs-CZ" sz="2800" b="1" dirty="0" smtClean="0">
                <a:solidFill>
                  <a:srgbClr val="FF0000"/>
                </a:solidFill>
              </a:rPr>
              <a:t>Studená voda</a:t>
            </a:r>
            <a:endParaRPr lang="cs-CZ" sz="2800" b="1" dirty="0">
              <a:solidFill>
                <a:srgbClr val="FF0000"/>
              </a:solidFill>
            </a:endParaRPr>
          </a:p>
        </p:txBody>
      </p:sp>
      <p:grpSp>
        <p:nvGrpSpPr>
          <p:cNvPr id="21" name="Skupina 20"/>
          <p:cNvGrpSpPr/>
          <p:nvPr/>
        </p:nvGrpSpPr>
        <p:grpSpPr>
          <a:xfrm>
            <a:off x="5580112" y="4005064"/>
            <a:ext cx="2664296" cy="2376264"/>
            <a:chOff x="1115616" y="3284984"/>
            <a:chExt cx="2664296" cy="2376264"/>
          </a:xfrm>
        </p:grpSpPr>
        <p:sp>
          <p:nvSpPr>
            <p:cNvPr id="22" name="Obdélník 21"/>
            <p:cNvSpPr/>
            <p:nvPr/>
          </p:nvSpPr>
          <p:spPr>
            <a:xfrm>
              <a:off x="1547664" y="3284984"/>
              <a:ext cx="2232248" cy="23762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23" name="Přímá spojovací čára 22"/>
            <p:cNvCxnSpPr/>
            <p:nvPr/>
          </p:nvCxnSpPr>
          <p:spPr>
            <a:xfrm>
              <a:off x="1547664" y="3789040"/>
              <a:ext cx="2232248" cy="0"/>
            </a:xfrm>
            <a:prstGeom prst="line">
              <a:avLst/>
            </a:prstGeom>
          </p:spPr>
          <p:style>
            <a:lnRef idx="1">
              <a:schemeClr val="accent1"/>
            </a:lnRef>
            <a:fillRef idx="0">
              <a:schemeClr val="accent1"/>
            </a:fillRef>
            <a:effectRef idx="0">
              <a:schemeClr val="accent1"/>
            </a:effectRef>
            <a:fontRef idx="minor">
              <a:schemeClr val="tx1"/>
            </a:fontRef>
          </p:style>
        </p:cxnSp>
        <p:sp>
          <p:nvSpPr>
            <p:cNvPr id="24" name="Měsíc 23"/>
            <p:cNvSpPr/>
            <p:nvPr/>
          </p:nvSpPr>
          <p:spPr>
            <a:xfrm>
              <a:off x="1115616" y="4077072"/>
              <a:ext cx="432048" cy="792088"/>
            </a:xfrm>
            <a:prstGeom prst="moon">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sp>
        <p:nvSpPr>
          <p:cNvPr id="28" name="Obdélník 27"/>
          <p:cNvSpPr/>
          <p:nvPr/>
        </p:nvSpPr>
        <p:spPr>
          <a:xfrm>
            <a:off x="1403648" y="6453336"/>
            <a:ext cx="2448272" cy="4046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9" name="Obdélník 28"/>
          <p:cNvSpPr/>
          <p:nvPr/>
        </p:nvSpPr>
        <p:spPr>
          <a:xfrm>
            <a:off x="6012160" y="6381328"/>
            <a:ext cx="2232248" cy="476672"/>
          </a:xfrm>
          <a:prstGeom prst="rect">
            <a:avLst/>
          </a:prstGeom>
          <a:solidFill>
            <a:srgbClr val="CC0000"/>
          </a:solidFill>
        </p:spPr>
        <p:style>
          <a:lnRef idx="1">
            <a:schemeClr val="accent2"/>
          </a:lnRef>
          <a:fillRef idx="2">
            <a:schemeClr val="accent2"/>
          </a:fillRef>
          <a:effectRef idx="1">
            <a:schemeClr val="accent2"/>
          </a:effectRef>
          <a:fontRef idx="minor">
            <a:schemeClr val="dk1"/>
          </a:fontRef>
        </p:style>
        <p:txBody>
          <a:bodyPr rtlCol="0" anchor="ctr"/>
          <a:lstStyle/>
          <a:p>
            <a:pPr algn="ctr"/>
            <a:endParaRPr lang="cs-CZ"/>
          </a:p>
        </p:txBody>
      </p:sp>
      <p:sp>
        <p:nvSpPr>
          <p:cNvPr id="30" name="Obdélník 29"/>
          <p:cNvSpPr/>
          <p:nvPr/>
        </p:nvSpPr>
        <p:spPr>
          <a:xfrm>
            <a:off x="6012160" y="6453336"/>
            <a:ext cx="2448272" cy="4046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1" name="Obdélník 30"/>
          <p:cNvSpPr/>
          <p:nvPr/>
        </p:nvSpPr>
        <p:spPr>
          <a:xfrm>
            <a:off x="5868144" y="6381328"/>
            <a:ext cx="2448272" cy="4766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par>
                          <p:cTn id="19" fill="hold">
                            <p:stCondLst>
                              <p:cond delay="0"/>
                            </p:stCondLst>
                            <p:childTnLst>
                              <p:par>
                                <p:cTn id="20" presetID="1" presetClass="entr" presetSubtype="0"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childTnLst>
                                </p:cTn>
                              </p:par>
                            </p:childTnLst>
                          </p:cTn>
                        </p:par>
                        <p:par>
                          <p:cTn id="22" fill="hold">
                            <p:stCondLst>
                              <p:cond delay="0"/>
                            </p:stCondLst>
                            <p:childTnLst>
                              <p:par>
                                <p:cTn id="23" presetID="42" presetClass="path" presetSubtype="0" accel="50000" decel="50000" fill="hold" nodeType="afterEffect">
                                  <p:stCondLst>
                                    <p:cond delay="0"/>
                                  </p:stCondLst>
                                  <p:childTnLst>
                                    <p:animMotion origin="layout" path="M 0 0  L 0 0.33333  E" pathEditMode="relative" ptsTypes="">
                                      <p:cBhvr>
                                        <p:cTn id="24" dur="2000" fill="hold"/>
                                        <p:tgtEl>
                                          <p:spTgt spid="16"/>
                                        </p:tgtEl>
                                        <p:attrNameLst>
                                          <p:attrName>ppt_x</p:attrName>
                                          <p:attrName>ppt_y</p:attrName>
                                        </p:attrNameLst>
                                      </p:cBhvr>
                                    </p:animMotion>
                                  </p:childTnLst>
                                </p:cTn>
                              </p:par>
                            </p:childTnLst>
                          </p:cTn>
                        </p:par>
                        <p:par>
                          <p:cTn id="25" fill="hold">
                            <p:stCondLst>
                              <p:cond delay="2000"/>
                            </p:stCondLst>
                            <p:childTnLst>
                              <p:par>
                                <p:cTn id="26" presetID="1" presetClass="entr" presetSubtype="0"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childTnLst>
                                </p:cTn>
                              </p:par>
                            </p:childTnLst>
                          </p:cTn>
                        </p:par>
                        <p:par>
                          <p:cTn id="28" fill="hold">
                            <p:stCondLst>
                              <p:cond delay="2000"/>
                            </p:stCondLst>
                            <p:childTnLst>
                              <p:par>
                                <p:cTn id="29" presetID="64" presetClass="path" presetSubtype="0" accel="50000" decel="50000" fill="hold" grpId="1" nodeType="afterEffect">
                                  <p:stCondLst>
                                    <p:cond delay="0"/>
                                  </p:stCondLst>
                                  <p:childTnLst>
                                    <p:animMotion origin="layout" path="M 3.05556E-6 -4.81481E-6 L 3.05556E-6 -0.27291 " pathEditMode="relative" rAng="0" ptsTypes="AA">
                                      <p:cBhvr>
                                        <p:cTn id="30" dur="2000" fill="hold"/>
                                        <p:tgtEl>
                                          <p:spTgt spid="18"/>
                                        </p:tgtEl>
                                        <p:attrNameLst>
                                          <p:attrName>ppt_x</p:attrName>
                                          <p:attrName>ppt_y</p:attrName>
                                        </p:attrNameLst>
                                      </p:cBhvr>
                                      <p:rCtr x="0" y="-137"/>
                                    </p:animMotion>
                                  </p:childTnLst>
                                </p:cTn>
                              </p:par>
                            </p:childTnLst>
                          </p:cTn>
                        </p:par>
                        <p:par>
                          <p:cTn id="31" fill="hold">
                            <p:stCondLst>
                              <p:cond delay="4000"/>
                            </p:stCondLst>
                            <p:childTnLst>
                              <p:par>
                                <p:cTn id="32" presetID="1" presetClass="entr" presetSubtype="0" fill="hold" grpId="0" nodeType="afterEffect">
                                  <p:stCondLst>
                                    <p:cond delay="0"/>
                                  </p:stCondLst>
                                  <p:childTnLst>
                                    <p:set>
                                      <p:cBhvr>
                                        <p:cTn id="33" dur="1" fill="hold">
                                          <p:stCondLst>
                                            <p:cond delay="0"/>
                                          </p:stCondLst>
                                        </p:cTn>
                                        <p:tgtEl>
                                          <p:spTgt spid="20"/>
                                        </p:tgtEl>
                                        <p:attrNameLst>
                                          <p:attrName>style.visibility</p:attrName>
                                        </p:attrNameLst>
                                      </p:cBhvr>
                                      <p:to>
                                        <p:strVal val="visible"/>
                                      </p:to>
                                    </p:set>
                                  </p:childTnLst>
                                </p:cTn>
                              </p:par>
                              <p:par>
                                <p:cTn id="34" presetID="1" presetClass="entr" presetSubtype="0" fill="hold" nodeType="withEffect">
                                  <p:stCondLst>
                                    <p:cond delay="0"/>
                                  </p:stCondLst>
                                  <p:childTnLst>
                                    <p:set>
                                      <p:cBhvr>
                                        <p:cTn id="35" dur="1" fill="hold">
                                          <p:stCondLst>
                                            <p:cond delay="0"/>
                                          </p:stCondLst>
                                        </p:cTn>
                                        <p:tgtEl>
                                          <p:spTgt spid="21"/>
                                        </p:tgtEl>
                                        <p:attrNameLst>
                                          <p:attrName>style.visibility</p:attrName>
                                        </p:attrNameLst>
                                      </p:cBhvr>
                                      <p:to>
                                        <p:strVal val="visible"/>
                                      </p:to>
                                    </p:set>
                                  </p:childTnLst>
                                </p:cTn>
                              </p:par>
                            </p:childTnLst>
                          </p:cTn>
                        </p:par>
                        <p:par>
                          <p:cTn id="36" fill="hold">
                            <p:stCondLst>
                              <p:cond delay="4000"/>
                            </p:stCondLst>
                            <p:childTnLst>
                              <p:par>
                                <p:cTn id="37" presetID="1" presetClass="entr" presetSubtype="0" fill="hold" nodeType="afterEffect">
                                  <p:stCondLst>
                                    <p:cond delay="0"/>
                                  </p:stCondLst>
                                  <p:childTnLst>
                                    <p:set>
                                      <p:cBhvr>
                                        <p:cTn id="38" dur="1" fill="hold">
                                          <p:stCondLst>
                                            <p:cond delay="0"/>
                                          </p:stCondLst>
                                        </p:cTn>
                                        <p:tgtEl>
                                          <p:spTgt spid="25"/>
                                        </p:tgtEl>
                                        <p:attrNameLst>
                                          <p:attrName>style.visibility</p:attrName>
                                        </p:attrNameLst>
                                      </p:cBhvr>
                                      <p:to>
                                        <p:strVal val="visible"/>
                                      </p:to>
                                    </p:set>
                                  </p:childTnLst>
                                </p:cTn>
                              </p:par>
                            </p:childTnLst>
                          </p:cTn>
                        </p:par>
                        <p:par>
                          <p:cTn id="39" fill="hold">
                            <p:stCondLst>
                              <p:cond delay="4000"/>
                            </p:stCondLst>
                            <p:childTnLst>
                              <p:par>
                                <p:cTn id="40" presetID="42" presetClass="path" presetSubtype="0" accel="50000" decel="50000" fill="hold" nodeType="afterEffect">
                                  <p:stCondLst>
                                    <p:cond delay="0"/>
                                  </p:stCondLst>
                                  <p:childTnLst>
                                    <p:animMotion origin="layout" path="M 0 0  L 0 0.33333  E" pathEditMode="relative" ptsTypes="">
                                      <p:cBhvr>
                                        <p:cTn id="41" dur="2000" fill="hold"/>
                                        <p:tgtEl>
                                          <p:spTgt spid="25"/>
                                        </p:tgtEl>
                                        <p:attrNameLst>
                                          <p:attrName>ppt_x</p:attrName>
                                          <p:attrName>ppt_y</p:attrName>
                                        </p:attrNameLst>
                                      </p:cBhvr>
                                    </p:animMotion>
                                  </p:childTnLst>
                                </p:cTn>
                              </p:par>
                            </p:childTnLst>
                          </p:cTn>
                        </p:par>
                        <p:par>
                          <p:cTn id="42" fill="hold">
                            <p:stCondLst>
                              <p:cond delay="6000"/>
                            </p:stCondLst>
                            <p:childTnLst>
                              <p:par>
                                <p:cTn id="43" presetID="1" presetClass="entr" presetSubtype="0" fill="hold" grpId="0" nodeType="afterEffect">
                                  <p:stCondLst>
                                    <p:cond delay="0"/>
                                  </p:stCondLst>
                                  <p:childTnLst>
                                    <p:set>
                                      <p:cBhvr>
                                        <p:cTn id="44" dur="1" fill="hold">
                                          <p:stCondLst>
                                            <p:cond delay="0"/>
                                          </p:stCondLst>
                                        </p:cTn>
                                        <p:tgtEl>
                                          <p:spTgt spid="29"/>
                                        </p:tgtEl>
                                        <p:attrNameLst>
                                          <p:attrName>style.visibility</p:attrName>
                                        </p:attrNameLst>
                                      </p:cBhvr>
                                      <p:to>
                                        <p:strVal val="visible"/>
                                      </p:to>
                                    </p:set>
                                  </p:childTnLst>
                                </p:cTn>
                              </p:par>
                              <p:par>
                                <p:cTn id="45" presetID="64" presetClass="path" presetSubtype="0" accel="50000" decel="50000" fill="hold" grpId="1" nodeType="withEffect">
                                  <p:stCondLst>
                                    <p:cond delay="0"/>
                                  </p:stCondLst>
                                  <p:childTnLst>
                                    <p:animMotion origin="layout" path="M -3.88889E-6 0 L -3.88889E-6 -0.02755 " pathEditMode="relative" rAng="0" ptsTypes="AA">
                                      <p:cBhvr>
                                        <p:cTn id="46" dur="2000" fill="hold"/>
                                        <p:tgtEl>
                                          <p:spTgt spid="29"/>
                                        </p:tgtEl>
                                        <p:attrNameLst>
                                          <p:attrName>ppt_x</p:attrName>
                                          <p:attrName>ppt_y</p:attrName>
                                        </p:attrNameLst>
                                      </p:cBhvr>
                                      <p:rCtr x="0" y="-1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3" grpId="0" animBg="1"/>
      <p:bldP spid="4" grpId="0" animBg="1"/>
      <p:bldP spid="5" grpId="0"/>
      <p:bldP spid="17" grpId="0" animBg="1"/>
      <p:bldP spid="20" grpId="0" animBg="1"/>
      <p:bldP spid="29" grpId="0" animBg="1"/>
      <p:bldP spid="29"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0" y="0"/>
            <a:ext cx="9144000" cy="523220"/>
          </a:xfrm>
          <a:prstGeom prst="rect">
            <a:avLst/>
          </a:prstGeom>
          <a:noFill/>
        </p:spPr>
        <p:txBody>
          <a:bodyPr wrap="square" rtlCol="0">
            <a:spAutoFit/>
          </a:bodyPr>
          <a:lstStyle/>
          <a:p>
            <a:r>
              <a:rPr lang="cs-CZ" sz="2800" b="1" dirty="0" smtClean="0">
                <a:solidFill>
                  <a:srgbClr val="FF0000"/>
                </a:solidFill>
              </a:rPr>
              <a:t>Vysvětlení:</a:t>
            </a:r>
            <a:endParaRPr lang="cs-CZ" sz="2800" b="1" dirty="0">
              <a:solidFill>
                <a:srgbClr val="FF0000"/>
              </a:solidFill>
            </a:endParaRPr>
          </a:p>
        </p:txBody>
      </p:sp>
      <p:sp>
        <p:nvSpPr>
          <p:cNvPr id="3" name="TextovéPole 2"/>
          <p:cNvSpPr txBox="1"/>
          <p:nvPr/>
        </p:nvSpPr>
        <p:spPr>
          <a:xfrm>
            <a:off x="323528" y="1124744"/>
            <a:ext cx="3563888" cy="830997"/>
          </a:xfrm>
          <a:prstGeom prst="rect">
            <a:avLst/>
          </a:prstGeom>
          <a:noFill/>
        </p:spPr>
        <p:txBody>
          <a:bodyPr wrap="square" rtlCol="0">
            <a:spAutoFit/>
          </a:bodyPr>
          <a:lstStyle/>
          <a:p>
            <a:r>
              <a:rPr lang="cs-CZ" sz="2400" dirty="0" smtClean="0"/>
              <a:t>V horké vodě se molekuly pohybují rychleji</a:t>
            </a:r>
            <a:endParaRPr lang="cs-CZ" sz="2400" dirty="0"/>
          </a:p>
        </p:txBody>
      </p:sp>
      <p:sp>
        <p:nvSpPr>
          <p:cNvPr id="4" name="TextovéPole 3"/>
          <p:cNvSpPr txBox="1"/>
          <p:nvPr/>
        </p:nvSpPr>
        <p:spPr>
          <a:xfrm>
            <a:off x="5220072" y="1340768"/>
            <a:ext cx="3096344" cy="461665"/>
          </a:xfrm>
          <a:prstGeom prst="rect">
            <a:avLst/>
          </a:prstGeom>
          <a:noFill/>
        </p:spPr>
        <p:txBody>
          <a:bodyPr wrap="square" rtlCol="0">
            <a:spAutoFit/>
          </a:bodyPr>
          <a:lstStyle/>
          <a:p>
            <a:r>
              <a:rPr lang="cs-CZ" sz="2400" dirty="0" smtClean="0"/>
              <a:t>...než ve studené vodě</a:t>
            </a:r>
            <a:endParaRPr lang="cs-CZ" sz="2400" dirty="0"/>
          </a:p>
        </p:txBody>
      </p:sp>
      <p:grpSp>
        <p:nvGrpSpPr>
          <p:cNvPr id="5" name="Skupina 4"/>
          <p:cNvGrpSpPr/>
          <p:nvPr/>
        </p:nvGrpSpPr>
        <p:grpSpPr>
          <a:xfrm>
            <a:off x="539552" y="2420888"/>
            <a:ext cx="2664296" cy="2376264"/>
            <a:chOff x="1115616" y="3284984"/>
            <a:chExt cx="2664296" cy="2376264"/>
          </a:xfrm>
        </p:grpSpPr>
        <p:sp>
          <p:nvSpPr>
            <p:cNvPr id="6" name="Obdélník 5"/>
            <p:cNvSpPr/>
            <p:nvPr/>
          </p:nvSpPr>
          <p:spPr>
            <a:xfrm>
              <a:off x="1547664" y="3284984"/>
              <a:ext cx="2232248" cy="23762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7" name="Přímá spojovací čára 6"/>
            <p:cNvCxnSpPr/>
            <p:nvPr/>
          </p:nvCxnSpPr>
          <p:spPr>
            <a:xfrm>
              <a:off x="1547664" y="3789040"/>
              <a:ext cx="2232248" cy="0"/>
            </a:xfrm>
            <a:prstGeom prst="line">
              <a:avLst/>
            </a:prstGeom>
          </p:spPr>
          <p:style>
            <a:lnRef idx="1">
              <a:schemeClr val="accent1"/>
            </a:lnRef>
            <a:fillRef idx="0">
              <a:schemeClr val="accent1"/>
            </a:fillRef>
            <a:effectRef idx="0">
              <a:schemeClr val="accent1"/>
            </a:effectRef>
            <a:fontRef idx="minor">
              <a:schemeClr val="tx1"/>
            </a:fontRef>
          </p:style>
        </p:cxnSp>
        <p:sp>
          <p:nvSpPr>
            <p:cNvPr id="8" name="Měsíc 7"/>
            <p:cNvSpPr/>
            <p:nvPr/>
          </p:nvSpPr>
          <p:spPr>
            <a:xfrm>
              <a:off x="1115616" y="4077072"/>
              <a:ext cx="432048" cy="792088"/>
            </a:xfrm>
            <a:prstGeom prst="moon">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grpSp>
        <p:nvGrpSpPr>
          <p:cNvPr id="9" name="Skupina 8"/>
          <p:cNvGrpSpPr/>
          <p:nvPr/>
        </p:nvGrpSpPr>
        <p:grpSpPr>
          <a:xfrm>
            <a:off x="5220072" y="2420888"/>
            <a:ext cx="2664296" cy="2376264"/>
            <a:chOff x="1115616" y="3284984"/>
            <a:chExt cx="2664296" cy="2376264"/>
          </a:xfrm>
        </p:grpSpPr>
        <p:sp>
          <p:nvSpPr>
            <p:cNvPr id="10" name="Obdélník 9"/>
            <p:cNvSpPr/>
            <p:nvPr/>
          </p:nvSpPr>
          <p:spPr>
            <a:xfrm>
              <a:off x="1547664" y="3284984"/>
              <a:ext cx="2232248" cy="23762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11" name="Přímá spojovací čára 10"/>
            <p:cNvCxnSpPr/>
            <p:nvPr/>
          </p:nvCxnSpPr>
          <p:spPr>
            <a:xfrm>
              <a:off x="1547664" y="3789040"/>
              <a:ext cx="2232248" cy="0"/>
            </a:xfrm>
            <a:prstGeom prst="line">
              <a:avLst/>
            </a:prstGeom>
          </p:spPr>
          <p:style>
            <a:lnRef idx="1">
              <a:schemeClr val="accent1"/>
            </a:lnRef>
            <a:fillRef idx="0">
              <a:schemeClr val="accent1"/>
            </a:fillRef>
            <a:effectRef idx="0">
              <a:schemeClr val="accent1"/>
            </a:effectRef>
            <a:fontRef idx="minor">
              <a:schemeClr val="tx1"/>
            </a:fontRef>
          </p:style>
        </p:cxnSp>
        <p:sp>
          <p:nvSpPr>
            <p:cNvPr id="12" name="Měsíc 11"/>
            <p:cNvSpPr/>
            <p:nvPr/>
          </p:nvSpPr>
          <p:spPr>
            <a:xfrm>
              <a:off x="1115616" y="4077072"/>
              <a:ext cx="432048" cy="792088"/>
            </a:xfrm>
            <a:prstGeom prst="moon">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sp>
        <p:nvSpPr>
          <p:cNvPr id="13" name="Elipsa 12"/>
          <p:cNvSpPr/>
          <p:nvPr/>
        </p:nvSpPr>
        <p:spPr>
          <a:xfrm>
            <a:off x="1835696" y="3861048"/>
            <a:ext cx="216024" cy="216024"/>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cs-CZ"/>
          </a:p>
        </p:txBody>
      </p:sp>
      <p:sp>
        <p:nvSpPr>
          <p:cNvPr id="14" name="Elipsa 13"/>
          <p:cNvSpPr/>
          <p:nvPr/>
        </p:nvSpPr>
        <p:spPr>
          <a:xfrm>
            <a:off x="7380312" y="4293096"/>
            <a:ext cx="216024" cy="216024"/>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cs-CZ"/>
          </a:p>
        </p:txBody>
      </p:sp>
      <p:sp>
        <p:nvSpPr>
          <p:cNvPr id="15" name="Elipsa 14"/>
          <p:cNvSpPr/>
          <p:nvPr/>
        </p:nvSpPr>
        <p:spPr>
          <a:xfrm>
            <a:off x="1259632" y="4365104"/>
            <a:ext cx="216024" cy="216024"/>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cs-CZ"/>
          </a:p>
        </p:txBody>
      </p:sp>
      <p:sp>
        <p:nvSpPr>
          <p:cNvPr id="16" name="Elipsa 15"/>
          <p:cNvSpPr/>
          <p:nvPr/>
        </p:nvSpPr>
        <p:spPr>
          <a:xfrm>
            <a:off x="6228184" y="4437112"/>
            <a:ext cx="216024" cy="216024"/>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cs-CZ"/>
          </a:p>
        </p:txBody>
      </p:sp>
      <p:sp>
        <p:nvSpPr>
          <p:cNvPr id="17" name="Elipsa 16"/>
          <p:cNvSpPr/>
          <p:nvPr/>
        </p:nvSpPr>
        <p:spPr>
          <a:xfrm>
            <a:off x="1187624" y="3573016"/>
            <a:ext cx="216024" cy="216024"/>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cs-CZ"/>
          </a:p>
        </p:txBody>
      </p:sp>
      <p:sp>
        <p:nvSpPr>
          <p:cNvPr id="18" name="Elipsa 17"/>
          <p:cNvSpPr/>
          <p:nvPr/>
        </p:nvSpPr>
        <p:spPr>
          <a:xfrm>
            <a:off x="6012160" y="3284984"/>
            <a:ext cx="216024" cy="216024"/>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cs-CZ"/>
          </a:p>
        </p:txBody>
      </p:sp>
      <p:sp>
        <p:nvSpPr>
          <p:cNvPr id="19" name="Elipsa 18"/>
          <p:cNvSpPr/>
          <p:nvPr/>
        </p:nvSpPr>
        <p:spPr>
          <a:xfrm>
            <a:off x="7452320" y="3284984"/>
            <a:ext cx="216024" cy="216024"/>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cs-CZ"/>
          </a:p>
        </p:txBody>
      </p:sp>
      <p:sp>
        <p:nvSpPr>
          <p:cNvPr id="20" name="Elipsa 19"/>
          <p:cNvSpPr/>
          <p:nvPr/>
        </p:nvSpPr>
        <p:spPr>
          <a:xfrm>
            <a:off x="2771800" y="4365104"/>
            <a:ext cx="216024" cy="216024"/>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cs-CZ"/>
          </a:p>
        </p:txBody>
      </p:sp>
      <p:sp>
        <p:nvSpPr>
          <p:cNvPr id="21" name="Elipsa 20"/>
          <p:cNvSpPr/>
          <p:nvPr/>
        </p:nvSpPr>
        <p:spPr>
          <a:xfrm>
            <a:off x="2699792" y="3068960"/>
            <a:ext cx="216024" cy="216024"/>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cs-CZ"/>
          </a:p>
        </p:txBody>
      </p:sp>
      <p:sp>
        <p:nvSpPr>
          <p:cNvPr id="23" name="Elipsa 22"/>
          <p:cNvSpPr/>
          <p:nvPr/>
        </p:nvSpPr>
        <p:spPr>
          <a:xfrm>
            <a:off x="1907704" y="3140968"/>
            <a:ext cx="216024" cy="216024"/>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cs-CZ"/>
          </a:p>
        </p:txBody>
      </p:sp>
      <p:sp>
        <p:nvSpPr>
          <p:cNvPr id="26" name="Elipsa 25"/>
          <p:cNvSpPr/>
          <p:nvPr/>
        </p:nvSpPr>
        <p:spPr>
          <a:xfrm>
            <a:off x="6804248" y="3140968"/>
            <a:ext cx="216024" cy="216024"/>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cs-CZ"/>
          </a:p>
        </p:txBody>
      </p:sp>
      <p:sp>
        <p:nvSpPr>
          <p:cNvPr id="27" name="Elipsa 26"/>
          <p:cNvSpPr/>
          <p:nvPr/>
        </p:nvSpPr>
        <p:spPr>
          <a:xfrm>
            <a:off x="6372200" y="3861048"/>
            <a:ext cx="216024" cy="216024"/>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cs-CZ"/>
          </a:p>
        </p:txBody>
      </p:sp>
      <p:sp>
        <p:nvSpPr>
          <p:cNvPr id="29" name="Šipka doprava 28"/>
          <p:cNvSpPr/>
          <p:nvPr/>
        </p:nvSpPr>
        <p:spPr>
          <a:xfrm>
            <a:off x="0" y="5373216"/>
            <a:ext cx="827584" cy="432048"/>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cs-CZ"/>
          </a:p>
        </p:txBody>
      </p:sp>
      <p:sp>
        <p:nvSpPr>
          <p:cNvPr id="30" name="TextovéPole 29"/>
          <p:cNvSpPr txBox="1"/>
          <p:nvPr/>
        </p:nvSpPr>
        <p:spPr>
          <a:xfrm>
            <a:off x="899592" y="5157192"/>
            <a:ext cx="8244408" cy="830997"/>
          </a:xfrm>
          <a:prstGeom prst="rect">
            <a:avLst/>
          </a:prstGeom>
          <a:ln/>
        </p:spPr>
        <p:style>
          <a:lnRef idx="2">
            <a:schemeClr val="accent2"/>
          </a:lnRef>
          <a:fillRef idx="1">
            <a:schemeClr val="lt1"/>
          </a:fillRef>
          <a:effectRef idx="0">
            <a:schemeClr val="accent2"/>
          </a:effectRef>
          <a:fontRef idx="minor">
            <a:schemeClr val="dk1"/>
          </a:fontRef>
        </p:style>
        <p:txBody>
          <a:bodyPr wrap="square" rtlCol="0">
            <a:spAutoFit/>
          </a:bodyPr>
          <a:lstStyle/>
          <a:p>
            <a:r>
              <a:rPr lang="cs-CZ" sz="2400" b="1" dirty="0" smtClean="0"/>
              <a:t>Rychleji se pohybující molekuly mají větší pohybovou energii.</a:t>
            </a:r>
          </a:p>
          <a:p>
            <a:r>
              <a:rPr lang="cs-CZ" sz="2400" b="1" dirty="0" smtClean="0"/>
              <a:t>Horká voda má větší vnitřní energii než studená voda.</a:t>
            </a:r>
            <a:endParaRPr lang="cs-CZ" sz="2400" b="1" dirty="0"/>
          </a:p>
        </p:txBody>
      </p:sp>
      <p:sp>
        <p:nvSpPr>
          <p:cNvPr id="31" name="TextovéPole 30"/>
          <p:cNvSpPr txBox="1"/>
          <p:nvPr/>
        </p:nvSpPr>
        <p:spPr>
          <a:xfrm>
            <a:off x="0" y="6165304"/>
            <a:ext cx="9144000" cy="523220"/>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cs-CZ" sz="2800" b="1" dirty="0" smtClean="0"/>
              <a:t>Pohybová energie molekul je součástí vnitřní energie těles</a:t>
            </a:r>
            <a:endParaRPr lang="cs-CZ"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childTnLst>
                                </p:cTn>
                              </p:par>
                              <p:par>
                                <p:cTn id="25" presetID="0" presetClass="path" presetSubtype="0" repeatCount="indefinite" accel="50000" decel="50000" fill="hold" grpId="1" nodeType="withEffect">
                                  <p:stCondLst>
                                    <p:cond delay="0"/>
                                  </p:stCondLst>
                                  <p:childTnLst>
                                    <p:animMotion origin="layout" path="M 0.0026 -0.0007 C 0.0085 0.01134 0.00746 0.02407 0.01024 0.0375 C 0.01041 0.03796 0.01284 0.0493 0.01319 0.04976 C 0.01614 0.05277 0.02031 0.05231 0.02378 0.0537 C 0.03211 0.06481 0.02083 0.04884 0.02986 0.06597 C 0.03107 0.06828 0.03316 0.06967 0.03437 0.07199 C 0.04791 0.09722 0.03003 0.06666 0.03889 0.08611 C 0.03958 0.08773 0.04114 0.08842 0.04201 0.09004 C 0.04427 0.09398 0.04809 0.10231 0.04809 0.10254 C 0.05034 0.1125 0.05225 0.11689 0.05711 0.12638 C 0.06059 0.13333 0.06024 0.14259 0.06163 0.15069 C 0.06198 0.15277 0.06458 0.15208 0.06614 0.15277 C 0.07708 0.14907 0.07552 0.14213 0.08142 0.13055 C 0.08455 0.11689 0.08385 0.10925 0.09496 0.10416 C 0.1033 0.09375 0.11128 0.08449 0.12222 0.08009 C 0.13055 0.06898 0.11944 0.0824 0.12986 0.07407 C 0.13107 0.07314 0.13159 0.07083 0.13281 0.0699 C 0.1368 0.06666 0.14218 0.06458 0.14652 0.0618 C 0.15486 0.05625 0.1618 0.04722 0.17083 0.04375 C 0.17725 0.03472 0.18298 0.02361 0.19201 0.01944 C 0.19548 0.01458 0.19843 0.01111 0.2026 0.0074 C 0.20434 0.00046 0.2033 -0.02848 0.19652 -0.03311 C 0.19375 -0.03496 0.19045 -0.0345 0.1875 -0.03519 C 0.18298 -0.03889 0.17795 -0.04075 0.17378 -0.04514 C 0.16718 -0.05232 0.16406 -0.05973 0.15555 -0.06343 C 0.15156 -0.07176 0.14149 -0.08033 0.13437 -0.08357 C 0.13333 -0.08496 0.13264 -0.08681 0.13142 -0.08774 C 0.12847 -0.08959 0.12222 -0.09167 0.12222 -0.09144 C 0.11771 -0.09584 0.11389 -0.09746 0.10868 -0.09977 C 0.10468 -0.09908 0.10052 -0.09908 0.09652 -0.09769 C 0.08055 -0.0919 0.10277 -0.09514 0.0875 -0.09167 C 0.07205 -0.0882 0.046 -0.0882 0.03437 -0.08774 C 0.025 -0.07917 0.02014 -0.0713 0.01319 -0.05926 C 0.0125 -0.05811 0.00902 -0.04977 0.00711 -0.04931 C -0.00243 -0.04746 -0.01216 -0.04792 -0.0217 -0.04723 C -0.02431 -0.03588 -0.02761 -0.02385 -0.01719 -0.01899 C -0.01233 -0.0125 -0.00868 -0.0132 -0.00191 -0.01088 C -0.00035 -0.01042 0.00173 -0.01065 0.0026 -0.0088 C 0.00364 -0.00649 0.0026 -0.00348 0.0026 -0.0007 Z " pathEditMode="relative" rAng="0" ptsTypes="fffffffffffffffffffffffffffffffffffffff">
                                      <p:cBhvr>
                                        <p:cTn id="26" dur="1000" fill="hold"/>
                                        <p:tgtEl>
                                          <p:spTgt spid="17"/>
                                        </p:tgtEl>
                                        <p:attrNameLst>
                                          <p:attrName>ppt_x</p:attrName>
                                          <p:attrName>ppt_y</p:attrName>
                                        </p:attrNameLst>
                                      </p:cBhvr>
                                      <p:rCtr x="8600" y="2700"/>
                                    </p:animMotion>
                                  </p:childTnLst>
                                </p:cTn>
                              </p:par>
                              <p:par>
                                <p:cTn id="27" presetID="0" presetClass="path" presetSubtype="0" repeatCount="indefinite" accel="50000" decel="50000" fill="hold" grpId="1" nodeType="withEffect">
                                  <p:stCondLst>
                                    <p:cond delay="0"/>
                                  </p:stCondLst>
                                  <p:childTnLst>
                                    <p:animMotion origin="layout" path="M 0 0 C 0.00434 -0.00209 0.00972 -0.0007 0.01354 -0.00417 C 0.01441 -0.00486 0.01944 -0.02176 0.02413 -0.02223 C 0.0559 -0.02477 0.08785 -0.02361 0.11962 -0.02431 C 0.12691 -0.03056 0.12535 -0.03195 0.13472 -0.03426 C 0.14687 -0.04561 0.16128 -0.04514 0.17569 -0.04653 C 0.18733 -0.04977 0.19358 -0.05787 0.20139 -0.06875 C 0.20035 -0.07963 0.20087 -0.08565 0.19531 -0.09306 C 0.19358 -0.10093 0.19184 -0.10232 0.18628 -0.1051 C 0.17864 -0.12084 0.18871 -0.10186 0.17864 -0.11528 C 0.17257 -0.12338 0.16927 -0.13357 0.16059 -0.1375 C 0.15608 -0.14329 0.15121 -0.14908 0.14531 -0.15162 C 0.13316 -0.16783 0.14792 -0.14885 0.13628 -0.16158 C 0.12951 -0.16899 0.12517 -0.18033 0.11667 -0.1838 C 0.11389 -0.18635 0.11024 -0.18727 0.10746 -0.18982 C 0.09635 -0.19977 0.1092 -0.19283 0.09844 -0.2 C 0.09288 -0.20371 0.08611 -0.20348 0.08021 -0.20602 C 0.07396 -0.21482 0.06892 -0.21667 0.06059 -0.22014 C 0.05816 -0.21991 0.04149 -0.21899 0.03628 -0.21621 C 0.03455 -0.21528 0.03333 -0.2132 0.03177 -0.21204 C 0.03038 -0.21111 0.02882 -0.21088 0.02726 -0.21019 C 0.02222 -0.20348 0.0184 -0.1963 0.01354 -0.18982 C 0.01111 -0.18056 0.00608 -0.17593 0.00295 -0.1676 C 0.00226 -0.16574 0.0026 -0.16297 0.00139 -0.16158 C 0.00017 -0.16019 -0.00156 -0.16042 -0.00313 -0.15973 C -0.0066 -0.15486 -0.01094 -0.14699 -0.01528 -0.14352 C -0.01979 -0.13982 -0.02344 -0.13866 -0.02743 -0.13334 C -0.03281 -0.10973 -0.02986 -0.12547 -0.02743 -0.07084 C -0.02656 -0.05047 -0.02344 -0.03033 -0.01215 -0.01621 C -0.01163 -0.01412 -0.01198 -0.01135 -0.01077 -0.01019 C -0.00816 -0.00764 -0.00156 -0.00602 -0.00156 -0.00602 C -0.00104 -0.00394 0 0 0 0 Z " pathEditMode="relative" ptsTypes="ffffffffffffffffffffffffffffffff">
                                      <p:cBhvr>
                                        <p:cTn id="28" dur="1000" fill="hold"/>
                                        <p:tgtEl>
                                          <p:spTgt spid="15"/>
                                        </p:tgtEl>
                                        <p:attrNameLst>
                                          <p:attrName>ppt_x</p:attrName>
                                          <p:attrName>ppt_y</p:attrName>
                                        </p:attrNameLst>
                                      </p:cBhvr>
                                    </p:animMotion>
                                  </p:childTnLst>
                                </p:cTn>
                              </p:par>
                              <p:par>
                                <p:cTn id="29" presetID="0" presetClass="path" presetSubtype="0" repeatCount="indefinite" accel="50000" decel="50000" fill="hold" grpId="1" nodeType="withEffect">
                                  <p:stCondLst>
                                    <p:cond delay="0"/>
                                  </p:stCondLst>
                                  <p:childTnLst>
                                    <p:animMotion origin="layout" path="M -5.55556E-7 -0.01134 C -0.00469 0.0051 -0.03125 0.00371 -0.04167 0.0044 C -0.05 0.01088 -0.05573 0.02408 -0.06528 0.02755 C -0.06892 0.03195 -0.07222 0.03426 -0.07708 0.03658 C -0.08385 0.03334 -0.08854 0.02663 -0.0934 0.02038 C -0.09514 0.01436 -0.09705 0.01065 -0.10087 0.00649 C -0.1026 0.00024 -0.10469 -0.00347 -0.10833 -0.00787 C -0.11858 -0.0199 -0.11736 -0.01828 -0.13351 -0.02013 C -0.13958 -0.02245 -0.14444 -0.02824 -0.14983 -0.03263 C -0.1533 -0.03518 -0.15521 -0.04074 -0.15868 -0.04328 C -0.16302 -0.04652 -0.17205 -0.04861 -0.17656 -0.05046 C -0.18021 -0.05208 -0.18316 -0.05555 -0.1868 -0.0574 C -0.18976 -0.05902 -0.19288 -0.05972 -0.19566 -0.06087 C -0.20139 -0.08078 -0.19097 -0.08217 -0.17795 -0.08564 C -0.17257 -0.09004 -0.16788 -0.08981 -0.1618 -0.09259 C -0.14236 -0.10162 -0.16632 -0.09259 -0.15139 -0.09814 C -0.14705 -0.10324 -0.14062 -0.10648 -0.13507 -0.10879 C -0.13403 -0.11018 -0.13316 -0.11134 -0.13194 -0.11226 C -0.13021 -0.11319 -0.12778 -0.11273 -0.12604 -0.11412 C -0.12448 -0.11527 -0.12448 -0.11805 -0.12309 -0.11921 C -0.12066 -0.12199 -0.11667 -0.12199 -0.11424 -0.12476 C -0.10608 -0.1324 -0.10538 -0.14351 -0.09496 -0.14768 C -0.08663 -0.1574 -0.07951 -0.16134 -0.06979 -0.16875 C -0.0618 -0.17476 -0.05694 -0.18425 -0.05052 -0.19189 C -0.04653 -0.19143 -0.04219 -0.19189 -0.03854 -0.19004 C -0.03715 -0.18912 -0.03785 -0.18634 -0.03715 -0.18472 C -0.03576 -0.18101 -0.03368 -0.17893 -0.03125 -0.17592 C -0.03073 -0.17407 -0.03073 -0.17199 -0.02969 -0.1706 C -0.02778 -0.16736 -0.02222 -0.16203 -0.02222 -0.1618 C -0.01892 -0.14814 -0.00955 -0.1412 -0.00156 -0.13171 C 0.00174 -0.1206 0.01337 -0.10023 0.02361 -0.09629 C 0.02726 -0.08379 0.02743 -0.0706 0.01927 -0.06087 C 0.01875 -0.05925 0.01858 -0.0574 0.01771 -0.05555 C 0.01701 -0.05439 0.01545 -0.05347 0.01476 -0.05208 C 0.01337 -0.04861 0.01163 -0.04143 0.01163 -0.0412 C 0.01076 -0.02893 0.01302 -0.01967 0.00573 -0.01134 C 0.00504 -0.00833 0.00365 -4.81481E-6 -5.55556E-7 -0.00439 C -0.00139 -0.00601 -5.55556E-7 -0.00902 -5.55556E-7 -0.01134 Z " pathEditMode="relative" rAng="0" ptsTypes="ffffffffffffffffffffffffffffffffffffff">
                                      <p:cBhvr>
                                        <p:cTn id="30" dur="1000" fill="hold"/>
                                        <p:tgtEl>
                                          <p:spTgt spid="20"/>
                                        </p:tgtEl>
                                        <p:attrNameLst>
                                          <p:attrName>ppt_x</p:attrName>
                                          <p:attrName>ppt_y</p:attrName>
                                        </p:attrNameLst>
                                      </p:cBhvr>
                                      <p:rCtr x="-8700" y="-6600"/>
                                    </p:animMotion>
                                  </p:childTnLst>
                                </p:cTn>
                              </p:par>
                              <p:par>
                                <p:cTn id="31" presetID="0" presetClass="path" presetSubtype="0" repeatCount="indefinite" accel="50000" decel="50000" fill="hold" grpId="1" nodeType="withEffect">
                                  <p:stCondLst>
                                    <p:cond delay="0"/>
                                  </p:stCondLst>
                                  <p:childTnLst>
                                    <p:animMotion origin="layout" path="M -0.01354 -0.02222 C -0.01562 -0.03056 -0.01875 -0.0338 -0.02413 -0.03843 C -0.02812 -0.05347 -0.02239 -0.03542 -0.03021 -0.04861 C -0.03125 -0.05023 -0.0309 -0.05278 -0.03177 -0.05463 C -0.03298 -0.05694 -0.03472 -0.05856 -0.03628 -0.06065 C -0.0368 -0.06273 -0.03698 -0.06481 -0.03784 -0.06667 C -0.03854 -0.06829 -0.0401 -0.06921 -0.0408 -0.07083 C -0.04774 -0.08935 -0.04028 -0.07755 -0.04687 -0.08704 C -0.04913 -0.09583 -0.05225 -0.10255 -0.05451 -0.11111 C -0.05312 -0.13542 -0.05729 -0.13727 -0.04392 -0.14352 C -0.03628 -0.14282 -0.02882 -0.14167 -0.02118 -0.14143 C 0.02275 -0.14028 0.06667 -0.14143 0.11059 -0.13958 C 0.11563 -0.13935 0.11979 -0.12338 0.11979 -0.12315 C 0.11823 -0.06435 0.12778 -0.07361 0.10608 -0.05463 C 0.1033 -0.04352 0.09775 -0.03634 0.08941 -0.03241 C 0.08768 -0.0287 0.08507 -0.02593 0.08334 -0.02222 C 0.08247 -0.02037 0.08282 -0.01782 0.08195 -0.0162 C 0.07986 -0.0125 0.07622 -0.01018 0.07431 -0.00625 C 0.07101 0.00023 0.06788 0.00718 0.06528 0.01412 C 0.05799 0.03357 0.06962 0.0081 0.06059 0.02407 C 0.05834 0.02801 0.05452 0.03634 0.05452 0.03657 C 0.05261 0.04421 0.04844 0.04861 0.04393 0.0544 C 0.04219 0.06157 0.03889 0.06389 0.03646 0.0706 C 0.0349 0.075 0.03559 0.08079 0.03334 0.08472 C 0.03229 0.08634 0.03038 0.08611 0.02882 0.08681 C 0.02431 0.08611 0.01962 0.08634 0.01528 0.08472 C 0.01007 0.08287 0.0092 0.06482 0.00764 0.05857 C 0.00729 0.05208 0.00886 0.01042 -2.5E-6 -3.7037E-7 " pathEditMode="relative" rAng="0" ptsTypes="fffffffffffffffffffffffffffA">
                                      <p:cBhvr>
                                        <p:cTn id="32" dur="1000" fill="hold"/>
                                        <p:tgtEl>
                                          <p:spTgt spid="13"/>
                                        </p:tgtEl>
                                        <p:attrNameLst>
                                          <p:attrName>ppt_x</p:attrName>
                                          <p:attrName>ppt_y</p:attrName>
                                        </p:attrNameLst>
                                      </p:cBhvr>
                                      <p:rCtr x="4900" y="-600"/>
                                    </p:animMotion>
                                  </p:childTnLst>
                                </p:cTn>
                              </p:par>
                              <p:par>
                                <p:cTn id="33" presetID="0" presetClass="path" presetSubtype="0" repeatCount="indefinite" accel="50000" decel="50000" fill="hold" grpId="1" nodeType="withEffect">
                                  <p:stCondLst>
                                    <p:cond delay="0"/>
                                  </p:stCondLst>
                                  <p:childTnLst>
                                    <p:animMotion origin="layout" path="M -0.01198 0.01204 C -0.01997 0.00209 -0.00972 0.01389 -0.01962 0.00602 C -0.02084 0.0051 -0.02153 0.00301 -0.02275 0.00209 C -0.02674 -0.00115 -0.03195 -0.00393 -0.03629 -0.00602 C -0.04063 -0.0118 -0.04566 -0.01782 -0.05139 -0.02014 C -0.05591 -0.02615 -0.06077 -0.03171 -0.06667 -0.03426 C -0.06962 -0.03565 -0.0757 -0.03842 -0.0757 -0.03819 C -0.08542 -0.03402 -0.07969 -0.03009 -0.08334 -0.01828 C -0.08646 -0.0081 -0.09375 0.0007 -0.10139 0.00394 C -0.11198 0.0132 -0.10955 0.00741 -0.11198 0.01829 C -0.11216 0.01968 -0.11563 0.04815 -0.11198 0.05255 C -0.10903 0.05602 -0.104 0.05394 -0.1 0.05463 C -0.09549 0.05533 -0.0908 0.05579 -0.08629 0.05648 C -0.07726 0.06065 -0.08004 0.06528 -0.07413 0.07269 C -0.07101 0.08588 -0.06406 0.09028 -0.06059 0.10093 C -0.05625 0.11389 -0.05417 0.12848 -0.05 0.14144 C -0.04931 0.14375 -0.04775 0.14537 -0.04688 0.14746 C -0.04618 0.14931 -0.04584 0.15139 -0.04531 0.15348 C -0.04219 0.16621 -0.04202 0.17801 -0.03334 0.18588 C -0.03125 0.19352 -0.02934 0.1956 -0.02413 0.2 C -0.02205 0.20903 -0.02066 0.20996 -0.01354 0.21204 C -0.01059 0.21135 -0.00729 0.21158 -0.00452 0.21019 C -0.00018 0.2081 -0.00191 0.20417 2.5E-6 0.2 C 0.0026 0.19422 0.00573 0.19074 0.00764 0.1838 C 0.00764 0.18264 0.00955 0.15648 0.01059 0.15162 C 0.01284 0.14167 0.02048 0.13449 0.02587 0.12732 C 0.02847 0.12385 0.03177 0.1176 0.03489 0.11505 C 0.03767 0.11297 0.04097 0.1125 0.04392 0.11111 C 0.05243 0.10023 0.04097 0.11389 0.05156 0.1051 C 0.06111 0.09723 0.04757 0.10394 0.0592 0.09908 C 0.06597 0.08935 0.05781 0.09977 0.06666 0.09283 C 0.07031 0.08982 0.07361 0.08334 0.07725 0.08079 C 0.08159 0.07801 0.08646 0.07685 0.09097 0.07477 C 0.09566 0.06806 0.0993 0.06343 0.10156 0.05463 C 0.08975 0.03797 0.05017 0.04468 0.04392 0.04445 C 0.03732 0.04144 0.03264 0.03519 0.02587 0.03241 C 0.0217 0.02871 0.01875 0.025 0.01528 0.02014 C 0.01267 0.01042 0.00677 0.00463 2.5E-6 -2.96296E-6 " pathEditMode="relative" rAng="0" ptsTypes="fffffffffffffffffffffffffffffffffffffA">
                                      <p:cBhvr>
                                        <p:cTn id="34" dur="1000" fill="hold"/>
                                        <p:tgtEl>
                                          <p:spTgt spid="23"/>
                                        </p:tgtEl>
                                        <p:attrNameLst>
                                          <p:attrName>ppt_x</p:attrName>
                                          <p:attrName>ppt_y</p:attrName>
                                        </p:attrNameLst>
                                      </p:cBhvr>
                                      <p:rCtr x="500" y="7500"/>
                                    </p:animMotion>
                                  </p:childTnLst>
                                </p:cTn>
                              </p:par>
                              <p:par>
                                <p:cTn id="35" presetID="0" presetClass="path" presetSubtype="0" repeatCount="indefinite" accel="50000" decel="50000" fill="hold" grpId="1" nodeType="withEffect">
                                  <p:stCondLst>
                                    <p:cond delay="0"/>
                                  </p:stCondLst>
                                  <p:childTnLst>
                                    <p:animMotion origin="layout" path="M 0 0 C 0.00087 0.01366 0.00035 0.02523 0.00608 0.03634 C 0.00868 0.04792 0.01649 0.05556 0.01962 0.06667 C 0.02274 0.07894 0.02483 0.09213 0.03021 0.10301 C 0.02587 0.11968 0.01094 0.10856 0 0.11296 C -0.00573 0.1206 -0.01059 0.12986 -0.01823 0.13333 C -0.01892 0.13403 -0.02396 0.14028 -0.02431 0.14144 C -0.0283 0.15231 -0.02222 0.14815 -0.03038 0.15139 C -0.04063 0.16065 -0.03681 0.15602 -0.04254 0.16366 C -0.04618 0.1794 -0.04115 0.16111 -0.04705 0.17361 C -0.05399 0.18843 -0.04306 0.17176 -0.05156 0.1838 C -0.05521 0.19769 -0.05243 0.19282 -0.05764 0.2 C -0.0599 0.2088 -0.06493 0.21389 -0.06979 0.22014 C -0.07708 0.21806 -0.08368 0.21458 -0.09097 0.21204 C -0.09549 0.2081 -0.09809 0.20417 -0.10313 0.20185 C -0.11129 0.18495 -0.11927 0.18403 -0.13195 0.17569 C -0.13698 0.17245 -0.13854 0.16806 -0.14392 0.16551 C -0.14792 0.16065 -0.14931 0.15764 -0.15469 0.15556 C -0.15729 0.14398 -0.1684 0.12523 -0.17726 0.12106 C -0.17761 0.1206 -0.18316 0.11366 -0.18333 0.11296 C -0.18455 0.10486 -0.17778 0.10139 -0.17431 0.09884 C -0.15972 0.08796 -0.17066 0.09282 -0.16059 0.08889 C -0.14983 0.07917 -0.15504 0.08194 -0.14549 0.0787 C -0.14063 0.07454 -0.13594 0.07315 -0.13038 0.0706 C -0.12552 0.06435 -0.11823 0.0625 -0.11215 0.05856 C -0.10573 0.04931 -0.1132 0.0588 -0.10469 0.05255 C -0.09479 0.04537 -0.08542 0.03588 -0.07431 0.03218 C -0.06945 0.02569 -0.06701 0.02477 -0.06059 0.02222 C -0.05313 0.01551 -0.04931 0.01065 -0.04097 0.0081 C -0.03698 0.00255 -0.03281 -0.00278 -0.02882 -0.0081 C -0.02778 -0.00949 -0.02726 -0.01204 -0.02587 -0.01227 C -0.0184 -0.01343 -0.01076 -0.01227 -0.00313 -0.01227 " pathEditMode="relative" ptsTypes="fffffffffffffffffffffffffffffffA">
                                      <p:cBhvr>
                                        <p:cTn id="36" dur="1000" fill="hold"/>
                                        <p:tgtEl>
                                          <p:spTgt spid="21"/>
                                        </p:tgtEl>
                                        <p:attrNameLst>
                                          <p:attrName>ppt_x</p:attrName>
                                          <p:attrName>ppt_y</p:attrName>
                                        </p:attrNameLst>
                                      </p:cBhvr>
                                    </p:animMotion>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4"/>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9"/>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7"/>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26"/>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childTnLst>
                                </p:cTn>
                              </p:par>
                              <p:par>
                                <p:cTn id="55" presetID="0" presetClass="path" presetSubtype="0" repeatCount="indefinite" accel="50000" decel="50000" fill="hold" grpId="1" nodeType="withEffect">
                                  <p:stCondLst>
                                    <p:cond delay="0"/>
                                  </p:stCondLst>
                                  <p:childTnLst>
                                    <p:animMotion origin="layout" path="M -0.01111 -0.00601 C -0.01198 0.00672 -0.01302 0.02385 -0.01666 0.03635 C -0.01823 0.0419 -0.02777 0.04445 -0.02777 0.04468 C -0.03125 0.04977 -0.03455 0.05255 -0.03732 0.05857 C -0.03906 0.06644 -0.04409 0.08357 -0.03871 0.09098 C -0.03489 0.09607 -0.02847 0.09237 -0.02343 0.09306 C -0.0177 0.10533 -0.01128 0.12686 -0.00139 0.13125 C 0.00295 0.1375 0.00868 0.147 0.01389 0.15162 C 0.01511 0.15278 0.01667 0.15255 0.01806 0.15348 C 0.02431 0.15741 0.02986 0.16366 0.03611 0.1676 C 0.03924 0.16945 0.04254 0.17014 0.04566 0.17176 C 0.054 0.17107 0.06233 0.17153 0.07066 0.16968 C 0.07118 0.16945 0.07587 0.16204 0.07622 0.16158 C 0.08143 0.15579 0.08664 0.14977 0.09289 0.14746 C 0.09792 0.14005 0.104 0.13588 0.11077 0.13334 C 0.11493 0.12755 0.11771 0.122 0.12327 0.11922 C 0.13282 0.10903 0.13698 0.10278 0.14809 0.097 C 0.15278 0.09213 0.15764 0.09005 0.16198 0.08496 C 0.16632 0.07987 0.17032 0.07431 0.17448 0.06875 C 0.17344 0.04815 0.17726 0.03264 0.16337 0.02639 C 0.15903 0.02014 0.15348 0.01806 0.14809 0.01412 C 0.14358 0.01088 0.14202 0.00649 0.13698 0.00417 C 0.1323 -0.00694 0.12136 -0.00995 0.11355 -0.0162 C 0.1 -0.02731 0.11007 -0.02199 0.10105 -0.02615 C 0.09723 -0.03194 0.09393 -0.0324 0.08872 -0.03425 C 0.08525 -0.03935 0.08212 -0.04004 0.07761 -0.04236 C 0.0625 -0.06435 0.05295 -0.04976 0.02344 -0.04838 C 0.01962 -0.04467 0.0165 -0.04004 0.0125 -0.03634 C 0.00903 -0.02893 0.00868 -0.02013 0.00417 -0.01412 C 0.00348 -0.01088 0.00313 -4.44444E-6 -3.33333E-6 -4.44444E-6 " pathEditMode="relative" rAng="0" ptsTypes="fffffffffffffffffffffffffffffA">
                                      <p:cBhvr>
                                        <p:cTn id="56" dur="5000" fill="hold"/>
                                        <p:tgtEl>
                                          <p:spTgt spid="18"/>
                                        </p:tgtEl>
                                        <p:attrNameLst>
                                          <p:attrName>ppt_x</p:attrName>
                                          <p:attrName>ppt_y</p:attrName>
                                        </p:attrNameLst>
                                      </p:cBhvr>
                                      <p:rCtr x="7800" y="6000"/>
                                    </p:animMotion>
                                  </p:childTnLst>
                                </p:cTn>
                              </p:par>
                              <p:par>
                                <p:cTn id="57" presetID="0" presetClass="path" presetSubtype="0" repeatCount="indefinite" accel="50000" decel="50000" fill="hold" grpId="1" nodeType="withEffect">
                                  <p:stCondLst>
                                    <p:cond delay="0"/>
                                  </p:stCondLst>
                                  <p:childTnLst>
                                    <p:animMotion origin="layout" path="M 0 0 C 0.00156 0.00069 0.00347 0.00046 0.00469 0.00208 C 0.00573 0.00347 0.00538 0.00625 0.00608 0.0081 C 0.00781 0.01226 0.01007 0.0162 0.01215 0.02013 C 0.01615 0.02824 0.025 0.02893 0.03038 0.03449 C 0.03281 0.03703 0.03802 0.04444 0.04097 0.04861 C 0.04149 0.05231 0.04479 0.06782 0.04705 0.07083 C 0.04931 0.07384 0.0533 0.07291 0.05608 0.07476 C 0.06667 0.08194 0.05504 0.07662 0.06528 0.08078 C 0.06684 0.08217 0.06823 0.08379 0.06979 0.08495 C 0.07118 0.08587 0.07292 0.08564 0.07431 0.0868 C 0.07847 0.09004 0.07917 0.09791 0.08333 0.10115 C 0.08802 0.10486 0.09479 0.10486 0.1 0.10717 C 0.0967 0.13564 0.10191 0.11736 0.06215 0.12129 C 0.05747 0.12175 0.05313 0.12731 0.04861 0.12939 C 0.0434 0.13611 0.03611 0.13518 0.03038 0.14143 C 0.02656 0.1456 0.02066 0.1581 0.01667 0.15972 C 0.01215 0.16157 0.00313 0.16574 0.00313 0.16574 C 0.00156 0.16782 -0.00503 0.17916 -0.0059 0.17986 C -0.00868 0.18217 -0.0151 0.18379 -0.0151 0.18379 C -0.02187 0.19351 -0.01371 0.1831 -0.02257 0.19004 C -0.02708 0.19351 -0.02951 0.19768 -0.03472 0.2 C -0.03854 0.20509 -0.04184 0.20578 -0.04687 0.2081 C -0.09462 0.20509 -0.06927 0.21273 -0.0908 0.19398 C -0.09097 0.19351 -0.10139 0.17106 -0.10295 0.16967 C -0.10729 0.16574 -0.11128 0.16226 -0.11354 0.15555 C -0.11476 0.15162 -0.11684 0.14259 -0.11805 0.1375 C -0.11753 0.13009 -0.11788 0.12245 -0.11667 0.11527 C -0.11441 0.10185 -0.08576 0.10324 -0.08333 0.103 C -0.08177 0.10162 -0.08038 0.10023 -0.07864 0.09907 C -0.07726 0.09814 -0.07552 0.09814 -0.07413 0.09699 C -0.05364 0.08171 -0.0717 0.09467 -0.06198 0.08495 C -0.05434 0.07731 -0.04653 0.07083 -0.03923 0.06273 C -0.03403 0.05694 -0.02656 0.05162 -0.02257 0.04444 C -0.0158 0.03217 -0.01701 0.03379 -0.01354 0.02013 C -0.01163 0.01273 -0.00399 0.00532 0 0 Z " pathEditMode="relative" ptsTypes="ffffffffffffffffffffffffffffffffffff">
                                      <p:cBhvr>
                                        <p:cTn id="58" dur="5000" fill="hold"/>
                                        <p:tgtEl>
                                          <p:spTgt spid="26"/>
                                        </p:tgtEl>
                                        <p:attrNameLst>
                                          <p:attrName>ppt_x</p:attrName>
                                          <p:attrName>ppt_y</p:attrName>
                                        </p:attrNameLst>
                                      </p:cBhvr>
                                    </p:animMotion>
                                  </p:childTnLst>
                                </p:cTn>
                              </p:par>
                              <p:par>
                                <p:cTn id="59" presetID="0" presetClass="path" presetSubtype="0" repeatCount="indefinite" accel="50000" decel="50000" fill="hold" grpId="1" nodeType="withEffect">
                                  <p:stCondLst>
                                    <p:cond delay="0"/>
                                  </p:stCondLst>
                                  <p:childTnLst>
                                    <p:animMotion origin="layout" path="M 0 0 C -0.00139 0.0169 0.00139 0.02153 -0.00903 0.02639 C -0.0132 0.03171 -0.01407 0.03588 -0.01962 0.03843 C -0.02379 0.0544 -0.01754 0.03565 -0.0257 0.04653 C -0.02674 0.04792 -0.02622 0.05093 -0.02726 0.05255 C -0.02848 0.0544 -0.03021 0.05509 -0.03177 0.05648 C -0.03559 0.07199 -0.03004 0.05393 -0.03785 0.06667 C -0.03889 0.06829 -0.03854 0.07083 -0.03941 0.07268 C -0.04098 0.07639 -0.04445 0.0787 -0.04688 0.08079 C -0.05087 0.09606 -0.06285 0.10856 -0.07275 0.11713 C -0.07483 0.125 -0.079 0.13171 -0.08334 0.1375 C -0.08663 0.15046 -0.09618 0.16366 -0.10608 0.16759 C -0.1066 0.16736 -0.11563 0.16505 -0.11667 0.16366 C -0.11771 0.16227 -0.11736 0.15949 -0.11823 0.15764 C -0.12118 0.15116 -0.12743 0.14583 -0.13177 0.14143 C -0.13785 0.13518 -0.14098 0.12662 -0.14844 0.12315 C -0.15608 0.11343 -0.1474 0.12569 -0.15295 0.11319 C -0.15591 0.10648 -0.16285 0.10324 -0.16667 0.09699 C -0.17188 0.08866 -0.17604 0.07847 -0.18177 0.07083 C -0.18611 0.06481 -0.18594 0.06782 -0.19098 0.06458 C -0.19532 0.0618 -0.19809 0.05694 -0.20157 0.05255 C -0.20104 0.04722 -0.20122 0.04143 -0.2 0.03634 C -0.19827 0.02917 -0.18785 0.02639 -0.18334 0.0243 C -0.1783 0.01759 -0.17327 0.01296 -0.16667 0.01018 C -0.16233 0.0044 -0.15729 -0.00023 -0.15295 -0.00602 C -0.14636 -0.01482 -0.14306 -0.02222 -0.13334 -0.02616 C -0.12743 -0.03403 -0.13021 -0.0382 -0.12118 -0.04236 C -0.11788 -0.05532 -0.10903 -0.04954 -0.1 -0.05255 C -0.08611 -0.05046 -0.07275 -0.04745 -0.05903 -0.04445 C -0.05226 -0.0412 -0.04636 -0.03657 -0.03941 -0.03426 C -0.03525 -0.02917 -0.03091 -0.02847 -0.0257 -0.02616 C -0.02101 -0.00556 -0.01598 -0.00857 0 0 Z " pathEditMode="relative" ptsTypes="ffffffffffffffffffffffffffffffff">
                                      <p:cBhvr>
                                        <p:cTn id="60" dur="5000" fill="hold"/>
                                        <p:tgtEl>
                                          <p:spTgt spid="19"/>
                                        </p:tgtEl>
                                        <p:attrNameLst>
                                          <p:attrName>ppt_x</p:attrName>
                                          <p:attrName>ppt_y</p:attrName>
                                        </p:attrNameLst>
                                      </p:cBhvr>
                                    </p:animMotion>
                                  </p:childTnLst>
                                </p:cTn>
                              </p:par>
                              <p:par>
                                <p:cTn id="61" presetID="0" presetClass="path" presetSubtype="0" repeatCount="indefinite" accel="50000" decel="50000" fill="hold" grpId="1" nodeType="withEffect">
                                  <p:stCondLst>
                                    <p:cond delay="0"/>
                                  </p:stCondLst>
                                  <p:childTnLst>
                                    <p:animMotion origin="layout" path="M 0 0 C -0.00573 0.00764 -0.00226 0.00254 -0.00903 0.0162 C -0.0099 0.01805 -0.01216 0.01736 -0.01372 0.01828 C -0.01528 0.01944 -0.01667 0.02129 -0.01823 0.02222 C -0.02118 0.02407 -0.02726 0.02639 -0.02726 0.02639 C -0.03594 0.03726 -0.05226 0.03379 -0.06216 0.03449 C -0.08316 0.03032 -0.07327 0.03703 -0.07118 -0.00996 C -0.07032 -0.02801 -0.06858 -0.03588 -0.06372 -0.05047 C -0.06025 -0.06088 -0.05938 -0.0713 -0.05452 -0.08079 C -0.05261 -0.08912 -0.05018 -0.09885 -0.04549 -0.1051 C -0.04289 -0.10857 -0.04045 -0.11158 -0.03785 -0.11505 C -0.03681 -0.11644 -0.0349 -0.11922 -0.0349 -0.11922 C -0.0283 -0.11829 -0.02032 -0.12061 -0.01511 -0.11505 C -0.01181 -0.11158 -0.00903 -0.10695 -0.00608 -0.10301 C -0.00504 -0.10162 -0.00313 -0.09885 -0.00313 -0.09885 C -0.00261 -0.09699 0 -0.08334 0.00295 -0.08079 C 0.00937 -0.075 0.03229 -0.07176 0.03941 -0.07061 C 0.04843 -0.06922 0.06666 -0.06667 0.06666 -0.06667 C 0.07604 -0.06343 0.08576 -0.0625 0.09548 -0.06065 C 0.09843 -0.05926 0.10156 -0.05787 0.10451 -0.05649 C 0.10798 -0.05486 0.11007 -0.04977 0.11354 -0.04838 C 0.1151 -0.04769 0.11666 -0.04723 0.11823 -0.04653 C 0.12378 -0.03866 0.11805 -0.04584 0.12725 -0.03843 C 0.13298 -0.0338 0.13767 -0.02686 0.14392 -0.02431 C 0.14548 -0.01829 0.14757 -0.01644 0.14097 -0.01621 C 0.11718 -0.01505 0.0934 -0.01505 0.06961 -0.01412 C 0.05642 -0.01366 0.0434 -0.01274 0.0302 -0.01204 C 0.02395 -0.00903 0.01857 -0.00463 0.01215 -0.00209 C 0.00694 0.00486 0.01041 0.00231 0 0 Z " pathEditMode="relative" ptsTypes="fffffffffffffffffffffffffffff">
                                      <p:cBhvr>
                                        <p:cTn id="62" dur="5000" fill="hold"/>
                                        <p:tgtEl>
                                          <p:spTgt spid="27"/>
                                        </p:tgtEl>
                                        <p:attrNameLst>
                                          <p:attrName>ppt_x</p:attrName>
                                          <p:attrName>ppt_y</p:attrName>
                                        </p:attrNameLst>
                                      </p:cBhvr>
                                    </p:animMotion>
                                  </p:childTnLst>
                                </p:cTn>
                              </p:par>
                              <p:par>
                                <p:cTn id="63" presetID="0" presetClass="path" presetSubtype="0" repeatCount="indefinite" accel="50000" decel="50000" fill="hold" grpId="1" nodeType="withEffect">
                                  <p:stCondLst>
                                    <p:cond delay="0"/>
                                  </p:stCondLst>
                                  <p:childTnLst>
                                    <p:animMotion origin="layout" path="M -1.94444E-6 -0.00625 C 0.00313 -0.00486 0.00643 -0.0044 0.0092 -0.00208 C 0.01077 -0.00069 0.01198 0.00093 0.01372 0.00185 C 0.02205 0.00625 0.03212 0.0081 0.04097 0.00972 C 0.04531 0.02616 0.04097 0.02153 0.06059 0.01945 C 0.06268 0.01158 0.06459 0.00371 0.06667 -0.00417 C 0.06823 -0.0243 0.06893 -0.02801 0.07882 -0.04143 C 0.08056 -0.05254 0.08143 -0.06551 0.08646 -0.07477 C 0.08785 -0.08055 0.08993 -0.08657 0.09097 -0.09259 C 0.09202 -0.09838 0.09393 -0.11018 0.09393 -0.10995 C 0.0934 -0.14167 0.0934 -0.17292 0.09254 -0.2044 C 0.09236 -0.21319 0.08768 -0.21157 0.08177 -0.21435 C 0.08021 -0.21504 0.07726 -0.2162 0.07726 -0.2162 C 0.06007 -0.21458 0.03941 -0.21342 0.02431 -0.20046 C 0.0158 -0.18518 0.00886 -0.16829 -0.00156 -0.15532 C -0.00781 -0.14745 -0.01632 -0.14629 -0.02413 -0.14352 C -0.03385 -0.14028 -0.04305 -0.13495 -0.05156 -0.12778 C -0.05746 -0.1162 -0.0566 -0.1125 -0.05451 -0.09629 C -0.05364 -0.08981 -0.04687 -0.07893 -0.04687 -0.0787 C -0.04427 -0.06736 -0.04739 -0.07754 -0.04236 -0.06898 C -0.0401 -0.06504 -0.03628 -0.05717 -0.03628 -0.05694 C -0.0342 -0.04768 -0.03177 -0.05092 -0.02569 -0.04537 C -0.02274 -0.03403 -0.01597 -0.02801 -0.01215 -0.01782 C -0.01007 -0.0125 -0.01337 -0.00254 -0.00903 -0.00023 C -0.0059 0.00162 -0.00295 -0.00417 -1.94444E-6 -0.00625 Z " pathEditMode="relative" rAng="0" ptsTypes="fffffffffffffffffffffffff">
                                      <p:cBhvr>
                                        <p:cTn id="64" dur="5000" fill="hold"/>
                                        <p:tgtEl>
                                          <p:spTgt spid="16"/>
                                        </p:tgtEl>
                                        <p:attrNameLst>
                                          <p:attrName>ppt_x</p:attrName>
                                          <p:attrName>ppt_y</p:attrName>
                                        </p:attrNameLst>
                                      </p:cBhvr>
                                      <p:rCtr x="1800" y="-8900"/>
                                    </p:animMotion>
                                  </p:childTnLst>
                                </p:cTn>
                              </p:par>
                              <p:par>
                                <p:cTn id="65" presetID="0" presetClass="path" presetSubtype="0" repeatCount="indefinite" accel="50000" decel="50000" fill="hold" grpId="1" nodeType="withEffect">
                                  <p:stCondLst>
                                    <p:cond delay="0"/>
                                  </p:stCondLst>
                                  <p:childTnLst>
                                    <p:animMotion origin="layout" path="M 0 0 C 0.00243 -0.01018 0.00329 -0.02268 0.00902 -0.03032 C 0.01128 -0.03866 0.01388 -0.04768 0.0151 -0.05648 C 0.01666 -0.06829 0.0151 -0.07477 0.02118 -0.08287 C 0.02274 -0.08981 0.025 -0.0919 0.02864 -0.09699 C 0.03211 -0.11018 0.03611 -0.12384 0.02256 -0.12917 C 0.021 -0.13055 0.01961 -0.13217 0.01805 -0.13333 C 0.01666 -0.13426 0.01493 -0.13403 0.01354 -0.13518 C 0.00868 -0.13912 0.00937 -0.14236 0.00295 -0.14537 C -0.00573 -0.15764 -0.01511 -0.1625 -0.02587 -0.16967 C -0.03108 -0.17315 -0.03247 -0.17731 -0.03803 -0.17963 C -0.04375 -0.18773 -0.05174 -0.18449 -0.05921 -0.18773 C -0.06216 -0.18912 -0.06528 -0.19051 -0.06823 -0.1919 C -0.0698 -0.19259 -0.07275 -0.19398 -0.07275 -0.19398 C -0.07605 -0.19815 -0.08073 -0.20139 -0.0849 -0.20393 C -0.08785 -0.20579 -0.0941 -0.2081 -0.0941 -0.2081 C -0.10556 -0.20278 -0.09184 -0.21042 -0.10157 -0.2 C -0.10417 -0.19722 -0.10782 -0.1963 -0.11077 -0.19398 C -0.11389 -0.1875 -0.11407 -0.17917 -0.11823 -0.17361 C -0.12275 -0.16759 -0.12917 -0.16435 -0.13334 -0.15741 C -0.13664 -0.15185 -0.13803 -0.14537 -0.14098 -0.13935 C -0.14237 -0.13264 -0.14445 -0.12523 -0.14705 -0.11921 C -0.14775 -0.11759 -0.14914 -0.11643 -0.15 -0.11505 C -0.15122 -0.11319 -0.15226 -0.11111 -0.15313 -0.10903 C -0.1573 -0.0993 -0.16146 -0.09074 -0.1698 -0.0868 C -0.17744 -0.07662 -0.18212 -0.06458 -0.19098 -0.05648 C -0.19445 -0.0243 -0.19462 -0.03241 -0.16667 -0.03032 C -0.15921 -0.02778 -0.15313 -0.02569 -0.14549 -0.02407 C -0.13941 -0.02153 -0.13351 -0.01875 -0.12744 -0.0162 C -0.12639 -0.01412 -0.12553 -0.0118 -0.12431 -0.00995 C -0.12292 -0.00787 -0.12101 -0.00625 -0.1198 -0.00393 C -0.11771 0.00023 -0.11893 0.00625 -0.11667 0.01019 C -0.1165 0.01065 -0.10799 0.01389 -0.10764 0.01412 C -0.10157 0.0169 -0.09549 0.01968 -0.08941 0.02222 C -0.08212 0.03241 -0.09132 0.02083 -0.08195 0.02824 C -0.08073 0.02917 -0.08004 0.03148 -0.07882 0.03241 C -0.07691 0.03403 -0.06997 0.03588 -0.06823 0.03634 C -0.05764 0.03565 -0.04497 0.04097 -0.03646 0.03241 C -0.02761 0.02361 -0.02327 0.00509 -0.01077 0.00417 C -0.00417 0.0037 0.00243 0.00417 0.00902 0.00417 " pathEditMode="relative" ptsTypes="fffffffffffffffffffffffffffffffffffffffA">
                                      <p:cBhvr>
                                        <p:cTn id="66" dur="5000" fill="hold"/>
                                        <p:tgtEl>
                                          <p:spTgt spid="14"/>
                                        </p:tgtEl>
                                        <p:attrNameLst>
                                          <p:attrName>ppt_x</p:attrName>
                                          <p:attrName>ppt_y</p:attrName>
                                        </p:attrNameLst>
                                      </p:cBhvr>
                                    </p:animMotion>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29"/>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30"/>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3" grpId="0" animBg="1"/>
      <p:bldP spid="23" grpId="1" animBg="1"/>
      <p:bldP spid="26" grpId="0" animBg="1"/>
      <p:bldP spid="26" grpId="1" animBg="1"/>
      <p:bldP spid="27" grpId="0" animBg="1"/>
      <p:bldP spid="27" grpId="1" animBg="1"/>
      <p:bldP spid="29" grpId="0" animBg="1"/>
      <p:bldP spid="30" grpId="0" animBg="1"/>
      <p:bldP spid="3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0" y="0"/>
            <a:ext cx="9144000" cy="1384995"/>
          </a:xfrm>
          <a:prstGeom prst="rect">
            <a:avLst/>
          </a:prstGeom>
          <a:noFill/>
        </p:spPr>
        <p:txBody>
          <a:bodyPr wrap="square" rtlCol="0">
            <a:spAutoFit/>
          </a:bodyPr>
          <a:lstStyle/>
          <a:p>
            <a:r>
              <a:rPr lang="cs-CZ" sz="2800" b="1" dirty="0" smtClean="0">
                <a:solidFill>
                  <a:srgbClr val="FF0000"/>
                </a:solidFill>
              </a:rPr>
              <a:t>Jak lze vnitřní pohybovou energii částic zvýšit?</a:t>
            </a:r>
          </a:p>
          <a:p>
            <a:endParaRPr lang="cs-CZ" sz="2800" b="1" dirty="0" smtClean="0">
              <a:solidFill>
                <a:srgbClr val="FF0000"/>
              </a:solidFill>
            </a:endParaRPr>
          </a:p>
          <a:p>
            <a:r>
              <a:rPr lang="cs-CZ" sz="2800" b="1" dirty="0" smtClean="0"/>
              <a:t>1. Dotykem tělesa s tělesem o vyšší teplotě</a:t>
            </a:r>
            <a:endParaRPr lang="cs-CZ" sz="2800" b="1" dirty="0"/>
          </a:p>
        </p:txBody>
      </p:sp>
      <p:grpSp>
        <p:nvGrpSpPr>
          <p:cNvPr id="3" name="Skupina 2"/>
          <p:cNvGrpSpPr/>
          <p:nvPr/>
        </p:nvGrpSpPr>
        <p:grpSpPr>
          <a:xfrm>
            <a:off x="539552" y="1700808"/>
            <a:ext cx="2664296" cy="2376264"/>
            <a:chOff x="1115616" y="3284984"/>
            <a:chExt cx="2664296" cy="2376264"/>
          </a:xfrm>
        </p:grpSpPr>
        <p:sp>
          <p:nvSpPr>
            <p:cNvPr id="4" name="Obdélník 3"/>
            <p:cNvSpPr/>
            <p:nvPr/>
          </p:nvSpPr>
          <p:spPr>
            <a:xfrm>
              <a:off x="1547664" y="3284984"/>
              <a:ext cx="2232248" cy="23762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5" name="Přímá spojovací čára 4"/>
            <p:cNvCxnSpPr/>
            <p:nvPr/>
          </p:nvCxnSpPr>
          <p:spPr>
            <a:xfrm>
              <a:off x="1547664" y="3789040"/>
              <a:ext cx="2232248" cy="0"/>
            </a:xfrm>
            <a:prstGeom prst="line">
              <a:avLst/>
            </a:prstGeom>
          </p:spPr>
          <p:style>
            <a:lnRef idx="1">
              <a:schemeClr val="accent1"/>
            </a:lnRef>
            <a:fillRef idx="0">
              <a:schemeClr val="accent1"/>
            </a:fillRef>
            <a:effectRef idx="0">
              <a:schemeClr val="accent1"/>
            </a:effectRef>
            <a:fontRef idx="minor">
              <a:schemeClr val="tx1"/>
            </a:fontRef>
          </p:style>
        </p:cxnSp>
        <p:sp>
          <p:nvSpPr>
            <p:cNvPr id="6" name="Měsíc 5"/>
            <p:cNvSpPr/>
            <p:nvPr/>
          </p:nvSpPr>
          <p:spPr>
            <a:xfrm>
              <a:off x="1115616" y="4077072"/>
              <a:ext cx="432048" cy="792088"/>
            </a:xfrm>
            <a:prstGeom prst="moon">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sp>
        <p:nvSpPr>
          <p:cNvPr id="7" name="Elipsa 6"/>
          <p:cNvSpPr/>
          <p:nvPr/>
        </p:nvSpPr>
        <p:spPr>
          <a:xfrm>
            <a:off x="1907704" y="2492896"/>
            <a:ext cx="216024" cy="216024"/>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cs-CZ"/>
          </a:p>
        </p:txBody>
      </p:sp>
      <p:sp>
        <p:nvSpPr>
          <p:cNvPr id="8" name="Elipsa 7"/>
          <p:cNvSpPr/>
          <p:nvPr/>
        </p:nvSpPr>
        <p:spPr>
          <a:xfrm>
            <a:off x="2771800" y="4365104"/>
            <a:ext cx="216024" cy="216024"/>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cs-CZ"/>
          </a:p>
        </p:txBody>
      </p:sp>
      <p:sp>
        <p:nvSpPr>
          <p:cNvPr id="9" name="TextovéPole 8"/>
          <p:cNvSpPr txBox="1"/>
          <p:nvPr/>
        </p:nvSpPr>
        <p:spPr>
          <a:xfrm>
            <a:off x="3779912" y="1412776"/>
            <a:ext cx="5364088" cy="3539430"/>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cs-CZ" sz="2800" b="1" dirty="0" smtClean="0"/>
              <a:t>Do hrnku nalijeme horkou vodu. </a:t>
            </a:r>
            <a:r>
              <a:rPr lang="cs-CZ" sz="2800" dirty="0" smtClean="0"/>
              <a:t>Molekuly horké vody se neustále pohybují – mají pohybovou energii.</a:t>
            </a:r>
          </a:p>
          <a:p>
            <a:r>
              <a:rPr lang="cs-CZ" sz="2800" dirty="0" smtClean="0"/>
              <a:t>Po nárazu na stěnu hrnku předají část své energie molekulám hrnku, které svou pohybovou energii zvýší.</a:t>
            </a:r>
          </a:p>
          <a:p>
            <a:r>
              <a:rPr lang="cs-CZ" sz="2800" dirty="0" smtClean="0"/>
              <a:t>Tím se zvyšuje vnitřní energie hrnku. Hrnek se zahřívá.</a:t>
            </a:r>
            <a:endParaRPr lang="cs-CZ" sz="2800" dirty="0"/>
          </a:p>
        </p:txBody>
      </p:sp>
      <p:sp>
        <p:nvSpPr>
          <p:cNvPr id="10" name="Šipka doprava 9"/>
          <p:cNvSpPr/>
          <p:nvPr/>
        </p:nvSpPr>
        <p:spPr>
          <a:xfrm>
            <a:off x="323528" y="5517232"/>
            <a:ext cx="1152128" cy="432048"/>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cs-CZ"/>
          </a:p>
        </p:txBody>
      </p:sp>
      <p:sp>
        <p:nvSpPr>
          <p:cNvPr id="11" name="TextovéPole 10"/>
          <p:cNvSpPr txBox="1"/>
          <p:nvPr/>
        </p:nvSpPr>
        <p:spPr>
          <a:xfrm>
            <a:off x="1547664" y="5085184"/>
            <a:ext cx="7596336" cy="1569660"/>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cs-CZ" sz="2400" dirty="0" smtClean="0"/>
              <a:t>Po nárazu molekula horké vody část své energie ztratí a voda se mírně ochladí. Molekula hrnku energii zvýší a hrnek se zahřeje.</a:t>
            </a:r>
          </a:p>
          <a:p>
            <a:r>
              <a:rPr lang="cs-CZ" sz="2400" dirty="0" smtClean="0"/>
              <a:t>Vnitřní energie vody se sníží, vnitřní energie vody se zvýší.</a:t>
            </a:r>
            <a:endParaRPr lang="cs-CZ"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0" presetClass="path" presetSubtype="0" repeatCount="indefinite" accel="50000" decel="50000" fill="hold" grpId="1" nodeType="withEffect">
                                  <p:stCondLst>
                                    <p:cond delay="0"/>
                                  </p:stCondLst>
                                  <p:childTnLst>
                                    <p:animMotion origin="layout" path="M 1.66667E-6 -7.40741E-7 C -0.00799 -0.00995 0.00226 0.00185 -0.00764 -0.00602 C -0.00886 -0.00694 -0.00955 -0.00903 -0.01077 -0.00995 C -0.01476 -0.01319 -0.01997 -0.01597 -0.02431 -0.01805 C -0.02865 -0.02384 -0.03368 -0.02986 -0.03941 -0.03218 C -0.04393 -0.03819 -0.04879 -0.04375 -0.05469 -0.0463 C -0.05764 -0.04768 -0.06372 -0.05046 -0.06372 -0.05023 C -0.07344 -0.04606 -0.06771 -0.04213 -0.07136 -0.03032 C -0.07448 -0.02014 -0.08177 -0.01134 -0.08941 -0.0081 C -0.1 0.00116 -0.09757 -0.00463 -0.1 0.00625 C -0.10018 0.00764 -0.10365 0.03611 -0.1 0.04051 C -0.09705 0.04398 -0.09202 0.0419 -0.08802 0.04259 C -0.08351 0.04329 -0.07882 0.04375 -0.07431 0.04445 C -0.06528 0.04861 -0.06806 0.05324 -0.06215 0.06065 C -0.05903 0.07384 -0.05208 0.07824 -0.04861 0.08889 C -0.04427 0.10185 -0.04219 0.11644 -0.03802 0.1294 C -0.03733 0.13171 -0.03577 0.13333 -0.0349 0.13542 C -0.0342 0.13727 -0.03386 0.13935 -0.03333 0.14144 C -0.03021 0.15417 -0.03004 0.16597 -0.02136 0.17384 C -0.01927 0.18148 -0.01736 0.18357 -0.01215 0.18796 C -0.01007 0.19699 -0.00868 0.19792 -0.00156 0.2 C 0.00139 0.19931 0.00469 0.19954 0.00746 0.19815 C 0.0118 0.19607 0.01007 0.19213 0.01198 0.18796 C 0.01458 0.18218 0.01771 0.1787 0.01962 0.17176 C 0.01962 0.1706 0.02153 0.14445 0.02257 0.13958 C 0.02482 0.12963 0.03246 0.12245 0.03785 0.11528 C 0.04045 0.11181 0.04375 0.10556 0.04687 0.10301 C 0.04965 0.10093 0.05295 0.10046 0.0559 0.09907 C 0.06441 0.0882 0.05295 0.10185 0.06354 0.09306 C 0.07309 0.08519 0.05955 0.0919 0.07118 0.08704 C 0.07795 0.07732 0.06979 0.08773 0.07864 0.08079 C 0.08229 0.07778 0.08559 0.0713 0.08923 0.06875 C 0.09357 0.06597 0.09844 0.06482 0.10295 0.06273 C 0.10764 0.05602 0.11128 0.05139 0.11354 0.04259 C 0.10173 0.02593 0.06215 0.03264 0.0559 0.03241 C 0.0493 0.0294 0.04462 0.02315 0.03785 0.02037 C 0.03368 0.01667 0.03073 0.01296 0.02726 0.0081 C 0.02465 -0.00162 0.01875 -0.00741 0.01198 -0.01204 " pathEditMode="relative" rAng="0" ptsTypes="fffffffffffffffffffffffffffffffffffffA">
                                      <p:cBhvr>
                                        <p:cTn id="14" dur="2000" fill="hold"/>
                                        <p:tgtEl>
                                          <p:spTgt spid="7"/>
                                        </p:tgtEl>
                                        <p:attrNameLst>
                                          <p:attrName>ppt_x</p:attrName>
                                          <p:attrName>ppt_y</p:attrName>
                                        </p:attrNameLst>
                                      </p:cBhvr>
                                      <p:rCtr x="500" y="7500"/>
                                    </p:animMotion>
                                  </p:childTnLst>
                                </p:cTn>
                              </p:par>
                              <p:par>
                                <p:cTn id="15" presetID="1"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0" presetClass="path" presetSubtype="0" repeatCount="indefinite" accel="50000" decel="50000" fill="hold" grpId="1" nodeType="withEffect">
                                  <p:stCondLst>
                                    <p:cond delay="0"/>
                                  </p:stCondLst>
                                  <p:childTnLst>
                                    <p:animMotion origin="layout" path="M 0.00052 -0.11875 C -0.00417 -0.10231 -0.03073 -0.1037 -0.04115 -0.103 C -0.04948 -0.09652 -0.05521 -0.08333 -0.06476 -0.07986 C -0.0684 -0.07546 -0.0717 -0.07314 -0.07656 -0.07083 C -0.08333 -0.07407 -0.08802 -0.08078 -0.09288 -0.08703 C -0.09462 -0.09305 -0.09653 -0.09675 -0.10035 -0.10092 C -0.10208 -0.10717 -0.10417 -0.11087 -0.10781 -0.11527 C -0.11805 -0.12731 -0.11684 -0.12569 -0.13299 -0.12754 C -0.13906 -0.12986 -0.14392 -0.13564 -0.1493 -0.14004 C -0.15278 -0.14259 -0.15469 -0.14814 -0.15816 -0.15069 C -0.1625 -0.15393 -0.17153 -0.15601 -0.17604 -0.15787 C -0.17969 -0.15949 -0.18264 -0.16296 -0.18628 -0.16481 C -0.18924 -0.16643 -0.19236 -0.16712 -0.19514 -0.16828 C -0.20087 -0.18819 -0.19045 -0.18958 -0.17743 -0.19305 C -0.17205 -0.19745 -0.16736 -0.19722 -0.16128 -0.2 C -0.14184 -0.20902 -0.1658 -0.2 -0.15087 -0.20555 C -0.14653 -0.21064 -0.1401 -0.21388 -0.13455 -0.2162 C -0.13351 -0.21759 -0.13264 -0.21875 -0.13142 -0.21967 C -0.12969 -0.2206 -0.12726 -0.22013 -0.12552 -0.22152 C -0.12396 -0.22268 -0.12396 -0.22546 -0.12257 -0.22662 C -0.12014 -0.22939 -0.11615 -0.22939 -0.11371 -0.23217 C -0.10555 -0.23981 -0.10486 -0.25092 -0.09444 -0.25509 C -0.08611 -0.26481 -0.07899 -0.26875 -0.06927 -0.27615 C -0.06128 -0.28217 -0.05642 -0.29166 -0.05 -0.2993 C -0.04601 -0.29884 -0.04167 -0.2993 -0.03802 -0.29745 C -0.03663 -0.29652 -0.03733 -0.29375 -0.03663 -0.29212 C -0.03524 -0.28842 -0.03316 -0.28634 -0.03073 -0.28333 C -0.03021 -0.28148 -0.03021 -0.27939 -0.02917 -0.278 C -0.02726 -0.27476 -0.0217 -0.26944 -0.0217 -0.26921 C -0.0184 -0.25555 -0.00903 -0.24861 -0.00104 -0.23912 C 0.00226 -0.228 0.01389 -0.20763 0.02413 -0.2037 C 0.02778 -0.1912 0.02795 -0.178 0.01979 -0.16828 C 0.01927 -0.16666 0.0191 -0.16481 0.01823 -0.16296 C 0.01754 -0.1618 0.01597 -0.16087 0.01528 -0.15949 C 0.01389 -0.15601 0.01215 -0.14884 0.01215 -0.14861 C 0.01129 -0.13634 0.01354 -0.12708 0.00625 -0.11875 C 0.00556 -0.11574 0.00417 -0.1074 0.00052 -0.1118 C -0.00087 -0.11342 0.00052 -0.11643 0.00052 -0.11875 Z " pathEditMode="relative" rAng="0" ptsTypes="ffffffffffffffffffffffffffffffffffffff">
                                      <p:cBhvr>
                                        <p:cTn id="18" dur="2000" fill="hold"/>
                                        <p:tgtEl>
                                          <p:spTgt spid="8"/>
                                        </p:tgtEl>
                                        <p:attrNameLst>
                                          <p:attrName>ppt_x</p:attrName>
                                          <p:attrName>ppt_y</p:attrName>
                                        </p:attrNameLst>
                                      </p:cBhvr>
                                      <p:rCtr x="-8700" y="-6600"/>
                                    </p:animMotion>
                                  </p:childTnLst>
                                </p:cTn>
                              </p:par>
                            </p:childTnLst>
                          </p:cTn>
                        </p:par>
                        <p:par>
                          <p:cTn id="19" fill="hold">
                            <p:stCondLst>
                              <p:cond delay="2000"/>
                            </p:stCondLst>
                            <p:childTnLst>
                              <p:par>
                                <p:cTn id="20" presetID="1"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animBg="1"/>
      <p:bldP spid="7" grpId="1" animBg="1"/>
      <p:bldP spid="8" grpId="0" animBg="1"/>
      <p:bldP spid="8" grpId="1" animBg="1"/>
      <p:bldP spid="9" grpId="0" animBg="1"/>
      <p:bldP spid="10"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7421760" y="4104057"/>
            <a:ext cx="1722240" cy="1384702"/>
          </a:xfrm>
          <a:prstGeom prst="rect">
            <a:avLst/>
          </a:prstGeom>
          <a:noFill/>
        </p:spPr>
      </p:pic>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7442969" y="1412776"/>
            <a:ext cx="1480665" cy="1921396"/>
          </a:xfrm>
          <a:prstGeom prst="rect">
            <a:avLst/>
          </a:prstGeom>
          <a:noFill/>
        </p:spPr>
      </p:pic>
      <p:sp>
        <p:nvSpPr>
          <p:cNvPr id="2" name="TextovéPole 1"/>
          <p:cNvSpPr txBox="1"/>
          <p:nvPr/>
        </p:nvSpPr>
        <p:spPr>
          <a:xfrm>
            <a:off x="0" y="0"/>
            <a:ext cx="9144000" cy="1384995"/>
          </a:xfrm>
          <a:prstGeom prst="rect">
            <a:avLst/>
          </a:prstGeom>
          <a:noFill/>
        </p:spPr>
        <p:txBody>
          <a:bodyPr wrap="square" rtlCol="0">
            <a:spAutoFit/>
          </a:bodyPr>
          <a:lstStyle/>
          <a:p>
            <a:r>
              <a:rPr lang="cs-CZ" sz="2800" b="1" dirty="0" smtClean="0"/>
              <a:t>2. Konáním práce</a:t>
            </a:r>
          </a:p>
          <a:p>
            <a:endParaRPr lang="cs-CZ" sz="2800" b="1" dirty="0" smtClean="0"/>
          </a:p>
          <a:p>
            <a:r>
              <a:rPr lang="cs-CZ" sz="2800" dirty="0" smtClean="0"/>
              <a:t>Př.1: Šlehání vody šlehačem</a:t>
            </a:r>
            <a:endParaRPr lang="cs-CZ" sz="2800" dirty="0"/>
          </a:p>
        </p:txBody>
      </p:sp>
      <p:sp>
        <p:nvSpPr>
          <p:cNvPr id="3" name="TextovéPole 2"/>
          <p:cNvSpPr txBox="1"/>
          <p:nvPr/>
        </p:nvSpPr>
        <p:spPr>
          <a:xfrm>
            <a:off x="467544" y="1412776"/>
            <a:ext cx="6696744" cy="1938992"/>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cs-CZ" sz="2400" dirty="0" smtClean="0"/>
              <a:t>Vidlice šlehače konají po zapnutí šlehače práci. Při šlehání vody se část pohybové energie vidlic šlehače přeměňuje na pohybovou energii molekul vody. Vnitřní energie vody se bude zvyšovat, voda se bude zahřívat.</a:t>
            </a:r>
            <a:endParaRPr lang="cs-CZ" sz="2400" dirty="0"/>
          </a:p>
        </p:txBody>
      </p:sp>
      <p:sp>
        <p:nvSpPr>
          <p:cNvPr id="6" name="TextovéPole 5"/>
          <p:cNvSpPr txBox="1"/>
          <p:nvPr/>
        </p:nvSpPr>
        <p:spPr>
          <a:xfrm>
            <a:off x="0" y="3717032"/>
            <a:ext cx="9144000" cy="523220"/>
          </a:xfrm>
          <a:prstGeom prst="rect">
            <a:avLst/>
          </a:prstGeom>
          <a:noFill/>
        </p:spPr>
        <p:txBody>
          <a:bodyPr wrap="square" rtlCol="0">
            <a:spAutoFit/>
          </a:bodyPr>
          <a:lstStyle/>
          <a:p>
            <a:r>
              <a:rPr lang="cs-CZ" sz="2800" dirty="0" smtClean="0"/>
              <a:t>Př.2: Ohřívání jídla v mikrovlnné troubě</a:t>
            </a:r>
            <a:endParaRPr lang="cs-CZ" sz="2800" dirty="0"/>
          </a:p>
        </p:txBody>
      </p:sp>
      <p:sp>
        <p:nvSpPr>
          <p:cNvPr id="7" name="TextovéPole 6"/>
          <p:cNvSpPr txBox="1"/>
          <p:nvPr/>
        </p:nvSpPr>
        <p:spPr>
          <a:xfrm>
            <a:off x="539552" y="4365104"/>
            <a:ext cx="6768752" cy="830997"/>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cs-CZ" sz="2400" dirty="0" smtClean="0"/>
              <a:t>Rychlost molekul jídla se zvyšuje působením vnějšího elektrického pole. Práci konají elektrické síly.</a:t>
            </a:r>
            <a:endParaRPr lang="cs-CZ" sz="2400" dirty="0"/>
          </a:p>
        </p:txBody>
      </p:sp>
      <p:sp>
        <p:nvSpPr>
          <p:cNvPr id="9" name="TextovéPole 8"/>
          <p:cNvSpPr txBox="1"/>
          <p:nvPr/>
        </p:nvSpPr>
        <p:spPr>
          <a:xfrm>
            <a:off x="0" y="5589240"/>
            <a:ext cx="9144000" cy="1200329"/>
          </a:xfrm>
          <a:prstGeom prst="rect">
            <a:avLst/>
          </a:prstGeom>
          <a:noFill/>
        </p:spPr>
        <p:txBody>
          <a:bodyPr wrap="square" rtlCol="0">
            <a:spAutoFit/>
          </a:bodyPr>
          <a:lstStyle/>
          <a:p>
            <a:r>
              <a:rPr lang="cs-CZ" sz="2400" dirty="0" smtClean="0"/>
              <a:t>Další př.: tření rukou, zahřívání vlákna žárovky, obrábění součástek, řezání, vrtání, přitloukání, smirkování, klouzání po klouzačce, smýkání při šplhu,...</a:t>
            </a:r>
            <a:endParaRPr lang="cs-CZ" sz="2400" dirty="0"/>
          </a:p>
        </p:txBody>
      </p:sp>
      <p:sp>
        <p:nvSpPr>
          <p:cNvPr id="4" name="TextovéPole 3"/>
          <p:cNvSpPr txBox="1"/>
          <p:nvPr/>
        </p:nvSpPr>
        <p:spPr>
          <a:xfrm>
            <a:off x="8532440" y="3028310"/>
            <a:ext cx="611560" cy="369332"/>
          </a:xfrm>
          <a:prstGeom prst="rect">
            <a:avLst/>
          </a:prstGeom>
          <a:noFill/>
        </p:spPr>
        <p:txBody>
          <a:bodyPr wrap="square" rtlCol="0">
            <a:spAutoFit/>
          </a:bodyPr>
          <a:lstStyle/>
          <a:p>
            <a:r>
              <a:rPr lang="cs-CZ" dirty="0" smtClean="0"/>
              <a:t>[1]</a:t>
            </a:r>
            <a:endParaRPr lang="cs-CZ" dirty="0"/>
          </a:p>
        </p:txBody>
      </p:sp>
      <p:sp>
        <p:nvSpPr>
          <p:cNvPr id="10" name="TextovéPole 9"/>
          <p:cNvSpPr txBox="1"/>
          <p:nvPr/>
        </p:nvSpPr>
        <p:spPr>
          <a:xfrm>
            <a:off x="8532440" y="5404574"/>
            <a:ext cx="611560" cy="369332"/>
          </a:xfrm>
          <a:prstGeom prst="rect">
            <a:avLst/>
          </a:prstGeom>
          <a:noFill/>
        </p:spPr>
        <p:txBody>
          <a:bodyPr wrap="square" rtlCol="0">
            <a:spAutoFit/>
          </a:bodyPr>
          <a:lstStyle/>
          <a:p>
            <a:r>
              <a:rPr lang="cs-CZ" dirty="0" smtClean="0"/>
              <a:t>[2]</a:t>
            </a:r>
            <a:endParaRPr lang="cs-CZ"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05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05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6" grpId="0"/>
      <p:bldP spid="7" grpId="0" animBg="1"/>
      <p:bldP spid="9" grpId="0"/>
      <p:bldP spid="4"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0" y="0"/>
            <a:ext cx="9144000" cy="2246769"/>
          </a:xfrm>
          <a:prstGeom prst="rect">
            <a:avLst/>
          </a:prstGeom>
          <a:noFill/>
        </p:spPr>
        <p:txBody>
          <a:bodyPr wrap="square" rtlCol="0">
            <a:spAutoFit/>
          </a:bodyPr>
          <a:lstStyle/>
          <a:p>
            <a:r>
              <a:rPr lang="cs-CZ" sz="2800" b="1" dirty="0" smtClean="0">
                <a:solidFill>
                  <a:srgbClr val="FF0000"/>
                </a:solidFill>
              </a:rPr>
              <a:t>Vnitřní energie těles je tvořena:</a:t>
            </a:r>
          </a:p>
          <a:p>
            <a:endParaRPr lang="cs-CZ" sz="2800" b="1" dirty="0" smtClean="0">
              <a:solidFill>
                <a:srgbClr val="FF0000"/>
              </a:solidFill>
            </a:endParaRPr>
          </a:p>
          <a:p>
            <a:pPr marL="514350" indent="-514350">
              <a:buAutoNum type="alphaLcParenR"/>
            </a:pPr>
            <a:r>
              <a:rPr lang="cs-CZ" sz="2800" b="1" dirty="0" smtClean="0"/>
              <a:t>Pohybovou energií všech molekul</a:t>
            </a:r>
          </a:p>
          <a:p>
            <a:pPr marL="514350" indent="-514350">
              <a:buAutoNum type="alphaLcParenR"/>
            </a:pPr>
            <a:endParaRPr lang="cs-CZ" sz="2800" b="1" dirty="0" smtClean="0"/>
          </a:p>
          <a:p>
            <a:pPr marL="514350" indent="-514350">
              <a:buAutoNum type="alphaLcParenR"/>
            </a:pPr>
            <a:r>
              <a:rPr lang="cs-CZ" sz="2800" b="1" dirty="0" smtClean="0"/>
              <a:t>Polohovou energií molekul</a:t>
            </a:r>
            <a:endParaRPr lang="cs-CZ" sz="2800" b="1" dirty="0"/>
          </a:p>
        </p:txBody>
      </p:sp>
      <p:sp>
        <p:nvSpPr>
          <p:cNvPr id="3" name="TextovéPole 2"/>
          <p:cNvSpPr txBox="1"/>
          <p:nvPr/>
        </p:nvSpPr>
        <p:spPr>
          <a:xfrm>
            <a:off x="683568" y="2564904"/>
            <a:ext cx="4824536" cy="2308324"/>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a:buFontTx/>
              <a:buChar char="-"/>
            </a:pPr>
            <a:r>
              <a:rPr lang="cs-CZ" sz="2400" dirty="0" smtClean="0"/>
              <a:t>tu lze měnit např. stlačení těles</a:t>
            </a:r>
          </a:p>
          <a:p>
            <a:r>
              <a:rPr lang="cs-CZ" sz="2400" dirty="0" smtClean="0"/>
              <a:t>Po stlačení houby nastává dočasná deformace, po uvolnění ruky se houba vrátí do původního tvaru. Po stlačení zvýšily částice svojí polohovou energii.</a:t>
            </a:r>
            <a:endParaRPr lang="cs-CZ" sz="2400" dirty="0"/>
          </a:p>
        </p:txBody>
      </p:sp>
      <p:pic>
        <p:nvPicPr>
          <p:cNvPr id="20482" name="Picture 2"/>
          <p:cNvPicPr>
            <a:picLocks noChangeAspect="1" noChangeArrowheads="1"/>
          </p:cNvPicPr>
          <p:nvPr/>
        </p:nvPicPr>
        <p:blipFill>
          <a:blip r:embed="rId2" cstate="print"/>
          <a:srcRect/>
          <a:stretch>
            <a:fillRect/>
          </a:stretch>
        </p:blipFill>
        <p:spPr bwMode="auto">
          <a:xfrm rot="10800000">
            <a:off x="5724128" y="2564904"/>
            <a:ext cx="3141077" cy="2341175"/>
          </a:xfrm>
          <a:prstGeom prst="rect">
            <a:avLst/>
          </a:prstGeom>
          <a:noFill/>
          <a:ln w="9525">
            <a:noFill/>
            <a:miter lim="800000"/>
            <a:headEnd/>
            <a:tailEnd/>
          </a:ln>
        </p:spPr>
      </p:pic>
      <p:sp>
        <p:nvSpPr>
          <p:cNvPr id="5" name="TextovéPole 4"/>
          <p:cNvSpPr txBox="1"/>
          <p:nvPr/>
        </p:nvSpPr>
        <p:spPr>
          <a:xfrm>
            <a:off x="0" y="5373216"/>
            <a:ext cx="9144000" cy="954107"/>
          </a:xfrm>
          <a:prstGeom prst="rect">
            <a:avLst/>
          </a:prstGeom>
          <a:noFill/>
        </p:spPr>
        <p:txBody>
          <a:bodyPr wrap="square" rtlCol="0">
            <a:spAutoFit/>
          </a:bodyPr>
          <a:lstStyle/>
          <a:p>
            <a:r>
              <a:rPr lang="cs-CZ" sz="2800" b="1" dirty="0" smtClean="0"/>
              <a:t>c) Velikost celkové vnitřní energie je přímo úměrná počtu</a:t>
            </a:r>
          </a:p>
          <a:p>
            <a:r>
              <a:rPr lang="cs-CZ" sz="2800" b="1" dirty="0" smtClean="0"/>
              <a:t>    molekul v tělese</a:t>
            </a:r>
            <a:endParaRPr lang="cs-CZ" sz="2800" b="1" dirty="0"/>
          </a:p>
        </p:txBody>
      </p:sp>
      <p:sp>
        <p:nvSpPr>
          <p:cNvPr id="7" name="TextovéPole 6"/>
          <p:cNvSpPr txBox="1"/>
          <p:nvPr/>
        </p:nvSpPr>
        <p:spPr>
          <a:xfrm>
            <a:off x="8559425" y="4906982"/>
            <a:ext cx="611560" cy="369332"/>
          </a:xfrm>
          <a:prstGeom prst="rect">
            <a:avLst/>
          </a:prstGeom>
          <a:noFill/>
        </p:spPr>
        <p:txBody>
          <a:bodyPr wrap="square" rtlCol="0">
            <a:spAutoFit/>
          </a:bodyPr>
          <a:lstStyle/>
          <a:p>
            <a:r>
              <a:rPr lang="cs-CZ" dirty="0" smtClean="0"/>
              <a:t>[3]</a:t>
            </a:r>
            <a:endParaRPr lang="cs-CZ"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0482"/>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0" y="0"/>
            <a:ext cx="9144000" cy="3046988"/>
          </a:xfrm>
          <a:prstGeom prst="rect">
            <a:avLst/>
          </a:prstGeom>
          <a:noFill/>
        </p:spPr>
        <p:txBody>
          <a:bodyPr wrap="square" rtlCol="0">
            <a:spAutoFit/>
          </a:bodyPr>
          <a:lstStyle/>
          <a:p>
            <a:r>
              <a:rPr lang="cs-CZ" sz="2400" b="1" dirty="0" smtClean="0">
                <a:solidFill>
                  <a:srgbClr val="FF0000"/>
                </a:solidFill>
              </a:rPr>
              <a:t>Otázky:</a:t>
            </a:r>
          </a:p>
          <a:p>
            <a:pPr marL="457200" indent="-457200">
              <a:buAutoNum type="arabicPeriod"/>
            </a:pPr>
            <a:r>
              <a:rPr lang="cs-CZ" sz="2400" dirty="0" smtClean="0"/>
              <a:t>Na stole stojí dvě misky se stejným množstvím polévky. Jedna polévka je horká a druhá studená. Která z nich má větší vnitřní energii?</a:t>
            </a:r>
          </a:p>
          <a:p>
            <a:pPr marL="457200" indent="-457200">
              <a:buAutoNum type="arabicPeriod"/>
            </a:pPr>
            <a:endParaRPr lang="cs-CZ" sz="2400" dirty="0" smtClean="0"/>
          </a:p>
          <a:p>
            <a:pPr marL="457200" indent="-457200">
              <a:buAutoNum type="arabicPeriod"/>
            </a:pPr>
            <a:r>
              <a:rPr lang="cs-CZ" sz="2400" dirty="0" smtClean="0"/>
              <a:t>Proč se kola při prudkém brzdění ohřívají?</a:t>
            </a:r>
          </a:p>
          <a:p>
            <a:pPr marL="457200" indent="-457200">
              <a:buAutoNum type="arabicPeriod"/>
            </a:pPr>
            <a:endParaRPr lang="cs-CZ" sz="2400" dirty="0" smtClean="0"/>
          </a:p>
          <a:p>
            <a:pPr marL="457200" indent="-457200">
              <a:buAutoNum type="arabicPeriod"/>
            </a:pPr>
            <a:r>
              <a:rPr lang="cs-CZ" sz="2400" dirty="0" smtClean="0"/>
              <a:t>Do následujících řádků doplň znaménko nerovnosti:</a:t>
            </a:r>
            <a:endParaRPr lang="cs-CZ" sz="2400" dirty="0"/>
          </a:p>
        </p:txBody>
      </p:sp>
      <p:sp>
        <p:nvSpPr>
          <p:cNvPr id="3" name="TextovéPole 2"/>
          <p:cNvSpPr txBox="1"/>
          <p:nvPr/>
        </p:nvSpPr>
        <p:spPr>
          <a:xfrm>
            <a:off x="251520" y="3140968"/>
            <a:ext cx="3635896" cy="830997"/>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cs-CZ" sz="2400" dirty="0" smtClean="0"/>
              <a:t>vnitřní energie </a:t>
            </a:r>
            <a:r>
              <a:rPr lang="cs-CZ" sz="2400" b="1" dirty="0" smtClean="0"/>
              <a:t>200 ml </a:t>
            </a:r>
            <a:r>
              <a:rPr lang="cs-CZ" sz="2400" dirty="0" smtClean="0"/>
              <a:t>vody teplé </a:t>
            </a:r>
            <a:r>
              <a:rPr lang="cs-CZ" sz="2400" b="1" dirty="0" smtClean="0"/>
              <a:t>20 °C</a:t>
            </a:r>
            <a:endParaRPr lang="cs-CZ" sz="2400" b="1" dirty="0"/>
          </a:p>
        </p:txBody>
      </p:sp>
      <p:sp>
        <p:nvSpPr>
          <p:cNvPr id="4" name="TextovéPole 3"/>
          <p:cNvSpPr txBox="1"/>
          <p:nvPr/>
        </p:nvSpPr>
        <p:spPr>
          <a:xfrm>
            <a:off x="4860032" y="3140968"/>
            <a:ext cx="3635896" cy="830997"/>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cs-CZ" sz="2400" dirty="0" smtClean="0"/>
              <a:t>vnitřní energie </a:t>
            </a:r>
            <a:r>
              <a:rPr lang="cs-CZ" sz="2400" b="1" dirty="0" smtClean="0"/>
              <a:t>100 ml </a:t>
            </a:r>
            <a:r>
              <a:rPr lang="cs-CZ" sz="2400" dirty="0" smtClean="0"/>
              <a:t>vody teplé </a:t>
            </a:r>
            <a:r>
              <a:rPr lang="cs-CZ" sz="2400" b="1" dirty="0" smtClean="0"/>
              <a:t>20 °C</a:t>
            </a:r>
            <a:endParaRPr lang="cs-CZ" sz="2400" b="1" dirty="0"/>
          </a:p>
        </p:txBody>
      </p:sp>
      <p:sp>
        <p:nvSpPr>
          <p:cNvPr id="5" name="TextovéPole 4"/>
          <p:cNvSpPr txBox="1"/>
          <p:nvPr/>
        </p:nvSpPr>
        <p:spPr>
          <a:xfrm>
            <a:off x="251520" y="4221088"/>
            <a:ext cx="3635896" cy="830997"/>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cs-CZ" sz="2400" dirty="0" smtClean="0"/>
              <a:t>vnitřní energie </a:t>
            </a:r>
            <a:r>
              <a:rPr lang="cs-CZ" sz="2400" b="1" dirty="0" smtClean="0"/>
              <a:t>200 ml </a:t>
            </a:r>
            <a:r>
              <a:rPr lang="cs-CZ" sz="2400" dirty="0" smtClean="0"/>
              <a:t>vody teplé </a:t>
            </a:r>
            <a:r>
              <a:rPr lang="cs-CZ" sz="2400" b="1" dirty="0" smtClean="0"/>
              <a:t>20 °C</a:t>
            </a:r>
            <a:endParaRPr lang="cs-CZ" sz="2400" b="1" dirty="0"/>
          </a:p>
        </p:txBody>
      </p:sp>
      <p:sp>
        <p:nvSpPr>
          <p:cNvPr id="6" name="TextovéPole 5"/>
          <p:cNvSpPr txBox="1"/>
          <p:nvPr/>
        </p:nvSpPr>
        <p:spPr>
          <a:xfrm>
            <a:off x="4860032" y="4221088"/>
            <a:ext cx="3635896" cy="830997"/>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cs-CZ" sz="2400" dirty="0" smtClean="0"/>
              <a:t>vnitřní energie </a:t>
            </a:r>
            <a:r>
              <a:rPr lang="cs-CZ" sz="2400" b="1" dirty="0" smtClean="0"/>
              <a:t>200 ml </a:t>
            </a:r>
            <a:r>
              <a:rPr lang="cs-CZ" sz="2400" dirty="0" smtClean="0"/>
              <a:t>vody teplé </a:t>
            </a:r>
            <a:r>
              <a:rPr lang="cs-CZ" sz="2400" b="1" dirty="0" smtClean="0"/>
              <a:t>80 °C</a:t>
            </a:r>
            <a:endParaRPr lang="cs-CZ" sz="2400" b="1" dirty="0"/>
          </a:p>
        </p:txBody>
      </p:sp>
      <p:sp>
        <p:nvSpPr>
          <p:cNvPr id="7" name="Obdélník 6"/>
          <p:cNvSpPr/>
          <p:nvPr/>
        </p:nvSpPr>
        <p:spPr>
          <a:xfrm>
            <a:off x="4139952" y="3068960"/>
            <a:ext cx="567784" cy="1015663"/>
          </a:xfrm>
          <a:prstGeom prst="rect">
            <a:avLst/>
          </a:prstGeom>
        </p:spPr>
        <p:txBody>
          <a:bodyPr wrap="square">
            <a:spAutoFit/>
          </a:bodyPr>
          <a:lstStyle/>
          <a:p>
            <a:pPr marL="457200" lvl="0" indent="-457200"/>
            <a:r>
              <a:rPr lang="cs-CZ" sz="6000" dirty="0" smtClean="0">
                <a:solidFill>
                  <a:prstClr val="black"/>
                </a:solidFill>
              </a:rPr>
              <a:t>&gt;</a:t>
            </a:r>
          </a:p>
        </p:txBody>
      </p:sp>
      <p:sp>
        <p:nvSpPr>
          <p:cNvPr id="8" name="Obdélník 7"/>
          <p:cNvSpPr/>
          <p:nvPr/>
        </p:nvSpPr>
        <p:spPr>
          <a:xfrm>
            <a:off x="4139952" y="4149080"/>
            <a:ext cx="567784" cy="1015663"/>
          </a:xfrm>
          <a:prstGeom prst="rect">
            <a:avLst/>
          </a:prstGeom>
        </p:spPr>
        <p:txBody>
          <a:bodyPr wrap="square">
            <a:spAutoFit/>
          </a:bodyPr>
          <a:lstStyle/>
          <a:p>
            <a:r>
              <a:rPr lang="cs-CZ" sz="6000" dirty="0" smtClean="0">
                <a:solidFill>
                  <a:prstClr val="black"/>
                </a:solidFill>
              </a:rPr>
              <a:t>&lt;</a:t>
            </a:r>
            <a:endParaRPr lang="cs-CZ" sz="6000" dirty="0"/>
          </a:p>
        </p:txBody>
      </p:sp>
      <p:sp>
        <p:nvSpPr>
          <p:cNvPr id="10" name="TextovéPole 9"/>
          <p:cNvSpPr txBox="1"/>
          <p:nvPr/>
        </p:nvSpPr>
        <p:spPr>
          <a:xfrm>
            <a:off x="0" y="5445224"/>
            <a:ext cx="9144000" cy="830997"/>
          </a:xfrm>
          <a:prstGeom prst="rect">
            <a:avLst/>
          </a:prstGeom>
          <a:noFill/>
        </p:spPr>
        <p:txBody>
          <a:bodyPr wrap="square" rtlCol="0">
            <a:spAutoFit/>
          </a:bodyPr>
          <a:lstStyle/>
          <a:p>
            <a:r>
              <a:rPr lang="cs-CZ" sz="2400" dirty="0" smtClean="0"/>
              <a:t>4. Na stole leží kus drátu. Zkus navrhnout alespoň dva způsoby, jak zvýšit jeho vnitřní energii.</a:t>
            </a:r>
            <a:endParaRPr lang="cs-CZ" sz="2400" dirty="0"/>
          </a:p>
        </p:txBody>
      </p:sp>
      <p:sp>
        <p:nvSpPr>
          <p:cNvPr id="9" name="TextovéPole 8"/>
          <p:cNvSpPr txBox="1"/>
          <p:nvPr/>
        </p:nvSpPr>
        <p:spPr>
          <a:xfrm>
            <a:off x="1619672" y="1124744"/>
            <a:ext cx="6696744" cy="461665"/>
          </a:xfrm>
          <a:prstGeom prst="rect">
            <a:avLst/>
          </a:prstGeom>
          <a:noFill/>
        </p:spPr>
        <p:txBody>
          <a:bodyPr wrap="square" rtlCol="0">
            <a:spAutoFit/>
          </a:bodyPr>
          <a:lstStyle/>
          <a:p>
            <a:r>
              <a:rPr lang="cs-CZ" sz="2400" b="1" dirty="0" smtClean="0">
                <a:solidFill>
                  <a:srgbClr val="FF0000"/>
                </a:solidFill>
              </a:rPr>
              <a:t>… horká, molekuly mají větší pohybovou energii</a:t>
            </a:r>
            <a:endParaRPr lang="cs-CZ" sz="2400" b="1" dirty="0">
              <a:solidFill>
                <a:srgbClr val="FF0000"/>
              </a:solidFill>
            </a:endParaRPr>
          </a:p>
        </p:txBody>
      </p:sp>
      <p:sp>
        <p:nvSpPr>
          <p:cNvPr id="11" name="TextovéPole 10"/>
          <p:cNvSpPr txBox="1"/>
          <p:nvPr/>
        </p:nvSpPr>
        <p:spPr>
          <a:xfrm>
            <a:off x="1187624" y="2204864"/>
            <a:ext cx="7956376" cy="461665"/>
          </a:xfrm>
          <a:prstGeom prst="rect">
            <a:avLst/>
          </a:prstGeom>
          <a:noFill/>
        </p:spPr>
        <p:txBody>
          <a:bodyPr wrap="square" rtlCol="0">
            <a:spAutoFit/>
          </a:bodyPr>
          <a:lstStyle/>
          <a:p>
            <a:r>
              <a:rPr lang="cs-CZ" sz="2400" b="1" dirty="0" smtClean="0">
                <a:solidFill>
                  <a:srgbClr val="FF0000"/>
                </a:solidFill>
              </a:rPr>
              <a:t>… třením se zvyšuje pohybová energie povrchových molekul</a:t>
            </a:r>
            <a:endParaRPr lang="cs-CZ" sz="2400" b="1" dirty="0">
              <a:solidFill>
                <a:srgbClr val="FF0000"/>
              </a:solidFill>
            </a:endParaRPr>
          </a:p>
        </p:txBody>
      </p:sp>
      <p:sp>
        <p:nvSpPr>
          <p:cNvPr id="12" name="TextovéPole 11"/>
          <p:cNvSpPr txBox="1"/>
          <p:nvPr/>
        </p:nvSpPr>
        <p:spPr>
          <a:xfrm>
            <a:off x="251520" y="6276221"/>
            <a:ext cx="8839691" cy="461665"/>
          </a:xfrm>
          <a:prstGeom prst="rect">
            <a:avLst/>
          </a:prstGeom>
          <a:noFill/>
        </p:spPr>
        <p:txBody>
          <a:bodyPr wrap="square" rtlCol="0">
            <a:spAutoFit/>
          </a:bodyPr>
          <a:lstStyle/>
          <a:p>
            <a:r>
              <a:rPr lang="cs-CZ" sz="2400" b="1" dirty="0" smtClean="0">
                <a:solidFill>
                  <a:srgbClr val="FF0000"/>
                </a:solidFill>
              </a:rPr>
              <a:t>… ohýbáním, třením, zahříváním nad plamenem, nárazy kladiva, … </a:t>
            </a:r>
            <a:endParaRPr lang="cs-CZ" sz="24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left)">
                                      <p:cBhvr>
                                        <p:cTn id="13" dur="20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left)">
                                      <p:cBhvr>
                                        <p:cTn id="22" dur="20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8"/>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left)">
                                      <p:cBhvr>
                                        <p:cTn id="53"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8" grpId="0"/>
      <p:bldP spid="10" grpId="0"/>
      <p:bldP spid="9" grpId="0"/>
      <p:bldP spid="11"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0" y="0"/>
            <a:ext cx="9144000" cy="1200329"/>
          </a:xfrm>
          <a:prstGeom prst="rect">
            <a:avLst/>
          </a:prstGeom>
          <a:noFill/>
        </p:spPr>
        <p:txBody>
          <a:bodyPr wrap="square" rtlCol="0">
            <a:spAutoFit/>
          </a:bodyPr>
          <a:lstStyle/>
          <a:p>
            <a:r>
              <a:rPr lang="cs-CZ" sz="2400" dirty="0" smtClean="0"/>
              <a:t>5. Marek si chtěl v sobotu vyjet na výlet na kole. Zjistil však, že musí přední pneumatiku kola přihustit. Proč se při nafukování hadička hustilky zahřívá? </a:t>
            </a:r>
            <a:endParaRPr lang="cs-CZ" sz="2400" dirty="0"/>
          </a:p>
        </p:txBody>
      </p:sp>
      <p:sp>
        <p:nvSpPr>
          <p:cNvPr id="3" name="TextovéPole 2"/>
          <p:cNvSpPr txBox="1"/>
          <p:nvPr/>
        </p:nvSpPr>
        <p:spPr>
          <a:xfrm>
            <a:off x="0" y="1196752"/>
            <a:ext cx="9144000" cy="830997"/>
          </a:xfrm>
          <a:prstGeom prst="rect">
            <a:avLst/>
          </a:prstGeom>
          <a:noFill/>
        </p:spPr>
        <p:txBody>
          <a:bodyPr wrap="square" rtlCol="0">
            <a:spAutoFit/>
          </a:bodyPr>
          <a:lstStyle/>
          <a:p>
            <a:r>
              <a:rPr lang="cs-CZ" sz="2400" dirty="0" smtClean="0"/>
              <a:t>6. V následující tabulce označ křížkem, jak se změní vnitřní energie různých soustav (soustava je vždy označena tučně)</a:t>
            </a:r>
            <a:endParaRPr lang="cs-CZ" sz="2400" dirty="0"/>
          </a:p>
        </p:txBody>
      </p:sp>
      <p:pic>
        <p:nvPicPr>
          <p:cNvPr id="21506" name="Picture 2"/>
          <p:cNvPicPr>
            <a:picLocks noChangeAspect="1" noChangeArrowheads="1"/>
          </p:cNvPicPr>
          <p:nvPr/>
        </p:nvPicPr>
        <p:blipFill>
          <a:blip r:embed="rId2" cstate="print"/>
          <a:srcRect/>
          <a:stretch>
            <a:fillRect/>
          </a:stretch>
        </p:blipFill>
        <p:spPr bwMode="auto">
          <a:xfrm>
            <a:off x="0" y="2060848"/>
            <a:ext cx="9144000" cy="4608186"/>
          </a:xfrm>
          <a:prstGeom prst="rect">
            <a:avLst/>
          </a:prstGeom>
          <a:noFill/>
          <a:ln w="9525">
            <a:noFill/>
            <a:miter lim="800000"/>
            <a:headEnd/>
            <a:tailEnd/>
          </a:ln>
        </p:spPr>
      </p:pic>
      <p:grpSp>
        <p:nvGrpSpPr>
          <p:cNvPr id="10" name="Skupina 9"/>
          <p:cNvGrpSpPr/>
          <p:nvPr/>
        </p:nvGrpSpPr>
        <p:grpSpPr>
          <a:xfrm>
            <a:off x="4211960" y="3573016"/>
            <a:ext cx="360040" cy="360040"/>
            <a:chOff x="9684568" y="2708920"/>
            <a:chExt cx="360040" cy="360040"/>
          </a:xfrm>
        </p:grpSpPr>
        <p:cxnSp>
          <p:nvCxnSpPr>
            <p:cNvPr id="6" name="Přímá spojovací čára 5"/>
            <p:cNvCxnSpPr/>
            <p:nvPr/>
          </p:nvCxnSpPr>
          <p:spPr>
            <a:xfrm rot="16200000" flipH="1">
              <a:off x="9684568" y="2708920"/>
              <a:ext cx="360040" cy="360040"/>
            </a:xfrm>
            <a:prstGeom prst="line">
              <a:avLst/>
            </a:prstGeom>
          </p:spPr>
          <p:style>
            <a:lnRef idx="3">
              <a:schemeClr val="accent2"/>
            </a:lnRef>
            <a:fillRef idx="0">
              <a:schemeClr val="accent2"/>
            </a:fillRef>
            <a:effectRef idx="2">
              <a:schemeClr val="accent2"/>
            </a:effectRef>
            <a:fontRef idx="minor">
              <a:schemeClr val="tx1"/>
            </a:fontRef>
          </p:style>
        </p:cxnSp>
        <p:cxnSp>
          <p:nvCxnSpPr>
            <p:cNvPr id="8" name="Přímá spojovací čára 7"/>
            <p:cNvCxnSpPr/>
            <p:nvPr/>
          </p:nvCxnSpPr>
          <p:spPr>
            <a:xfrm rot="5400000">
              <a:off x="9684568" y="2708920"/>
              <a:ext cx="360040" cy="360040"/>
            </a:xfrm>
            <a:prstGeom prst="line">
              <a:avLst/>
            </a:prstGeom>
          </p:spPr>
          <p:style>
            <a:lnRef idx="3">
              <a:schemeClr val="accent2"/>
            </a:lnRef>
            <a:fillRef idx="0">
              <a:schemeClr val="accent2"/>
            </a:fillRef>
            <a:effectRef idx="2">
              <a:schemeClr val="accent2"/>
            </a:effectRef>
            <a:fontRef idx="minor">
              <a:schemeClr val="tx1"/>
            </a:fontRef>
          </p:style>
        </p:cxnSp>
      </p:grpSp>
      <p:grpSp>
        <p:nvGrpSpPr>
          <p:cNvPr id="11" name="Skupina 10"/>
          <p:cNvGrpSpPr/>
          <p:nvPr/>
        </p:nvGrpSpPr>
        <p:grpSpPr>
          <a:xfrm>
            <a:off x="7884368" y="4437112"/>
            <a:ext cx="360040" cy="360040"/>
            <a:chOff x="9684568" y="2708920"/>
            <a:chExt cx="360040" cy="360040"/>
          </a:xfrm>
        </p:grpSpPr>
        <p:cxnSp>
          <p:nvCxnSpPr>
            <p:cNvPr id="12" name="Přímá spojovací čára 11"/>
            <p:cNvCxnSpPr/>
            <p:nvPr/>
          </p:nvCxnSpPr>
          <p:spPr>
            <a:xfrm rot="16200000" flipH="1">
              <a:off x="9684568" y="2708920"/>
              <a:ext cx="360040" cy="360040"/>
            </a:xfrm>
            <a:prstGeom prst="line">
              <a:avLst/>
            </a:prstGeom>
          </p:spPr>
          <p:style>
            <a:lnRef idx="3">
              <a:schemeClr val="accent2"/>
            </a:lnRef>
            <a:fillRef idx="0">
              <a:schemeClr val="accent2"/>
            </a:fillRef>
            <a:effectRef idx="2">
              <a:schemeClr val="accent2"/>
            </a:effectRef>
            <a:fontRef idx="minor">
              <a:schemeClr val="tx1"/>
            </a:fontRef>
          </p:style>
        </p:cxnSp>
        <p:cxnSp>
          <p:nvCxnSpPr>
            <p:cNvPr id="13" name="Přímá spojovací čára 12"/>
            <p:cNvCxnSpPr/>
            <p:nvPr/>
          </p:nvCxnSpPr>
          <p:spPr>
            <a:xfrm rot="5400000">
              <a:off x="9684568" y="2708920"/>
              <a:ext cx="360040" cy="360040"/>
            </a:xfrm>
            <a:prstGeom prst="line">
              <a:avLst/>
            </a:prstGeom>
          </p:spPr>
          <p:style>
            <a:lnRef idx="3">
              <a:schemeClr val="accent2"/>
            </a:lnRef>
            <a:fillRef idx="0">
              <a:schemeClr val="accent2"/>
            </a:fillRef>
            <a:effectRef idx="2">
              <a:schemeClr val="accent2"/>
            </a:effectRef>
            <a:fontRef idx="minor">
              <a:schemeClr val="tx1"/>
            </a:fontRef>
          </p:style>
        </p:cxnSp>
      </p:grpSp>
      <p:grpSp>
        <p:nvGrpSpPr>
          <p:cNvPr id="14" name="Skupina 13"/>
          <p:cNvGrpSpPr/>
          <p:nvPr/>
        </p:nvGrpSpPr>
        <p:grpSpPr>
          <a:xfrm>
            <a:off x="6156176" y="5157192"/>
            <a:ext cx="360040" cy="360040"/>
            <a:chOff x="9684568" y="2708920"/>
            <a:chExt cx="360040" cy="360040"/>
          </a:xfrm>
        </p:grpSpPr>
        <p:cxnSp>
          <p:nvCxnSpPr>
            <p:cNvPr id="15" name="Přímá spojovací čára 14"/>
            <p:cNvCxnSpPr/>
            <p:nvPr/>
          </p:nvCxnSpPr>
          <p:spPr>
            <a:xfrm rot="16200000" flipH="1">
              <a:off x="9684568" y="2708920"/>
              <a:ext cx="360040" cy="360040"/>
            </a:xfrm>
            <a:prstGeom prst="line">
              <a:avLst/>
            </a:prstGeom>
          </p:spPr>
          <p:style>
            <a:lnRef idx="3">
              <a:schemeClr val="accent2"/>
            </a:lnRef>
            <a:fillRef idx="0">
              <a:schemeClr val="accent2"/>
            </a:fillRef>
            <a:effectRef idx="2">
              <a:schemeClr val="accent2"/>
            </a:effectRef>
            <a:fontRef idx="minor">
              <a:schemeClr val="tx1"/>
            </a:fontRef>
          </p:style>
        </p:cxnSp>
        <p:cxnSp>
          <p:nvCxnSpPr>
            <p:cNvPr id="16" name="Přímá spojovací čára 15"/>
            <p:cNvCxnSpPr/>
            <p:nvPr/>
          </p:nvCxnSpPr>
          <p:spPr>
            <a:xfrm rot="5400000">
              <a:off x="9684568" y="2708920"/>
              <a:ext cx="360040" cy="360040"/>
            </a:xfrm>
            <a:prstGeom prst="line">
              <a:avLst/>
            </a:prstGeom>
          </p:spPr>
          <p:style>
            <a:lnRef idx="3">
              <a:schemeClr val="accent2"/>
            </a:lnRef>
            <a:fillRef idx="0">
              <a:schemeClr val="accent2"/>
            </a:fillRef>
            <a:effectRef idx="2">
              <a:schemeClr val="accent2"/>
            </a:effectRef>
            <a:fontRef idx="minor">
              <a:schemeClr val="tx1"/>
            </a:fontRef>
          </p:style>
        </p:cxnSp>
      </p:grpSp>
      <p:grpSp>
        <p:nvGrpSpPr>
          <p:cNvPr id="17" name="Skupina 16"/>
          <p:cNvGrpSpPr/>
          <p:nvPr/>
        </p:nvGrpSpPr>
        <p:grpSpPr>
          <a:xfrm>
            <a:off x="5148064" y="5805264"/>
            <a:ext cx="360040" cy="360040"/>
            <a:chOff x="9684568" y="2708920"/>
            <a:chExt cx="360040" cy="360040"/>
          </a:xfrm>
        </p:grpSpPr>
        <p:cxnSp>
          <p:nvCxnSpPr>
            <p:cNvPr id="18" name="Přímá spojovací čára 17"/>
            <p:cNvCxnSpPr/>
            <p:nvPr/>
          </p:nvCxnSpPr>
          <p:spPr>
            <a:xfrm rot="16200000" flipH="1">
              <a:off x="9684568" y="2708920"/>
              <a:ext cx="360040" cy="360040"/>
            </a:xfrm>
            <a:prstGeom prst="line">
              <a:avLst/>
            </a:prstGeom>
          </p:spPr>
          <p:style>
            <a:lnRef idx="3">
              <a:schemeClr val="accent2"/>
            </a:lnRef>
            <a:fillRef idx="0">
              <a:schemeClr val="accent2"/>
            </a:fillRef>
            <a:effectRef idx="2">
              <a:schemeClr val="accent2"/>
            </a:effectRef>
            <a:fontRef idx="minor">
              <a:schemeClr val="tx1"/>
            </a:fontRef>
          </p:style>
        </p:cxnSp>
        <p:cxnSp>
          <p:nvCxnSpPr>
            <p:cNvPr id="19" name="Přímá spojovací čára 18"/>
            <p:cNvCxnSpPr/>
            <p:nvPr/>
          </p:nvCxnSpPr>
          <p:spPr>
            <a:xfrm rot="5400000">
              <a:off x="9684568" y="2708920"/>
              <a:ext cx="360040" cy="360040"/>
            </a:xfrm>
            <a:prstGeom prst="line">
              <a:avLst/>
            </a:prstGeom>
          </p:spPr>
          <p:style>
            <a:lnRef idx="3">
              <a:schemeClr val="accent2"/>
            </a:lnRef>
            <a:fillRef idx="0">
              <a:schemeClr val="accent2"/>
            </a:fillRef>
            <a:effectRef idx="2">
              <a:schemeClr val="accent2"/>
            </a:effectRef>
            <a:fontRef idx="minor">
              <a:schemeClr val="tx1"/>
            </a:fontRef>
          </p:style>
        </p:cxnSp>
      </p:grpSp>
      <p:sp>
        <p:nvSpPr>
          <p:cNvPr id="20" name="TextovéPole 19"/>
          <p:cNvSpPr txBox="1"/>
          <p:nvPr/>
        </p:nvSpPr>
        <p:spPr>
          <a:xfrm>
            <a:off x="8532440" y="6483298"/>
            <a:ext cx="611560" cy="369332"/>
          </a:xfrm>
          <a:prstGeom prst="rect">
            <a:avLst/>
          </a:prstGeom>
          <a:noFill/>
        </p:spPr>
        <p:txBody>
          <a:bodyPr wrap="square" rtlCol="0">
            <a:spAutoFit/>
          </a:bodyPr>
          <a:lstStyle/>
          <a:p>
            <a:r>
              <a:rPr lang="cs-CZ" dirty="0" smtClean="0"/>
              <a:t>[4]</a:t>
            </a:r>
            <a:endParaRPr lang="cs-CZ" dirty="0"/>
          </a:p>
        </p:txBody>
      </p:sp>
      <p:sp>
        <p:nvSpPr>
          <p:cNvPr id="21" name="TextovéPole 20"/>
          <p:cNvSpPr txBox="1"/>
          <p:nvPr/>
        </p:nvSpPr>
        <p:spPr>
          <a:xfrm>
            <a:off x="1164098" y="735087"/>
            <a:ext cx="7956376" cy="461665"/>
          </a:xfrm>
          <a:prstGeom prst="rect">
            <a:avLst/>
          </a:prstGeom>
          <a:noFill/>
        </p:spPr>
        <p:txBody>
          <a:bodyPr wrap="square" rtlCol="0">
            <a:spAutoFit/>
          </a:bodyPr>
          <a:lstStyle/>
          <a:p>
            <a:r>
              <a:rPr lang="cs-CZ" sz="2400" b="1" dirty="0" smtClean="0">
                <a:solidFill>
                  <a:srgbClr val="FF0000"/>
                </a:solidFill>
              </a:rPr>
              <a:t>… třením molekul vzduchu o vnitřní </a:t>
            </a:r>
            <a:r>
              <a:rPr lang="cs-CZ" sz="2400" b="1" smtClean="0">
                <a:solidFill>
                  <a:srgbClr val="FF0000"/>
                </a:solidFill>
              </a:rPr>
              <a:t>plášť hadičky</a:t>
            </a:r>
            <a:endParaRPr lang="cs-CZ" sz="24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left)">
                                      <p:cBhvr>
                                        <p:cTn id="11" dur="2000"/>
                                        <p:tgtEl>
                                          <p:spTgt spid="21"/>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21506"/>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10"/>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14"/>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nodeType="clickEffect">
                                  <p:stCondLst>
                                    <p:cond delay="0"/>
                                  </p:stCondLst>
                                  <p:childTnLst>
                                    <p:set>
                                      <p:cBhvr>
                                        <p:cTn id="35" dur="1" fill="hold">
                                          <p:stCondLst>
                                            <p:cond delay="0"/>
                                          </p:stCondLst>
                                        </p:cTn>
                                        <p:tgtEl>
                                          <p:spTgt spid="17"/>
                                        </p:tgtEl>
                                        <p:attrNameLst>
                                          <p:attrName>style.visibility</p:attrName>
                                        </p:attrNameLst>
                                      </p:cBhvr>
                                      <p:to>
                                        <p:strVal val="visible"/>
                                      </p:to>
                                    </p:set>
                                  </p:childTnLst>
                                </p:cTn>
                              </p:par>
                              <p:par>
                                <p:cTn id="36" presetID="1" presetClass="entr" presetSubtype="0"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20" grpId="0"/>
      <p:bldP spid="2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0" y="0"/>
            <a:ext cx="9144000" cy="6014788"/>
          </a:xfrm>
          <a:prstGeom prst="rect">
            <a:avLst/>
          </a:prstGeom>
          <a:noFill/>
        </p:spPr>
        <p:txBody>
          <a:bodyPr wrap="square" rtlCol="0">
            <a:spAutoFit/>
          </a:bodyPr>
          <a:lstStyle/>
          <a:p>
            <a:r>
              <a:rPr lang="cs-CZ" b="1" dirty="0" smtClean="0"/>
              <a:t>Zdroje:</a:t>
            </a:r>
          </a:p>
          <a:p>
            <a:pPr>
              <a:lnSpc>
                <a:spcPct val="114000"/>
              </a:lnSpc>
            </a:pPr>
            <a:r>
              <a:rPr lang="cs-CZ" dirty="0" smtClean="0"/>
              <a:t>Doc</a:t>
            </a:r>
            <a:r>
              <a:rPr lang="cs-CZ" dirty="0" smtClean="0"/>
              <a:t>. Dr. Ing. RAUNER, Karel , </a:t>
            </a:r>
            <a:r>
              <a:rPr lang="cs-CZ" dirty="0" err="1" smtClean="0"/>
              <a:t>et</a:t>
            </a:r>
            <a:r>
              <a:rPr lang="cs-CZ" dirty="0" smtClean="0"/>
              <a:t> </a:t>
            </a:r>
            <a:r>
              <a:rPr lang="cs-CZ" dirty="0" err="1" smtClean="0"/>
              <a:t>al</a:t>
            </a:r>
            <a:r>
              <a:rPr lang="cs-CZ" dirty="0" smtClean="0"/>
              <a:t>. Fyzika 8 pracovní sešit pro základní školy a víceletá gymnázia. Plzeň : </a:t>
            </a:r>
            <a:r>
              <a:rPr lang="cs-CZ" dirty="0" err="1" smtClean="0"/>
              <a:t>Fraus</a:t>
            </a:r>
            <a:r>
              <a:rPr lang="cs-CZ" dirty="0" smtClean="0"/>
              <a:t>, 2006. 60 s. ISBN 80-7238-526-7</a:t>
            </a:r>
          </a:p>
          <a:p>
            <a:pPr>
              <a:lnSpc>
                <a:spcPct val="114000"/>
              </a:lnSpc>
            </a:pPr>
            <a:r>
              <a:rPr lang="cs-CZ" dirty="0" smtClean="0"/>
              <a:t>Doc. Dr. Ing. RAUNER, Karel , </a:t>
            </a:r>
            <a:r>
              <a:rPr lang="cs-CZ" dirty="0" err="1" smtClean="0"/>
              <a:t>et</a:t>
            </a:r>
            <a:r>
              <a:rPr lang="cs-CZ" dirty="0" smtClean="0"/>
              <a:t> </a:t>
            </a:r>
            <a:r>
              <a:rPr lang="cs-CZ" dirty="0" err="1" smtClean="0"/>
              <a:t>al</a:t>
            </a:r>
            <a:r>
              <a:rPr lang="cs-CZ" dirty="0" smtClean="0"/>
              <a:t>. Fyzika 8 učebnice pro základní školy a víceletá gymnázia. Plzeň : </a:t>
            </a:r>
            <a:r>
              <a:rPr lang="cs-CZ" dirty="0" err="1" smtClean="0"/>
              <a:t>Fraus</a:t>
            </a:r>
            <a:r>
              <a:rPr lang="cs-CZ" dirty="0" smtClean="0"/>
              <a:t>, 2006. 128 s. ISBN 80-7238-525-9</a:t>
            </a:r>
            <a:r>
              <a:rPr lang="cs-CZ" dirty="0" smtClean="0"/>
              <a:t>.</a:t>
            </a:r>
          </a:p>
          <a:p>
            <a:pPr>
              <a:lnSpc>
                <a:spcPct val="114000"/>
              </a:lnSpc>
            </a:pPr>
            <a:r>
              <a:rPr lang="cs-CZ" dirty="0" smtClean="0"/>
              <a:t>[1],</a:t>
            </a:r>
            <a:r>
              <a:rPr lang="cs-CZ" dirty="0"/>
              <a:t> </a:t>
            </a:r>
            <a:r>
              <a:rPr lang="cs-CZ" dirty="0" smtClean="0"/>
              <a:t>[2]</a:t>
            </a:r>
          </a:p>
          <a:p>
            <a:pPr>
              <a:lnSpc>
                <a:spcPct val="114000"/>
              </a:lnSpc>
            </a:pPr>
            <a:r>
              <a:rPr lang="cs-CZ" dirty="0" smtClean="0"/>
              <a:t>-kliparty z www.microsoft.office.cz</a:t>
            </a:r>
          </a:p>
          <a:p>
            <a:pPr>
              <a:lnSpc>
                <a:spcPct val="114000"/>
              </a:lnSpc>
            </a:pPr>
            <a:r>
              <a:rPr lang="cs-CZ" dirty="0" smtClean="0"/>
              <a:t>[3]</a:t>
            </a:r>
          </a:p>
          <a:p>
            <a:pPr>
              <a:lnSpc>
                <a:spcPct val="114000"/>
              </a:lnSpc>
            </a:pPr>
            <a:r>
              <a:rPr lang="cs-CZ" dirty="0" smtClean="0"/>
              <a:t>-</a:t>
            </a:r>
            <a:r>
              <a:rPr lang="cs-CZ" dirty="0" err="1" smtClean="0"/>
              <a:t>sken</a:t>
            </a:r>
            <a:r>
              <a:rPr lang="cs-CZ" dirty="0" smtClean="0"/>
              <a:t> z učebnice str. 36: </a:t>
            </a:r>
            <a:r>
              <a:rPr lang="cs-CZ" dirty="0"/>
              <a:t>Doc. Dr. Ing. RAUNER, Karel , et al. Fyzika 8 učebnice pro základní školy a víceletá gymnázia. Plzeň : Fraus, 2006. 128 s. ISBN 80-7238-525-9.</a:t>
            </a:r>
          </a:p>
          <a:p>
            <a:pPr>
              <a:lnSpc>
                <a:spcPct val="114000"/>
              </a:lnSpc>
            </a:pPr>
            <a:r>
              <a:rPr lang="cs-CZ" dirty="0" smtClean="0"/>
              <a:t>[4]</a:t>
            </a:r>
          </a:p>
          <a:p>
            <a:pPr>
              <a:lnSpc>
                <a:spcPct val="114000"/>
              </a:lnSpc>
            </a:pPr>
            <a:r>
              <a:rPr lang="cs-CZ" dirty="0" smtClean="0"/>
              <a:t>-</a:t>
            </a:r>
            <a:r>
              <a:rPr lang="cs-CZ" dirty="0" err="1" smtClean="0"/>
              <a:t>sken</a:t>
            </a:r>
            <a:r>
              <a:rPr lang="cs-CZ" dirty="0" smtClean="0"/>
              <a:t> z pracovního sešitu: </a:t>
            </a:r>
            <a:r>
              <a:rPr lang="cs-CZ" dirty="0"/>
              <a:t>Doc. Dr. Ing. RAUNER, Karel , et al. Fyzika 8 pracovní sešit pro základní školy a víceletá gymnázia. Plzeň : Fraus, 2006. 60 s. ISBN </a:t>
            </a:r>
            <a:r>
              <a:rPr lang="cs-CZ" dirty="0" smtClean="0"/>
              <a:t>80-7238-526-7</a:t>
            </a:r>
          </a:p>
          <a:p>
            <a:pPr>
              <a:lnSpc>
                <a:spcPct val="114000"/>
              </a:lnSpc>
            </a:pPr>
            <a:r>
              <a:rPr lang="cs-CZ" dirty="0" smtClean="0"/>
              <a:t>Ostatní animované obrázky:</a:t>
            </a:r>
          </a:p>
          <a:p>
            <a:pPr>
              <a:lnSpc>
                <a:spcPct val="114000"/>
              </a:lnSpc>
            </a:pPr>
            <a:r>
              <a:rPr lang="cs-CZ" dirty="0" smtClean="0"/>
              <a:t>-vlastní</a:t>
            </a:r>
            <a:endParaRPr lang="cs-CZ" dirty="0"/>
          </a:p>
          <a:p>
            <a:pPr>
              <a:lnSpc>
                <a:spcPct val="114000"/>
              </a:lnSpc>
            </a:pPr>
            <a:endParaRPr lang="cs-CZ" dirty="0"/>
          </a:p>
          <a:p>
            <a:pPr>
              <a:lnSpc>
                <a:spcPct val="114000"/>
              </a:lnSpc>
            </a:pPr>
            <a:endParaRPr lang="cs-CZ" dirty="0"/>
          </a:p>
          <a:p>
            <a:pPr>
              <a:lnSpc>
                <a:spcPct val="114000"/>
              </a:lnSpc>
            </a:pPr>
            <a:endParaRPr lang="cs-CZ" dirty="0" smtClean="0"/>
          </a:p>
          <a:p>
            <a:endParaRPr lang="cs-CZ" dirty="0"/>
          </a:p>
        </p:txBody>
      </p:sp>
      <p:sp>
        <p:nvSpPr>
          <p:cNvPr id="3" name="Obdélník 2"/>
          <p:cNvSpPr/>
          <p:nvPr/>
        </p:nvSpPr>
        <p:spPr>
          <a:xfrm>
            <a:off x="0" y="6027003"/>
            <a:ext cx="9144000" cy="830997"/>
          </a:xfrm>
          <a:prstGeom prst="rect">
            <a:avLst/>
          </a:prstGeom>
        </p:spPr>
        <p:txBody>
          <a:bodyPr wrap="square">
            <a:spAutoFit/>
          </a:bodyPr>
          <a:lstStyle/>
          <a:p>
            <a:pPr algn="ctr"/>
            <a:r>
              <a:rPr lang="cs-CZ" sz="2400" dirty="0" smtClean="0"/>
              <a:t>Vytvořeno jako DUM do předmětu fyzika na ZŠ Studentská 895, Mnichovo Hradiště</a:t>
            </a:r>
            <a:endParaRPr lang="cs-CZ" sz="24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246</TotalTime>
  <Words>822</Words>
  <Application>Microsoft Office PowerPoint</Application>
  <PresentationFormat>Předvádění na obrazovce (4:3)</PresentationFormat>
  <Paragraphs>95</Paragraphs>
  <Slides>10</Slides>
  <Notes>0</Notes>
  <HiddenSlides>0</HiddenSlides>
  <MMClips>0</MMClips>
  <ScaleCrop>false</ScaleCrop>
  <HeadingPairs>
    <vt:vector size="4" baseType="variant">
      <vt:variant>
        <vt:lpstr>Motiv</vt:lpstr>
      </vt:variant>
      <vt:variant>
        <vt:i4>1</vt:i4>
      </vt:variant>
      <vt:variant>
        <vt:lpstr>Nadpisy snímků</vt:lpstr>
      </vt:variant>
      <vt:variant>
        <vt:i4>10</vt:i4>
      </vt:variant>
    </vt:vector>
  </HeadingPairs>
  <TitlesOfParts>
    <vt:vector size="11" baseType="lpstr">
      <vt:lpstr>Motiv sady Office</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cp:lastModifiedBy>user</cp:lastModifiedBy>
  <cp:revision>56</cp:revision>
  <dcterms:modified xsi:type="dcterms:W3CDTF">2012-06-03T08:02:44Z</dcterms:modified>
</cp:coreProperties>
</file>