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3" r:id="rId5"/>
    <p:sldId id="264" r:id="rId6"/>
    <p:sldId id="266" r:id="rId7"/>
    <p:sldId id="267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36912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Teplo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4509120"/>
            <a:ext cx="2880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VY_32_INOVACE_19_Teplo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Při dotyku těles o různých teplotách dochází k tepelné výměně. </a:t>
            </a:r>
          </a:p>
          <a:p>
            <a:r>
              <a:rPr lang="cs-CZ" sz="2800" dirty="0" smtClean="0"/>
              <a:t>Chladnější těleso se zahřívá a zvyšuje svou vnitřní energii.</a:t>
            </a:r>
          </a:p>
          <a:p>
            <a:r>
              <a:rPr lang="cs-CZ" sz="2800" dirty="0" smtClean="0"/>
              <a:t>Teplejší těleso se ochlazuje a svou vnitřní energii snižuje.</a:t>
            </a:r>
          </a:p>
          <a:p>
            <a:r>
              <a:rPr lang="cs-CZ" sz="2800" dirty="0" smtClean="0"/>
              <a:t>Teplejší těleso předává chladnějšímu tělesu energii. </a:t>
            </a:r>
          </a:p>
          <a:p>
            <a:r>
              <a:rPr lang="cs-CZ" sz="2800" dirty="0" smtClean="0"/>
              <a:t>Tato energie se nazývá </a:t>
            </a:r>
            <a:r>
              <a:rPr lang="cs-CZ" sz="2800" b="1" dirty="0" smtClean="0">
                <a:solidFill>
                  <a:srgbClr val="FF0000"/>
                </a:solidFill>
              </a:rPr>
              <a:t>TEPLO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99695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Př.: Hrnec se studenou vodou postavíme na plotýnku vařiče.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042179" y="3573016"/>
            <a:ext cx="2438755" cy="252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0" y="3573016"/>
            <a:ext cx="5436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Která tělesa se budou postupně zahřívat?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437112"/>
            <a:ext cx="5436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bude měnit jejich vnitřní energie?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301208"/>
            <a:ext cx="5436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čem závisí to, na jakou teplotu se voda v hrnci zahřeje?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6165304"/>
            <a:ext cx="62281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Voda i hrnec přijímají teplo od plotýnky vařiče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55576" y="6309320"/>
            <a:ext cx="1224136" cy="216024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3" y="4034681"/>
            <a:ext cx="5934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plotýnka, hrnec, voda, vzduch v okolí, …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3115" y="4833155"/>
            <a:ext cx="3542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bude se zvyšovat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61970" y="5631630"/>
            <a:ext cx="3542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na době zahřívání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80934" y="5716706"/>
            <a:ext cx="447042" cy="376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/>
      <p:bldP spid="7" grpId="0"/>
      <p:bldP spid="8" grpId="0"/>
      <p:bldP spid="9" grpId="0"/>
      <p:bldP spid="10" grpId="0" animBg="1"/>
      <p:bldP spid="11" grpId="0" animBg="1"/>
      <p:bldP spid="4" grpId="0"/>
      <p:bldP spid="12" grpId="0"/>
      <p:bldP spid="1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Odvození závislosti velikosti přijatého tepla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       při </a:t>
            </a:r>
            <a:r>
              <a:rPr lang="cs-CZ" sz="3200" b="1" dirty="0" smtClean="0">
                <a:solidFill>
                  <a:srgbClr val="FF0000"/>
                </a:solidFill>
              </a:rPr>
              <a:t>tepelné výměně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340768"/>
            <a:ext cx="2582666" cy="2644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1124744"/>
            <a:ext cx="62281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Př.1: </a:t>
            </a:r>
            <a:r>
              <a:rPr lang="cs-CZ" sz="2800" b="1" dirty="0" smtClean="0"/>
              <a:t>Budeme ohřívat 1 litr vody </a:t>
            </a:r>
            <a:r>
              <a:rPr lang="cs-CZ" sz="2800" b="1" dirty="0" smtClean="0"/>
              <a:t>                 o </a:t>
            </a:r>
            <a:r>
              <a:rPr lang="cs-CZ" sz="2800" b="1" dirty="0" smtClean="0"/>
              <a:t>počáteční teplotě 15 °C </a:t>
            </a:r>
            <a:r>
              <a:rPr lang="cs-CZ" sz="2800" b="1" dirty="0" smtClean="0"/>
              <a:t>                               v </a:t>
            </a:r>
            <a:r>
              <a:rPr lang="cs-CZ" sz="2800" b="1" dirty="0" smtClean="0"/>
              <a:t>rychlovarné konvici.</a:t>
            </a:r>
          </a:p>
          <a:p>
            <a:endParaRPr lang="cs-CZ" sz="2800" dirty="0" smtClean="0"/>
          </a:p>
          <a:p>
            <a:r>
              <a:rPr lang="cs-CZ" sz="2800" dirty="0" smtClean="0"/>
              <a:t>Kdy bude potřeba dodat vodě větší teplo: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když jí zahřejeme na 80°C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když jí zahřejeme na teplotu varu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467544" y="5445224"/>
            <a:ext cx="1584176" cy="57606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4869160"/>
            <a:ext cx="662473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Přijaté teplo je tím větší, čím větší je teplotní rozdíl (to znamená o kolik °C se voda zahřeje)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19792" y="3985667"/>
            <a:ext cx="447042" cy="376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67544" y="4173961"/>
            <a:ext cx="5040560" cy="490213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32" dur="1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5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/>
      <p:bldP spid="3" grpId="0" animBg="1"/>
      <p:bldP spid="3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63413" y="692696"/>
            <a:ext cx="5280587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4842" y="332656"/>
            <a:ext cx="3765070" cy="50167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Př.2: </a:t>
            </a:r>
            <a:r>
              <a:rPr lang="cs-CZ" sz="3200" b="1" dirty="0" smtClean="0"/>
              <a:t>Dvě stejné nádoby na obrázku obsahují různá množství vody stejné teploty. Nádoby umístíme pod hořící lihový kahan. </a:t>
            </a:r>
            <a:r>
              <a:rPr lang="cs-CZ" sz="3200" b="1" dirty="0" smtClean="0"/>
              <a:t>                     Ve </a:t>
            </a:r>
            <a:r>
              <a:rPr lang="cs-CZ" sz="3200" b="1" dirty="0" smtClean="0"/>
              <a:t>které nádobě se voda začne vařit později?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624283" y="5767809"/>
            <a:ext cx="1584176" cy="57606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5517232"/>
            <a:ext cx="6624736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Čím větší je hmotnost tělesa, tím více tepla na jeho ohřátí spotřebujeme.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96958" y="4149080"/>
            <a:ext cx="447042" cy="376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521426" y="584684"/>
            <a:ext cx="2637559" cy="338437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6" dur="1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7" grpId="0" animBg="1"/>
      <p:bldP spid="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Teplo nutné k ohřátí tělesa též závisí na druhu látky, ze které je těleso vyrobeno.</a:t>
            </a: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395536" y="1628800"/>
            <a:ext cx="1584176" cy="57606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1412776"/>
            <a:ext cx="6624736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K posouzení této vlastnosti látek se zavádí </a:t>
            </a:r>
            <a:r>
              <a:rPr lang="cs-CZ" sz="3200" b="1" dirty="0" smtClean="0"/>
              <a:t>měrná tepelná kapacita látek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4644008" y="2780928"/>
            <a:ext cx="72008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548458" y="3148826"/>
            <a:ext cx="6912768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Tato veličina vyjadřuje, kolik tepla musíme dodat 1 kg konkrétní látky, aby se zahřál o 1°C.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437112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Měrná tepelná kapacita látek</a:t>
            </a:r>
          </a:p>
          <a:p>
            <a:r>
              <a:rPr lang="cs-CZ" sz="2800" b="1" dirty="0" smtClean="0"/>
              <a:t>	</a:t>
            </a:r>
            <a:r>
              <a:rPr lang="cs-CZ" sz="2800" dirty="0" smtClean="0"/>
              <a:t>- značka: c</a:t>
            </a:r>
          </a:p>
          <a:p>
            <a:r>
              <a:rPr lang="cs-CZ" sz="2800" b="1" dirty="0" smtClean="0"/>
              <a:t>	</a:t>
            </a:r>
            <a:r>
              <a:rPr lang="cs-CZ" sz="2800" dirty="0" smtClean="0"/>
              <a:t>- jednotka: </a:t>
            </a:r>
            <a:endParaRPr lang="cs-CZ" sz="28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627784" y="5085184"/>
            <a:ext cx="1008112" cy="965721"/>
            <a:chOff x="2627784" y="5085184"/>
            <a:chExt cx="1008112" cy="965721"/>
          </a:xfrm>
        </p:grpSpPr>
        <p:sp>
          <p:nvSpPr>
            <p:cNvPr id="10" name="TextovéPole 9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2" name="TextovéPole 11"/>
          <p:cNvSpPr txBox="1"/>
          <p:nvPr/>
        </p:nvSpPr>
        <p:spPr>
          <a:xfrm>
            <a:off x="4788024" y="4293096"/>
            <a:ext cx="4355976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Př.: voda: </a:t>
            </a:r>
            <a:r>
              <a:rPr lang="cs-CZ" sz="2400" dirty="0" smtClean="0"/>
              <a:t>c = 4 180</a:t>
            </a:r>
          </a:p>
          <a:p>
            <a:endParaRPr lang="cs-CZ" sz="2400" dirty="0" smtClean="0"/>
          </a:p>
          <a:p>
            <a:r>
              <a:rPr lang="cs-CZ" sz="2400" b="1" dirty="0" smtClean="0"/>
              <a:t> Význam:</a:t>
            </a:r>
            <a:r>
              <a:rPr lang="cs-CZ" sz="2400" dirty="0" smtClean="0"/>
              <a:t> Aby se </a:t>
            </a:r>
            <a:r>
              <a:rPr lang="cs-CZ" sz="2400" b="1" dirty="0" smtClean="0">
                <a:solidFill>
                  <a:srgbClr val="FF0000"/>
                </a:solidFill>
              </a:rPr>
              <a:t>1 kilogram </a:t>
            </a:r>
            <a:r>
              <a:rPr lang="cs-CZ" sz="2400" dirty="0" smtClean="0"/>
              <a:t>vody zahřál </a:t>
            </a:r>
            <a:r>
              <a:rPr lang="cs-CZ" sz="2400" b="1" dirty="0" smtClean="0">
                <a:solidFill>
                  <a:srgbClr val="FF0000"/>
                </a:solidFill>
              </a:rPr>
              <a:t>o 1 °C</a:t>
            </a:r>
            <a:r>
              <a:rPr lang="cs-CZ" sz="2400" dirty="0" smtClean="0"/>
              <a:t>, musí voda přijmout teplo </a:t>
            </a:r>
            <a:r>
              <a:rPr lang="cs-CZ" sz="2400" b="1" dirty="0" smtClean="0">
                <a:solidFill>
                  <a:srgbClr val="FF0000"/>
                </a:solidFill>
              </a:rPr>
              <a:t>4 180 J</a:t>
            </a:r>
            <a:r>
              <a:rPr lang="cs-CZ" sz="2400" dirty="0" smtClean="0"/>
              <a:t>.</a:t>
            </a:r>
            <a:endParaRPr lang="cs-CZ" sz="24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7236296" y="4437112"/>
            <a:ext cx="1008112" cy="965721"/>
            <a:chOff x="2627784" y="5085184"/>
            <a:chExt cx="1008112" cy="965721"/>
          </a:xfrm>
        </p:grpSpPr>
        <p:sp>
          <p:nvSpPr>
            <p:cNvPr id="16" name="TextovéPole 15"/>
            <p:cNvSpPr txBox="1"/>
            <p:nvPr/>
          </p:nvSpPr>
          <p:spPr>
            <a:xfrm>
              <a:off x="2987824" y="508518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2699792" y="5589240"/>
              <a:ext cx="86409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12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908720"/>
            <a:ext cx="9144000" cy="5619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Každá látka má svou pevně danou měrnou tepelnou kapacitu. Její hodnotu naleznete v tabulkách F11.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79512" y="3356992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259632" y="3717032"/>
            <a:ext cx="7884368" cy="0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2267744" y="980728"/>
            <a:ext cx="1080120" cy="108012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483768" y="3356992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79512" y="5517232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259632" y="5877272"/>
            <a:ext cx="7884368" cy="0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2627784" y="5517232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696958" y="6478706"/>
            <a:ext cx="447042" cy="376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5" grpId="1" animBg="1"/>
      <p:bldP spid="12" grpId="0" animBg="1"/>
      <p:bldP spid="12" grpId="1" animBg="1"/>
      <p:bldP spid="13" grpId="0" animBg="1"/>
      <p:bldP spid="13" grpId="1" animBg="1"/>
      <p:bldP spid="17" grpId="0" animBg="1"/>
      <p:bldP spid="17" grpId="1" animBg="1"/>
      <p:bldP spid="19" grpId="0" animBg="1"/>
      <p:bldP spid="19" grpId="1" animBg="1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" y="3835177"/>
            <a:ext cx="88773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89535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196752"/>
            <a:ext cx="8943975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179512" y="1196752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79512" y="2132856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79512" y="3356992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51520" y="3948011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483768" y="3933056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39552" y="4310430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4309539"/>
            <a:ext cx="1080120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" y="5877272"/>
            <a:ext cx="887730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76200" y="6057412"/>
            <a:ext cx="8839200" cy="0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8696958" y="6478706"/>
            <a:ext cx="447042" cy="376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SHRNUTÍ: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Velikost tepla přijatého tělesem </a:t>
            </a:r>
            <a:r>
              <a:rPr lang="cs-CZ" sz="2800" b="1" dirty="0" smtClean="0"/>
              <a:t>závisí:</a:t>
            </a:r>
            <a:endParaRPr lang="cs-CZ" sz="2800" b="1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na hmotnosti tělesa </a:t>
            </a:r>
            <a:r>
              <a:rPr lang="cs-CZ" sz="2800" b="1" dirty="0" smtClean="0">
                <a:solidFill>
                  <a:srgbClr val="FF0000"/>
                </a:solidFill>
              </a:rPr>
              <a:t>m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na rozdílu teplot       </a:t>
            </a:r>
            <a:r>
              <a:rPr lang="cs-CZ" sz="2800" b="1" dirty="0" smtClean="0">
                <a:solidFill>
                  <a:srgbClr val="FF0000"/>
                </a:solidFill>
              </a:rPr>
              <a:t>t</a:t>
            </a:r>
          </a:p>
          <a:p>
            <a:pPr marL="514350" indent="-514350"/>
            <a:r>
              <a:rPr lang="cs-CZ" sz="2800" dirty="0" smtClean="0"/>
              <a:t>	- od vyšší teploty odečteme nižší teplotu</a:t>
            </a:r>
          </a:p>
          <a:p>
            <a:pPr marL="514350" indent="-514350"/>
            <a:r>
              <a:rPr lang="cs-CZ" sz="2800" dirty="0" smtClean="0"/>
              <a:t>c) na velikosti měrné tepelné kapacity látky </a:t>
            </a:r>
            <a:r>
              <a:rPr lang="cs-CZ" sz="2800" b="1" dirty="0" smtClean="0">
                <a:solidFill>
                  <a:srgbClr val="FF0000"/>
                </a:solidFill>
              </a:rPr>
              <a:t>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3131840" y="1844824"/>
            <a:ext cx="288032" cy="288032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3318570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TEPLO</a:t>
            </a:r>
          </a:p>
          <a:p>
            <a:r>
              <a:rPr lang="cs-CZ" sz="2800" dirty="0" smtClean="0"/>
              <a:t>	</a:t>
            </a:r>
            <a:r>
              <a:rPr lang="cs-CZ" sz="2800" u="sng" dirty="0" smtClean="0"/>
              <a:t>značka: </a:t>
            </a:r>
            <a:r>
              <a:rPr lang="cs-CZ" sz="2800" dirty="0" smtClean="0"/>
              <a:t>Q</a:t>
            </a:r>
          </a:p>
          <a:p>
            <a:r>
              <a:rPr lang="cs-CZ" sz="2800" dirty="0" smtClean="0"/>
              <a:t>	</a:t>
            </a:r>
          </a:p>
          <a:p>
            <a:r>
              <a:rPr lang="cs-CZ" sz="2800" dirty="0" smtClean="0"/>
              <a:t>	</a:t>
            </a:r>
            <a:r>
              <a:rPr lang="cs-CZ" sz="2800" u="sng" dirty="0" smtClean="0"/>
              <a:t>jednotka</a:t>
            </a:r>
            <a:r>
              <a:rPr lang="cs-CZ" sz="2800" dirty="0" smtClean="0"/>
              <a:t>: J</a:t>
            </a:r>
          </a:p>
          <a:p>
            <a:endParaRPr lang="cs-CZ" sz="2800" u="sng" dirty="0" smtClean="0"/>
          </a:p>
          <a:p>
            <a:r>
              <a:rPr lang="cs-CZ" sz="2800" dirty="0" smtClean="0"/>
              <a:t>	</a:t>
            </a:r>
            <a:r>
              <a:rPr lang="cs-CZ" sz="2800" u="sng" dirty="0" smtClean="0"/>
              <a:t>vzorec:</a:t>
            </a:r>
            <a:r>
              <a:rPr lang="cs-CZ" sz="2800" dirty="0" smtClean="0"/>
              <a:t> Q = c . m .      t </a:t>
            </a:r>
            <a:endParaRPr lang="cs-CZ" sz="2800" u="sng" dirty="0" smtClean="0"/>
          </a:p>
          <a:p>
            <a:r>
              <a:rPr lang="cs-CZ" sz="2800" dirty="0" smtClean="0"/>
              <a:t>	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3635896" y="5589240"/>
            <a:ext cx="288032" cy="28803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421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-klipart z www.microsoft.office.cz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[2], [3]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</a:t>
            </a:r>
            <a:r>
              <a:rPr lang="cs-CZ" dirty="0" err="1" smtClean="0"/>
              <a:t>skeny</a:t>
            </a:r>
            <a:r>
              <a:rPr lang="cs-CZ" dirty="0" smtClean="0"/>
              <a:t> z učebnice str. 39: </a:t>
            </a:r>
            <a:r>
              <a:rPr lang="cs-CZ" dirty="0"/>
              <a:t>Doc. Dr. Ing. RAUNER,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/>
              <a:t>[4</a:t>
            </a:r>
            <a:r>
              <a:rPr lang="cs-CZ" dirty="0" smtClean="0"/>
              <a:t>], [5]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</a:t>
            </a:r>
            <a:r>
              <a:rPr lang="cs-CZ" dirty="0" err="1" smtClean="0"/>
              <a:t>skeny</a:t>
            </a:r>
            <a:r>
              <a:rPr lang="cs-CZ" dirty="0" smtClean="0"/>
              <a:t> z tabulek: </a:t>
            </a:r>
            <a:r>
              <a:rPr lang="cs-CZ" dirty="0" err="1"/>
              <a:t>RNDr.KOLÁŘOVÁ,CSc</a:t>
            </a:r>
            <a:r>
              <a:rPr lang="cs-CZ" dirty="0"/>
              <a:t>., Růžena, et al. Tabulky pro základní školu. Praha 1 : Prometheus, 2002. 144 s. ISBN 80-85849-43-7.</a:t>
            </a:r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535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55</cp:revision>
  <dcterms:modified xsi:type="dcterms:W3CDTF">2012-06-03T10:28:36Z</dcterms:modified>
</cp:coreProperties>
</file>