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302" r:id="rId3"/>
    <p:sldId id="303" r:id="rId4"/>
    <p:sldId id="314" r:id="rId5"/>
    <p:sldId id="315" r:id="rId6"/>
    <p:sldId id="307" r:id="rId7"/>
    <p:sldId id="316" r:id="rId8"/>
    <p:sldId id="308" r:id="rId9"/>
    <p:sldId id="309" r:id="rId10"/>
    <p:sldId id="310" r:id="rId11"/>
    <p:sldId id="312" r:id="rId12"/>
    <p:sldId id="317" r:id="rId13"/>
    <p:sldId id="319" r:id="rId14"/>
    <p:sldId id="321" r:id="rId15"/>
    <p:sldId id="266" r:id="rId16"/>
    <p:sldId id="306" r:id="rId17"/>
    <p:sldId id="311" r:id="rId18"/>
    <p:sldId id="31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endParaRPr lang="cs-CZ" sz="1600" dirty="0" smtClean="0"/>
        </a:p>
        <a:p>
          <a:pPr algn="l"/>
          <a:r>
            <a:rPr lang="cs-CZ" sz="1600" dirty="0" smtClean="0"/>
            <a:t>Název </a:t>
          </a:r>
          <a:r>
            <a:rPr lang="cs-CZ" sz="1600" dirty="0"/>
            <a:t>školy: </a:t>
          </a:r>
          <a:r>
            <a:rPr lang="cs-CZ" sz="1600" dirty="0" smtClean="0"/>
            <a:t>Dětský domov, Základní škola praktická, Praktická škola a Školní jídelna, Dlažkovice 1, příspěvková organizace 411 15 Třebívlice</a:t>
          </a:r>
          <a:r>
            <a:rPr lang="cs-CZ" sz="1300" dirty="0" smtClean="0"/>
            <a:t>    </a:t>
          </a:r>
          <a:endParaRPr lang="cs-CZ" sz="13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Mgr. Lenka Rasochová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endParaRPr lang="cs-CZ" sz="1600" dirty="0" smtClean="0"/>
        </a:p>
        <a:p>
          <a:pPr algn="l"/>
          <a:r>
            <a:rPr lang="cs-CZ" sz="1600" dirty="0" smtClean="0"/>
            <a:t>Název:</a:t>
          </a:r>
        </a:p>
        <a:p>
          <a:pPr algn="l"/>
          <a:r>
            <a:rPr lang="cs-CZ" sz="1600" dirty="0" smtClean="0"/>
            <a:t>VY_32_INOVACE_Rasochová_04_D_Česká kultura koncem 19. století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Česká kultura koncem 19. století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pPr algn="l"/>
          <a:r>
            <a:rPr lang="cs-CZ" sz="1600"/>
            <a:t>Číslo </a:t>
          </a:r>
          <a:r>
            <a:rPr lang="cs-CZ" sz="1600" smtClean="0"/>
            <a:t>projektu:cz.1.07/1.4.00/21.2189</a:t>
          </a:r>
          <a:endParaRPr lang="cs-CZ" sz="16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 custScaleX="100000" custScaleY="100000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ScaleY="90879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ScaleY="9233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ScaleY="92516" custLinFactNeighborX="270" custLinFactNeighborY="11271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131180"/>
          <a:ext cx="4579708" cy="457970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289854" y="131180"/>
          <a:ext cx="5342993" cy="45797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 smtClean="0"/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</a:t>
          </a:r>
          <a:r>
            <a:rPr lang="cs-CZ" sz="1600" kern="1200" dirty="0"/>
            <a:t>školy: </a:t>
          </a:r>
          <a:r>
            <a:rPr lang="cs-CZ" sz="1600" kern="1200" dirty="0" smtClean="0"/>
            <a:t>Dětský domov, Základní škola praktická, Praktická škola a Školní jídelna, Dlažkovice 1, příspěvková organizace 411 15 Třebívlice</a:t>
          </a:r>
          <a:r>
            <a:rPr lang="cs-CZ" sz="1300" kern="1200" dirty="0" smtClean="0"/>
            <a:t>    </a:t>
          </a:r>
          <a:endParaRPr lang="cs-CZ" sz="1300" kern="1200" dirty="0"/>
        </a:p>
      </dsp:txBody>
      <dsp:txXfrm>
        <a:off x="2289854" y="131180"/>
        <a:ext cx="5342993" cy="732753"/>
      </dsp:txXfrm>
    </dsp:sp>
    <dsp:sp modelId="{851BB866-B6AE-4566-893F-4C635BA974FC}">
      <dsp:nvSpPr>
        <dsp:cNvPr id="0" name=""/>
        <dsp:cNvSpPr/>
      </dsp:nvSpPr>
      <dsp:spPr>
        <a:xfrm>
          <a:off x="480869" y="863933"/>
          <a:ext cx="3617969" cy="361796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289854" y="1028931"/>
          <a:ext cx="5342993" cy="32879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Mgr. Lenka Rasochová</a:t>
          </a:r>
          <a:endParaRPr lang="cs-CZ" sz="1600" kern="1200" dirty="0"/>
        </a:p>
      </dsp:txBody>
      <dsp:txXfrm>
        <a:off x="2289854" y="1028931"/>
        <a:ext cx="5342993" cy="665918"/>
      </dsp:txXfrm>
    </dsp:sp>
    <dsp:sp modelId="{902074E1-B931-4618-97F1-FADBE82E9C3C}">
      <dsp:nvSpPr>
        <dsp:cNvPr id="0" name=""/>
        <dsp:cNvSpPr/>
      </dsp:nvSpPr>
      <dsp:spPr>
        <a:xfrm>
          <a:off x="961738" y="1596686"/>
          <a:ext cx="2656231" cy="26562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289854" y="1698473"/>
          <a:ext cx="5342993" cy="24526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 smtClean="0"/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VY_32_INOVACE_Rasochová_04_D_Česká kultura koncem 19. století</a:t>
          </a:r>
          <a:endParaRPr lang="cs-CZ" sz="1600" kern="1200" dirty="0"/>
        </a:p>
      </dsp:txBody>
      <dsp:txXfrm>
        <a:off x="2289854" y="1698473"/>
        <a:ext cx="5342993" cy="676595"/>
      </dsp:txXfrm>
    </dsp:sp>
    <dsp:sp modelId="{648967D3-ED80-4214-8D87-4E7012561E4A}">
      <dsp:nvSpPr>
        <dsp:cNvPr id="0" name=""/>
        <dsp:cNvSpPr/>
      </dsp:nvSpPr>
      <dsp:spPr>
        <a:xfrm>
          <a:off x="1442608" y="2329440"/>
          <a:ext cx="1694492" cy="169449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289854" y="2583834"/>
          <a:ext cx="5342993" cy="15676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Česká kultura koncem 19. století</a:t>
          </a:r>
          <a:endParaRPr lang="cs-CZ" sz="1600" kern="1200" dirty="0"/>
        </a:p>
      </dsp:txBody>
      <dsp:txXfrm>
        <a:off x="2289854" y="2583834"/>
        <a:ext cx="5342993" cy="677914"/>
      </dsp:txXfrm>
    </dsp:sp>
    <dsp:sp modelId="{6821E7C9-5E4B-45FA-8F82-01E6F26FAA25}">
      <dsp:nvSpPr>
        <dsp:cNvPr id="0" name=""/>
        <dsp:cNvSpPr/>
      </dsp:nvSpPr>
      <dsp:spPr>
        <a:xfrm>
          <a:off x="1923477" y="3062193"/>
          <a:ext cx="732753" cy="732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289854" y="3062193"/>
          <a:ext cx="5342993" cy="732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/>
            <a:t>Číslo </a:t>
          </a:r>
          <a:r>
            <a:rPr lang="cs-CZ" sz="1600" kern="1200" smtClean="0"/>
            <a:t>projektu:cz.1.07/1.4.00/21.2189</a:t>
          </a:r>
          <a:endParaRPr lang="cs-CZ" sz="1600" kern="1200" dirty="0"/>
        </a:p>
      </dsp:txBody>
      <dsp:txXfrm>
        <a:off x="2289854" y="3062193"/>
        <a:ext cx="5342993" cy="732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9SuLcVzHPh0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117703082"/>
              </p:ext>
            </p:extLst>
          </p:nvPr>
        </p:nvGraphicFramePr>
        <p:xfrm>
          <a:off x="1115616" y="1484784"/>
          <a:ext cx="7632848" cy="4842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19872" y="5260558"/>
            <a:ext cx="4320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 27.3. 2012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Anotace a metodický pokyn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17744"/>
          </a:xfrm>
        </p:spPr>
        <p:txBody>
          <a:bodyPr>
            <a:normAutofit/>
          </a:bodyPr>
          <a:lstStyle/>
          <a:p>
            <a:r>
              <a:rPr lang="cs-CZ" dirty="0"/>
              <a:t>Materiál použitelný pro žáky 8. ročníku ZŠP.</a:t>
            </a:r>
          </a:p>
          <a:p>
            <a:r>
              <a:rPr lang="cs-CZ" dirty="0"/>
              <a:t>Využitelný pro práci s interaktivní tabulí.</a:t>
            </a:r>
          </a:p>
          <a:p>
            <a:r>
              <a:rPr lang="cs-CZ" dirty="0"/>
              <a:t>Využívání informační technologie.</a:t>
            </a:r>
          </a:p>
          <a:p>
            <a:r>
              <a:rPr lang="cs-CZ" dirty="0"/>
              <a:t>Žáci se formou prezentace seznámí s českou kulturou na konci 19. století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V prezentaci na straně 12 klikněte na trumpetu, zazní fanfáry z opery Libuše.</a:t>
            </a:r>
            <a:endParaRPr lang="cs-CZ" dirty="0"/>
          </a:p>
          <a:p>
            <a:r>
              <a:rPr lang="cs-CZ" dirty="0" smtClean="0"/>
              <a:t>Aktivita žáků: otázky k upevnění učiva.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60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620688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Česká kultura koncem 19.století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412776"/>
            <a:ext cx="87129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1868 </a:t>
            </a:r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základní kámen 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k Národnímu divadlu.</a:t>
            </a:r>
          </a:p>
          <a:p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dirty="0"/>
              <a:t>1. kámen dovezen z Radhoště (hora na Moravě)</a:t>
            </a:r>
          </a:p>
          <a:p>
            <a:endParaRPr lang="cs-CZ" sz="28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cs-CZ" sz="28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8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8880"/>
            <a:ext cx="8113713" cy="431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43405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548680"/>
            <a:ext cx="8928992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2.polovina 19. století – </a:t>
            </a:r>
            <a:r>
              <a:rPr lang="cs-CZ" sz="3200" dirty="0">
                <a:solidFill>
                  <a:schemeClr val="accent3">
                    <a:lumMod val="75000"/>
                  </a:schemeClr>
                </a:solidFill>
              </a:rPr>
              <a:t>Národní divadlo hoří!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>
                <a:solidFill>
                  <a:schemeClr val="accent3">
                    <a:lumMod val="75000"/>
                  </a:schemeClr>
                </a:solidFill>
              </a:rPr>
              <a:t>1868 </a:t>
            </a:r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– </a:t>
            </a:r>
            <a:r>
              <a:rPr lang="cs-CZ" sz="3200" dirty="0">
                <a:solidFill>
                  <a:schemeClr val="accent3">
                    <a:lumMod val="75000"/>
                  </a:schemeClr>
                </a:solidFill>
              </a:rPr>
              <a:t>Vznik </a:t>
            </a:r>
            <a:r>
              <a:rPr lang="cs-CZ" sz="3200" dirty="0" err="1" smtClean="0">
                <a:solidFill>
                  <a:schemeClr val="accent3">
                    <a:lumMod val="75000"/>
                  </a:schemeClr>
                </a:solidFill>
              </a:rPr>
              <a:t>Rakouska</a:t>
            </a:r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-Uherska</a:t>
            </a:r>
            <a:r>
              <a:rPr lang="cs-CZ" sz="3200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32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Mnohaleté soužití mezi Čechy a Němci se změnilo   v </a:t>
            </a:r>
            <a:r>
              <a:rPr lang="cs-CZ" sz="3200" dirty="0">
                <a:solidFill>
                  <a:schemeClr val="accent3">
                    <a:lumMod val="50000"/>
                  </a:schemeClr>
                </a:solidFill>
              </a:rPr>
              <a:t>soupeření</a:t>
            </a:r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Konec 19. století:    </a:t>
            </a: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rozkvět školství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1"/>
                </a:solidFill>
              </a:rPr>
              <a:t>(Pražská univerzita</a:t>
            </a:r>
          </a:p>
          <a:p>
            <a:r>
              <a:rPr lang="cs-CZ" sz="3200" dirty="0" smtClean="0">
                <a:solidFill>
                  <a:schemeClr val="accent1"/>
                </a:solidFill>
              </a:rPr>
              <a:t>			        </a:t>
            </a:r>
            <a:r>
              <a:rPr lang="cs-CZ" sz="2000" dirty="0" smtClean="0">
                <a:solidFill>
                  <a:schemeClr val="accent1"/>
                </a:solidFill>
              </a:rPr>
              <a:t>rozdělena na českou a německou část)</a:t>
            </a:r>
          </a:p>
          <a:p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	</a:t>
            </a: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        vědy</a:t>
            </a:r>
          </a:p>
          <a:p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	</a:t>
            </a: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        literatury</a:t>
            </a:r>
            <a:r>
              <a:rPr lang="cs-CZ" sz="3200" dirty="0" smtClean="0">
                <a:solidFill>
                  <a:schemeClr val="accent1"/>
                </a:solidFill>
              </a:rPr>
              <a:t> </a:t>
            </a: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	</a:t>
            </a: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                         			        umění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lunce 2"/>
          <p:cNvSpPr/>
          <p:nvPr/>
        </p:nvSpPr>
        <p:spPr>
          <a:xfrm>
            <a:off x="3289455" y="4163183"/>
            <a:ext cx="410344" cy="338336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9455" y="5085184"/>
            <a:ext cx="427037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9556" y="5589240"/>
            <a:ext cx="427037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1108" y="6093296"/>
            <a:ext cx="427037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244985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92696"/>
            <a:ext cx="871296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Růst vzdělanosti.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Knihovny – </a:t>
            </a:r>
            <a:r>
              <a:rPr lang="cs-CZ" sz="3200" dirty="0" smtClean="0">
                <a:solidFill>
                  <a:schemeClr val="accent3"/>
                </a:solidFill>
              </a:rPr>
              <a:t>vyšší návštěvnost</a:t>
            </a:r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        </a:t>
            </a:r>
            <a:r>
              <a:rPr lang="cs-CZ" sz="2000" dirty="0" smtClean="0">
                <a:solidFill>
                  <a:schemeClr val="accent3"/>
                </a:solidFill>
              </a:rPr>
              <a:t>školní</a:t>
            </a:r>
          </a:p>
          <a:p>
            <a:r>
              <a:rPr lang="cs-CZ" sz="2000" dirty="0">
                <a:solidFill>
                  <a:schemeClr val="accent3"/>
                </a:solidFill>
              </a:rPr>
              <a:t>	</a:t>
            </a:r>
            <a:r>
              <a:rPr lang="cs-CZ" sz="2000" dirty="0" smtClean="0">
                <a:solidFill>
                  <a:schemeClr val="accent3"/>
                </a:solidFill>
              </a:rPr>
              <a:t>						farní</a:t>
            </a:r>
          </a:p>
          <a:p>
            <a:r>
              <a:rPr lang="cs-CZ" sz="2000" dirty="0">
                <a:solidFill>
                  <a:schemeClr val="accent3"/>
                </a:solidFill>
              </a:rPr>
              <a:t>	</a:t>
            </a:r>
            <a:r>
              <a:rPr lang="cs-CZ" sz="2000" dirty="0" smtClean="0">
                <a:solidFill>
                  <a:schemeClr val="accent3"/>
                </a:solidFill>
              </a:rPr>
              <a:t>						obecní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Národní listy </a:t>
            </a:r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– </a:t>
            </a:r>
            <a:r>
              <a:rPr lang="cs-CZ" sz="3200" dirty="0" smtClean="0">
                <a:solidFill>
                  <a:schemeClr val="accent3"/>
                </a:solidFill>
              </a:rPr>
              <a:t>nejrozšířenější noviny.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3" name="Slunce 2"/>
          <p:cNvSpPr/>
          <p:nvPr/>
        </p:nvSpPr>
        <p:spPr>
          <a:xfrm>
            <a:off x="6300192" y="1844824"/>
            <a:ext cx="288032" cy="319480"/>
          </a:xfrm>
          <a:prstGeom prst="sun">
            <a:avLst>
              <a:gd name="adj" fmla="val 468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19794"/>
            <a:ext cx="311150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9401" y="2554757"/>
            <a:ext cx="311150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123209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44824"/>
            <a:ext cx="3848100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620688"/>
            <a:ext cx="8528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Vznik organizace SOKOL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268760"/>
            <a:ext cx="44644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solidFill>
                <a:schemeClr val="accent3"/>
              </a:solidFill>
            </a:endParaRPr>
          </a:p>
          <a:p>
            <a:endParaRPr lang="cs-CZ" sz="2800" dirty="0">
              <a:solidFill>
                <a:schemeClr val="accent3"/>
              </a:solidFill>
            </a:endParaRPr>
          </a:p>
          <a:p>
            <a:r>
              <a:rPr lang="cs-CZ" sz="2800" dirty="0" smtClean="0">
                <a:solidFill>
                  <a:schemeClr val="accent3"/>
                </a:solidFill>
              </a:rPr>
              <a:t>Miroslav Tyrš</a:t>
            </a:r>
          </a:p>
          <a:p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17.9. 1832 – 8.8. 1884</a:t>
            </a:r>
          </a:p>
          <a:p>
            <a:endParaRPr lang="cs-CZ" sz="20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Zakladatel Sokola.</a:t>
            </a:r>
          </a:p>
          <a:p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Sokol = spolek založený 1862.</a:t>
            </a:r>
          </a:p>
          <a:p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Sokolové usilovali o tělesný, vzdělávací a kulturní rozvoj českých obyvatel.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58595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548680"/>
            <a:ext cx="8928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accent3"/>
                </a:solidFill>
              </a:rPr>
              <a:t>1883 otevření Národního divadla v Praze</a:t>
            </a:r>
            <a:endParaRPr lang="cs-CZ" sz="3200" dirty="0">
              <a:solidFill>
                <a:schemeClr val="accent3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44098"/>
            <a:ext cx="5544616" cy="4129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935596" y="5805264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Dřevořezba z roku 1881. Vedle novostavby Národního divadla stojí dosud nepřipojené Prozatímní divadlo. Polákův dům (zcela vpravo) je ještě v původní podobě.</a:t>
            </a:r>
          </a:p>
        </p:txBody>
      </p:sp>
    </p:spTree>
    <p:extLst>
      <p:ext uri="{BB962C8B-B14F-4D97-AF65-F5344CB8AC3E}">
        <p14:creationId xmlns:p14="http://schemas.microsoft.com/office/powerpoint/2010/main" xmlns="" val="25124586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04864"/>
            <a:ext cx="6003504" cy="4502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620688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Josef Zítek 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–</a:t>
            </a: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architekt</a:t>
            </a:r>
            <a:r>
              <a:rPr lang="cs-CZ" sz="3600" dirty="0" smtClean="0">
                <a:solidFill>
                  <a:schemeClr val="accent3"/>
                </a:solidFill>
              </a:rPr>
              <a:t> </a:t>
            </a:r>
          </a:p>
          <a:p>
            <a:pPr algn="ctr"/>
            <a:r>
              <a:rPr lang="cs-CZ" sz="3600" dirty="0" smtClean="0">
                <a:solidFill>
                  <a:schemeClr val="accent3"/>
                </a:solidFill>
              </a:rPr>
              <a:t>budova Národního divadla</a:t>
            </a:r>
            <a:endParaRPr lang="cs-CZ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16828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255480"/>
            <a:ext cx="446743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692696"/>
            <a:ext cx="8964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Mikoláš 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Aleš – malíř</a:t>
            </a:r>
            <a:endParaRPr lang="cs-CZ" sz="3200" b="1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31098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147" y="1772816"/>
            <a:ext cx="4045292" cy="4951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692696"/>
            <a:ext cx="8928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Josef Václav </a:t>
            </a:r>
            <a:r>
              <a:rPr lang="cs-CZ" sz="3200" b="1" dirty="0" err="1" smtClean="0">
                <a:solidFill>
                  <a:schemeClr val="accent3">
                    <a:lumMod val="75000"/>
                  </a:schemeClr>
                </a:solidFill>
              </a:rPr>
              <a:t>Myslbek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– 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sochař</a:t>
            </a:r>
            <a:endParaRPr lang="cs-CZ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49988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00808"/>
            <a:ext cx="3458740" cy="4927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430588"/>
            <a:ext cx="4157663" cy="29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620688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Vojtěch </a:t>
            </a:r>
            <a:r>
              <a:rPr lang="cs-CZ" sz="3200" b="1" dirty="0" err="1" smtClean="0">
                <a:solidFill>
                  <a:schemeClr val="accent3">
                    <a:lumMod val="75000"/>
                  </a:schemeClr>
                </a:solidFill>
              </a:rPr>
              <a:t>Hynais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 – malíř </a:t>
            </a:r>
            <a:endParaRPr lang="cs-CZ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340768"/>
            <a:ext cx="47525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/>
                </a:solidFill>
              </a:rPr>
              <a:t>Opona Národního divadla</a:t>
            </a:r>
          </a:p>
          <a:p>
            <a:endParaRPr lang="cs-CZ" sz="2800" dirty="0">
              <a:solidFill>
                <a:schemeClr val="accent3"/>
              </a:solidFill>
            </a:endParaRPr>
          </a:p>
          <a:p>
            <a:endParaRPr lang="cs-CZ" sz="28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         „NÁROD SOBĚ“</a:t>
            </a: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92399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76470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Bedřich Smetana 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– 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skladatel</a:t>
            </a:r>
            <a:endParaRPr lang="cs-CZ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5922" y="1381202"/>
            <a:ext cx="3734952" cy="5271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1628800"/>
            <a:ext cx="396044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accent3"/>
                </a:solidFill>
              </a:rPr>
              <a:t>Operou </a:t>
            </a:r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Libuše </a:t>
            </a:r>
          </a:p>
          <a:p>
            <a:endParaRPr lang="cs-CZ" sz="30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3000" dirty="0" smtClean="0">
                <a:solidFill>
                  <a:schemeClr val="accent3"/>
                </a:solidFill>
              </a:rPr>
              <a:t>zahájeno </a:t>
            </a:r>
            <a:r>
              <a:rPr lang="cs-CZ" sz="3000" dirty="0">
                <a:solidFill>
                  <a:schemeClr val="accent3"/>
                </a:solidFill>
              </a:rPr>
              <a:t>o</a:t>
            </a:r>
            <a:r>
              <a:rPr lang="cs-CZ" sz="3000" dirty="0" smtClean="0">
                <a:solidFill>
                  <a:schemeClr val="accent3"/>
                </a:solidFill>
              </a:rPr>
              <a:t>tevření Národního divadla v Praze </a:t>
            </a:r>
            <a:endParaRPr lang="cs-CZ" sz="3000" dirty="0">
              <a:solidFill>
                <a:schemeClr val="accent3"/>
              </a:solidFill>
            </a:endParaRPr>
          </a:p>
        </p:txBody>
      </p:sp>
      <p:pic>
        <p:nvPicPr>
          <p:cNvPr id="13316" name="Picture 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06592"/>
            <a:ext cx="1979860" cy="1979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1983" y="4483426"/>
            <a:ext cx="4427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Kliknutím na trumpetu zazní  fanfáry z opery Libuše.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82595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20688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/>
                </a:solidFill>
              </a:rPr>
              <a:t>Otázky k upevnění učiva</a:t>
            </a:r>
            <a:endParaRPr lang="cs-CZ" sz="2800" b="1" dirty="0">
              <a:solidFill>
                <a:schemeClr val="accent3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060" y="1111706"/>
            <a:ext cx="90364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1.  Kdy byl kladen základní kámen k Národnímu divadlu?</a:t>
            </a: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2.  Víte odkud byl kámen dovezen? </a:t>
            </a: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3.  Na jaký stát se roku 1867 přeměnilo </a:t>
            </a:r>
            <a:r>
              <a:rPr lang="cs-CZ" sz="2000" b="1" dirty="0">
                <a:solidFill>
                  <a:schemeClr val="accent3">
                    <a:lumMod val="75000"/>
                  </a:schemeClr>
                </a:solidFill>
              </a:rPr>
              <a:t>r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akouské císařství?</a:t>
            </a: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4.  Kdo založil organizaci Sokol?</a:t>
            </a: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5.  Přiřaď správně:</a:t>
            </a:r>
          </a:p>
          <a:p>
            <a:endParaRPr lang="cs-CZ" sz="20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   Mikoláš Aleš				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architekt</a:t>
            </a:r>
          </a:p>
          <a:p>
            <a:r>
              <a:rPr lang="cs-CZ" sz="20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  Josef Václav </a:t>
            </a:r>
            <a:r>
              <a:rPr lang="cs-CZ" sz="2000" dirty="0" err="1" smtClean="0">
                <a:solidFill>
                  <a:schemeClr val="accent3">
                    <a:lumMod val="75000"/>
                  </a:schemeClr>
                </a:solidFill>
              </a:rPr>
              <a:t>Myslbek</a:t>
            </a:r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			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malíř</a:t>
            </a:r>
          </a:p>
          <a:p>
            <a:r>
              <a:rPr lang="cs-CZ" sz="20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  Josef  Zítek				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skladatel</a:t>
            </a:r>
          </a:p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   Bedřich Smetana			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sochař</a:t>
            </a:r>
          </a:p>
          <a:p>
            <a:endParaRPr lang="cs-CZ" sz="20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6. Jak se jmenoval malíř, který namaloval oponu Národního divadla?</a:t>
            </a: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7. Kdy bylo Národní divadlo slavnostně otevřeno – podtrhni</a:t>
            </a:r>
          </a:p>
          <a:p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 1883		1983		1783		2003</a:t>
            </a:r>
          </a:p>
          <a:p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8. Jaká opera Bedřicha Smetany zazněla při slavnostním otevření Národního divadla?</a:t>
            </a:r>
          </a:p>
        </p:txBody>
      </p:sp>
    </p:spTree>
    <p:extLst>
      <p:ext uri="{BB962C8B-B14F-4D97-AF65-F5344CB8AC3E}">
        <p14:creationId xmlns:p14="http://schemas.microsoft.com/office/powerpoint/2010/main" xmlns="" val="17094871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20688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/>
                </a:solidFill>
              </a:rPr>
              <a:t>Správné odpovědi</a:t>
            </a:r>
            <a:endParaRPr lang="cs-CZ" sz="2800" b="1" dirty="0">
              <a:solidFill>
                <a:schemeClr val="accent3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060" y="1111706"/>
            <a:ext cx="903649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1.  1868</a:t>
            </a: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2.  Z Radhoště (hora na Moravě)</a:t>
            </a: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3.  Na Rakousko - Uhersko</a:t>
            </a: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4.  Miroslav Tyrš</a:t>
            </a: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5.  Přiřaď správně:</a:t>
            </a:r>
          </a:p>
          <a:p>
            <a:endParaRPr lang="cs-CZ" sz="20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   Mikoláš Aleš				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architekt</a:t>
            </a:r>
          </a:p>
          <a:p>
            <a:r>
              <a:rPr lang="cs-CZ" sz="20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  Josef Václav </a:t>
            </a:r>
            <a:r>
              <a:rPr lang="cs-CZ" sz="2000" dirty="0" err="1" smtClean="0">
                <a:solidFill>
                  <a:schemeClr val="accent3">
                    <a:lumMod val="75000"/>
                  </a:schemeClr>
                </a:solidFill>
              </a:rPr>
              <a:t>Myslbek</a:t>
            </a:r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			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malíř</a:t>
            </a:r>
          </a:p>
          <a:p>
            <a:r>
              <a:rPr lang="cs-CZ" sz="20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  Josef  Zítek				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skladatel</a:t>
            </a:r>
          </a:p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   Bedřich Smetana			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sochař</a:t>
            </a:r>
          </a:p>
          <a:p>
            <a:endParaRPr lang="cs-CZ" sz="20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6. Vojtěch </a:t>
            </a:r>
            <a:r>
              <a:rPr lang="cs-CZ" sz="2000" b="1" dirty="0" err="1" smtClean="0">
                <a:solidFill>
                  <a:schemeClr val="accent3">
                    <a:lumMod val="75000"/>
                  </a:schemeClr>
                </a:solidFill>
              </a:rPr>
              <a:t>Hynais</a:t>
            </a:r>
            <a:endParaRPr lang="cs-CZ" sz="2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7. Kdy bylo Národní divadlo slavnostně otevřeno – podtrhni</a:t>
            </a:r>
          </a:p>
          <a:p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 </a:t>
            </a:r>
            <a:r>
              <a:rPr lang="cs-CZ" sz="2000" b="1" u="sng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1883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1983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1783	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2003</a:t>
            </a:r>
          </a:p>
          <a:p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8. Libuše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1835696" y="3140968"/>
            <a:ext cx="3744416" cy="36004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771800" y="3501008"/>
            <a:ext cx="2808312" cy="57606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1619672" y="3212976"/>
            <a:ext cx="3960440" cy="57606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339752" y="3789040"/>
            <a:ext cx="3240360" cy="28803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3866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720080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Použité </a:t>
            </a:r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340768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/>
              <a:t>NEZNÁMÝ. </a:t>
            </a:r>
            <a:r>
              <a:rPr lang="cs-CZ" sz="1600" dirty="0" err="1"/>
              <a:t>Wikipedia</a:t>
            </a:r>
            <a:r>
              <a:rPr lang="cs-CZ" sz="1600" dirty="0"/>
              <a:t>. </a:t>
            </a:r>
            <a:r>
              <a:rPr lang="cs-CZ" sz="1600" i="1" dirty="0"/>
              <a:t>Slavnostní pokládání základního kamene Národního divadla v Praze, 16. května 1868, dobové vyobrazení. Reprodukce z časopisu Zlatá Praha č. 33/1908, str. 378.</a:t>
            </a:r>
            <a:r>
              <a:rPr lang="cs-CZ" sz="1600" dirty="0"/>
              <a:t> [online]. [cit. 3.6.2012]. Dostupný pod licencí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 smtClean="0"/>
              <a:t>Commons.Tento</a:t>
            </a:r>
            <a:r>
              <a:rPr lang="cs-CZ" sz="1600" dirty="0" smtClean="0"/>
              <a:t> </a:t>
            </a:r>
            <a:r>
              <a:rPr lang="cs-CZ" sz="1600" dirty="0"/>
              <a:t>soubor je volné dílo, protože doba ochrany majetkových autorských práv již vypršela. To platí ve Spojených státech, Austrálii, státech Evropské unie a dalších zemích, jejichž právní řád chrání majetková autorská práva po dobu života autora a 70 let po jeho smrti. na WWW: &lt;http://upload.wikimedia.org/</a:t>
            </a:r>
            <a:r>
              <a:rPr lang="cs-CZ" sz="1600" dirty="0" err="1"/>
              <a:t>wikipedia</a:t>
            </a:r>
            <a:r>
              <a:rPr lang="cs-CZ" sz="1600" dirty="0"/>
              <a:t>/</a:t>
            </a:r>
            <a:r>
              <a:rPr lang="cs-CZ" sz="1600" dirty="0" err="1"/>
              <a:t>commons</a:t>
            </a:r>
            <a:r>
              <a:rPr lang="cs-CZ" sz="1600" dirty="0"/>
              <a:t>/1/1e/Zakladni_kamen_Narodniho_divadla.JPG&gt;. </a:t>
            </a:r>
            <a:endParaRPr lang="cs-CZ" sz="1600" dirty="0" smtClean="0"/>
          </a:p>
          <a:p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/>
              <a:t>ANONYM. V německém textu pod obrázkem se píše: Nové české Národní divadlo v Praze. Podle fotografického snímku F. Fridricha v Praze. </a:t>
            </a:r>
            <a:r>
              <a:rPr lang="cs-CZ" sz="1600" i="1" dirty="0" smtClean="0"/>
              <a:t>Národní </a:t>
            </a:r>
            <a:r>
              <a:rPr lang="cs-CZ" sz="1600" i="1" dirty="0"/>
              <a:t>divadlo v Praze 1881</a:t>
            </a:r>
            <a:r>
              <a:rPr lang="cs-CZ" sz="1600" dirty="0"/>
              <a:t> [online]. [cit. 3.6.2012]. Dostupný pod licencí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. Tento soubor je volné dílo, protože doba ochrany majetkových autorských práv již vypršela. To platí ve Spojených státech, Austrálii, státech Evropské unie a dalších zemích, jejichž právní řád chrání majetková autorská práva po dobu života autora a 70 let po jeho smrti. na WWW: &lt;http://upload.wikimedia.org/</a:t>
            </a:r>
            <a:r>
              <a:rPr lang="cs-CZ" sz="1600" dirty="0" err="1"/>
              <a:t>wikipedia</a:t>
            </a:r>
            <a:r>
              <a:rPr lang="cs-CZ" sz="1600" dirty="0"/>
              <a:t>/</a:t>
            </a:r>
            <a:r>
              <a:rPr lang="cs-CZ" sz="1600" dirty="0" err="1"/>
              <a:t>commons</a:t>
            </a:r>
            <a:r>
              <a:rPr lang="cs-CZ" sz="1600" dirty="0"/>
              <a:t>/a/</a:t>
            </a:r>
            <a:r>
              <a:rPr lang="cs-CZ" sz="1600" dirty="0" err="1"/>
              <a:t>ac</a:t>
            </a:r>
            <a:r>
              <a:rPr lang="cs-CZ" sz="1600" dirty="0"/>
              <a:t>/Narodni_divadlo_Praha_1881.jpg&gt;. </a:t>
            </a:r>
          </a:p>
        </p:txBody>
      </p:sp>
    </p:spTree>
    <p:extLst>
      <p:ext uri="{BB962C8B-B14F-4D97-AF65-F5344CB8AC3E}">
        <p14:creationId xmlns:p14="http://schemas.microsoft.com/office/powerpoint/2010/main" xmlns="" val="19461411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92696"/>
            <a:ext cx="864096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VILÍMEK, Jan. </a:t>
            </a:r>
            <a:r>
              <a:rPr lang="cs-CZ" i="1" dirty="0"/>
              <a:t>Miroslav Tyrš</a:t>
            </a:r>
            <a:r>
              <a:rPr lang="cs-CZ" dirty="0"/>
              <a:t> [online]. [cit. 3.6.2012]. 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. Tento soubor je volné dílo, protože doba ochrany majetkových autorských práv již vypršela. To platí ve Spojených státech, Austrálii, státech Evropské unie a dalších zemích, jejichž právní řád chrání majetková autorská práva po dobu života autora a 70 let po jeho smrti. na WWW: &lt;http://upload.wikimedia.org/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/9/9c/Jan_Vil%C3%ADmek_-_Miroslav_Tyr%C5%A1.jpg&gt;.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JENIŠTA, Jan. </a:t>
            </a:r>
            <a:r>
              <a:rPr lang="cs-CZ" i="1" dirty="0"/>
              <a:t>Josef Zítek</a:t>
            </a:r>
            <a:r>
              <a:rPr lang="cs-CZ" dirty="0"/>
              <a:t> [online]. [cit. 3.6.2012].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&lt;http://upload.wikimedia.org/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/1/1a/</a:t>
            </a:r>
            <a:r>
              <a:rPr lang="cs-CZ" dirty="0" err="1"/>
              <a:t>Josef_Zitek.JPG?uselang</a:t>
            </a:r>
            <a:r>
              <a:rPr lang="cs-CZ" dirty="0"/>
              <a:t>=</a:t>
            </a:r>
            <a:r>
              <a:rPr lang="cs-CZ" dirty="0" err="1"/>
              <a:t>cs</a:t>
            </a:r>
            <a:r>
              <a:rPr lang="cs-CZ" dirty="0"/>
              <a:t>&gt;.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J. SCHUMPETER studio</a:t>
            </a:r>
            <a:r>
              <a:rPr lang="cs-CZ" dirty="0"/>
              <a:t>. </a:t>
            </a:r>
            <a:r>
              <a:rPr lang="cs-CZ" i="1" dirty="0"/>
              <a:t>Portrét Mikoláše Alše</a:t>
            </a:r>
            <a:r>
              <a:rPr lang="cs-CZ" dirty="0"/>
              <a:t> [online]. [cit. 3.6.2012]. 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. Tento soubor je volné dílo, protože doba ochrany majetkových autorských práv již vypršela. To platí ve Spojených státech, Austrálii, státech Evropské unie a dalších zemích, jejichž právní řád chrání majetková autorská práva po dobu života autora a 70 let po jeho smrti. na WWW: &lt;http://upload.wikimedia.org/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/a/</a:t>
            </a:r>
            <a:r>
              <a:rPr lang="cs-CZ" dirty="0" err="1"/>
              <a:t>af</a:t>
            </a:r>
            <a:r>
              <a:rPr lang="cs-CZ" dirty="0"/>
              <a:t>/Ales_Portrait.jpg&gt;.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519414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878497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VILÍMEK, Jan. </a:t>
            </a:r>
            <a:r>
              <a:rPr lang="cs-CZ" i="1" dirty="0"/>
              <a:t>Josef Václav </a:t>
            </a:r>
            <a:r>
              <a:rPr lang="cs-CZ" i="1" dirty="0" err="1"/>
              <a:t>Myslbek</a:t>
            </a:r>
            <a:r>
              <a:rPr lang="cs-CZ" dirty="0"/>
              <a:t> [online]. [cit. 3.6.2012]. 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. Tento soubor je volné dílo, protože doba ochrany majetkových autorských práv již vypršela. To platí ve Spojených státech, Austrálii, státech Evropské unie a dalších zemích, jejichž právní řád chrání majetková autorská práva po dobu života autora a 70 let po jeho smrti. na WWW: &lt;http://upload.wikimedia.org/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/4/45/Josef_Vaclav_Myslbek_Vilimek.jpg&gt;.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VILÍMEK, Jan. </a:t>
            </a:r>
            <a:r>
              <a:rPr lang="cs-CZ" i="1" dirty="0"/>
              <a:t>Vojtěch </a:t>
            </a:r>
            <a:r>
              <a:rPr lang="cs-CZ" i="1" dirty="0" err="1"/>
              <a:t>Hynais</a:t>
            </a:r>
            <a:r>
              <a:rPr lang="cs-CZ" dirty="0"/>
              <a:t> [online]. [cit. 3.6.2012]. 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. Tento soubor je volné dílo, protože doba ochrany majetkových autorských práv již vypršela. To platí ve Spojených státech, Austrálii, státech Evropské unie a dalších zemích, jejichž právní řád chrání majetková autorská práva po dobu života autora a 70 let po jeho smrti. na WWW: &lt;http://upload.wikimedia.org/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/5/5a/Jan_Vil%C3%ADmek_-_Vojt%C4%9Bch_Hynais.jpg&gt;.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HYNAIS</a:t>
            </a:r>
            <a:r>
              <a:rPr lang="cs-CZ" dirty="0"/>
              <a:t>, Vojtěch. </a:t>
            </a:r>
            <a:r>
              <a:rPr lang="cs-CZ" i="1" dirty="0"/>
              <a:t>Malovaná opona Národního divadla, Praha</a:t>
            </a:r>
            <a:r>
              <a:rPr lang="cs-CZ" dirty="0"/>
              <a:t> [online]. [cit. 3.6.2012]. 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. Tento soubor je volné dílo, protože doba ochrany majetkových autorských práv již vypršela. To platí ve Spojených státech, Austrálii, státech Evropské unie a dalších zemích, jejichž právní řád chrání majetková autorská práva po dobu života autora a 70 let po jeho smrti. na WWW: &lt;http://upload.wikimedia.org/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/c/c0/Hynais%2C_curtain%2C_1833_.jpg&gt;. </a:t>
            </a:r>
          </a:p>
        </p:txBody>
      </p:sp>
    </p:spTree>
    <p:extLst>
      <p:ext uri="{BB962C8B-B14F-4D97-AF65-F5344CB8AC3E}">
        <p14:creationId xmlns:p14="http://schemas.microsoft.com/office/powerpoint/2010/main" xmlns="" val="5756834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764704"/>
            <a:ext cx="878497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MULAČ, Jan. </a:t>
            </a:r>
            <a:r>
              <a:rPr lang="cs-CZ" i="1" dirty="0"/>
              <a:t>Bedřich Smetana</a:t>
            </a:r>
            <a:r>
              <a:rPr lang="cs-CZ" dirty="0"/>
              <a:t> [online]. [cit. 3.6.2012]. 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. </a:t>
            </a:r>
            <a:r>
              <a:rPr lang="cs-CZ" dirty="0" err="1"/>
              <a:t>ento</a:t>
            </a:r>
            <a:r>
              <a:rPr lang="cs-CZ" dirty="0"/>
              <a:t> soubor je volné dílo, protože doba ochrany majetkových autorských práv již vypršela. To platí ve Spojených státech, Austrálii, státech Evropské unie a dalších zemích, jejichž právní řád chrání majetková autorská práva po dobu života autora a 70 let po jeho smrti. na WWW: &lt;http://upload.wikimedia.org/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/4/4f/JanMula%C4%8D-Bed%C5%99ichSmetana.jpg&gt;.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SMETANA, Bedřich. </a:t>
            </a:r>
            <a:r>
              <a:rPr lang="cs-CZ" i="1" dirty="0" smtClean="0"/>
              <a:t>Fanfáry z opery Libuše </a:t>
            </a:r>
            <a:r>
              <a:rPr lang="cs-CZ" dirty="0"/>
              <a:t>[online]. [cit. 3.6.2012]. http://</a:t>
            </a:r>
            <a:r>
              <a:rPr lang="cs-CZ" dirty="0" smtClean="0"/>
              <a:t>www.youtube.com/</a:t>
            </a:r>
            <a:r>
              <a:rPr lang="cs-CZ" dirty="0" err="1" smtClean="0"/>
              <a:t>watch?v</a:t>
            </a:r>
            <a:r>
              <a:rPr lang="cs-CZ" dirty="0" smtClean="0"/>
              <a:t>=9SuLcVzHPh0.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712229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620</TotalTime>
  <Words>1099</Words>
  <Application>Microsoft Office PowerPoint</Application>
  <PresentationFormat>Předvádění na obrazovce (4:3)</PresentationFormat>
  <Paragraphs>120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Urbanistický</vt:lpstr>
      <vt:lpstr>Snímek 1</vt:lpstr>
      <vt:lpstr>Anotace a metodický pokyn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Použité zdroje</vt:lpstr>
      <vt:lpstr>Snímek 16</vt:lpstr>
      <vt:lpstr>Snímek 17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U1</cp:lastModifiedBy>
  <cp:revision>71</cp:revision>
  <dcterms:created xsi:type="dcterms:W3CDTF">2011-08-21T15:31:45Z</dcterms:created>
  <dcterms:modified xsi:type="dcterms:W3CDTF">2012-06-08T19:24:37Z</dcterms:modified>
</cp:coreProperties>
</file>