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5" r:id="rId8"/>
    <p:sldId id="266" r:id="rId9"/>
    <p:sldId id="267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FAC5FA0-7C44-41CE-9332-9342164414C0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66B1D64-BC23-45F1-9467-E69C97B38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AC5FA0-7C44-41CE-9332-9342164414C0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6B1D64-BC23-45F1-9467-E69C97B38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FAC5FA0-7C44-41CE-9332-9342164414C0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66B1D64-BC23-45F1-9467-E69C97B38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AC5FA0-7C44-41CE-9332-9342164414C0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6B1D64-BC23-45F1-9467-E69C97B38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AC5FA0-7C44-41CE-9332-9342164414C0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6B1D64-BC23-45F1-9467-E69C97B38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AC5FA0-7C44-41CE-9332-9342164414C0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6B1D64-BC23-45F1-9467-E69C97B38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FAC5FA0-7C44-41CE-9332-9342164414C0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6B1D64-BC23-45F1-9467-E69C97B38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AC5FA0-7C44-41CE-9332-9342164414C0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6B1D64-BC23-45F1-9467-E69C97B38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AC5FA0-7C44-41CE-9332-9342164414C0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6B1D64-BC23-45F1-9467-E69C97B38D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AC5FA0-7C44-41CE-9332-9342164414C0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6B1D64-BC23-45F1-9467-E69C97B38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FAC5FA0-7C44-41CE-9332-9342164414C0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66B1D64-BC23-45F1-9467-E69C97B38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FAC5FA0-7C44-41CE-9332-9342164414C0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66B1D64-BC23-45F1-9467-E69C97B38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rie_Antoinette_Adult7.jpg" TargetMode="External"/><Relationship Id="rId2" Type="http://schemas.openxmlformats.org/officeDocument/2006/relationships/hyperlink" Target="http://cs.wikipedia.org/wiki/Soubor:Louis_xvi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Fran%C3%A7ois_Boucher_019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FRANCIE – 18.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 předvečer bouře</a:t>
            </a:r>
            <a:endParaRPr lang="cs-CZ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059832" y="0"/>
          <a:ext cx="5761038" cy="1881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cument" r:id="rId3" imgW="5761138" imgH="1881676" progId="Word.Document.8">
                  <p:embed/>
                </p:oleObj>
              </mc:Choice>
              <mc:Fallback>
                <p:oleObj name="Document" r:id="rId3" imgW="5761138" imgH="1881676" progId="Word.Document.8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59832" y="0"/>
                        <a:ext cx="5761038" cy="18811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0" y="5445224"/>
            <a:ext cx="9144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Autor: Lenka </a:t>
            </a:r>
            <a:r>
              <a:rPr lang="cs-CZ" dirty="0" err="1" smtClean="0"/>
              <a:t>Mulačová</a:t>
            </a:r>
            <a:endParaRPr lang="cs-CZ" dirty="0" smtClean="0"/>
          </a:p>
          <a:p>
            <a:r>
              <a:rPr lang="cs-CZ" dirty="0" smtClean="0"/>
              <a:t>Vytvořeno v rámci v projektu „EU peníze školám“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cs-CZ" sz="2800" dirty="0"/>
              <a:t>Ludvík XV., vláda 1715 - 1774</a:t>
            </a:r>
          </a:p>
        </p:txBody>
      </p:sp>
      <p:pic>
        <p:nvPicPr>
          <p:cNvPr id="3076" name="Picture 4" descr="499px-Koning_Louis_X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052736"/>
            <a:ext cx="4608512" cy="56880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931150" cy="561975"/>
          </a:xfrm>
        </p:spPr>
        <p:txBody>
          <a:bodyPr/>
          <a:lstStyle/>
          <a:p>
            <a:r>
              <a:rPr lang="cs-CZ" sz="2800"/>
              <a:t>Madame de Pompadour</a:t>
            </a:r>
          </a:p>
        </p:txBody>
      </p:sp>
      <p:pic>
        <p:nvPicPr>
          <p:cNvPr id="4100" name="Picture 4" descr="746px-Franois_Boucher_01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19175" y="908050"/>
            <a:ext cx="7105650" cy="5378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002588" cy="561975"/>
          </a:xfrm>
        </p:spPr>
        <p:txBody>
          <a:bodyPr/>
          <a:lstStyle/>
          <a:p>
            <a:r>
              <a:rPr lang="cs-CZ" sz="2800" dirty="0"/>
              <a:t>Madame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/>
              <a:t>Barry</a:t>
            </a:r>
            <a:endParaRPr lang="cs-CZ" sz="2800" dirty="0"/>
          </a:p>
        </p:txBody>
      </p:sp>
      <p:pic>
        <p:nvPicPr>
          <p:cNvPr id="5124" name="Picture 4" descr="Madame_Dubarry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1125538"/>
            <a:ext cx="4032250" cy="52562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075613" cy="490537"/>
          </a:xfrm>
        </p:spPr>
        <p:txBody>
          <a:bodyPr/>
          <a:lstStyle/>
          <a:p>
            <a:r>
              <a:rPr lang="cs-CZ" sz="2400"/>
              <a:t>Ludvík XVI., vláda 1774 - 1792</a:t>
            </a:r>
          </a:p>
        </p:txBody>
      </p:sp>
      <p:pic>
        <p:nvPicPr>
          <p:cNvPr id="6148" name="Picture 4" descr="481px-Louis_xv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908050"/>
            <a:ext cx="4319587" cy="5689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9"/>
            <a:ext cx="8218488" cy="994122"/>
          </a:xfrm>
        </p:spPr>
        <p:txBody>
          <a:bodyPr/>
          <a:lstStyle/>
          <a:p>
            <a:r>
              <a:rPr lang="cs-CZ" sz="2800" dirty="0"/>
              <a:t>Ludvík XVI. + manželka Marie Antoinetta + švagr </a:t>
            </a:r>
            <a:r>
              <a:rPr lang="cs-CZ" sz="2800" dirty="0" err="1"/>
              <a:t>Maxmiliám</a:t>
            </a:r>
            <a:r>
              <a:rPr lang="cs-CZ" sz="2800" dirty="0"/>
              <a:t> František</a:t>
            </a:r>
          </a:p>
        </p:txBody>
      </p:sp>
      <p:pic>
        <p:nvPicPr>
          <p:cNvPr id="7172" name="Picture 4" descr="422px-Marie_Antoinette_Adult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1341438"/>
            <a:ext cx="4105275" cy="5327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476673"/>
            <a:ext cx="7920111" cy="612097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 b="1"/>
              <a:t>Ludvík XV. (vláda 1715-1774)</a:t>
            </a:r>
          </a:p>
          <a:p>
            <a:pPr>
              <a:buFontTx/>
              <a:buChar char="-"/>
            </a:pPr>
            <a:r>
              <a:rPr lang="cs-CZ" sz="2800"/>
              <a:t>vláda ministrů</a:t>
            </a:r>
          </a:p>
          <a:p>
            <a:pPr>
              <a:buFontTx/>
              <a:buChar char="-"/>
            </a:pPr>
            <a:r>
              <a:rPr lang="cs-CZ" sz="2800"/>
              <a:t>jeho rádce – kardinál Fleury </a:t>
            </a:r>
          </a:p>
          <a:p>
            <a:pPr>
              <a:buFontTx/>
              <a:buChar char="-"/>
            </a:pPr>
            <a:r>
              <a:rPr lang="cs-CZ" sz="2800"/>
              <a:t>vyčerpání z válek (sedmiletá v. 1756-1763)=</a:t>
            </a:r>
            <a:r>
              <a:rPr lang="en-US" sz="2800"/>
              <a:t>&gt;</a:t>
            </a:r>
            <a:r>
              <a:rPr lang="cs-CZ" sz="2800"/>
              <a:t> ztráta kolonií Kanady, Louissiany, Indie.</a:t>
            </a:r>
          </a:p>
          <a:p>
            <a:pPr>
              <a:buFontTx/>
              <a:buChar char="-"/>
            </a:pPr>
            <a:r>
              <a:rPr lang="cs-CZ" sz="2800"/>
              <a:t>obyvatelstvo – 1/ šlechta</a:t>
            </a:r>
          </a:p>
          <a:p>
            <a:pPr>
              <a:buFontTx/>
              <a:buNone/>
            </a:pPr>
            <a:r>
              <a:rPr lang="cs-CZ" sz="2800"/>
              <a:t>                         2/ duchovenstvo</a:t>
            </a:r>
          </a:p>
          <a:p>
            <a:pPr>
              <a:buFontTx/>
              <a:buNone/>
            </a:pPr>
            <a:r>
              <a:rPr lang="cs-CZ" sz="2800"/>
              <a:t>            		3/ třetí stav – zatížen daněmi</a:t>
            </a:r>
          </a:p>
          <a:p>
            <a:pPr>
              <a:buFontTx/>
              <a:buNone/>
            </a:pPr>
            <a:r>
              <a:rPr lang="cs-CZ" sz="2800"/>
              <a:t>- většina obyv. – život na venkově – robota, odvádění dávek vrchnosti, desátek církvi, daně státu ( ze soli, z komínů, ….)</a:t>
            </a:r>
          </a:p>
          <a:p>
            <a:pPr lvl="4">
              <a:buFontTx/>
              <a:buNone/>
            </a:pPr>
            <a:endParaRPr lang="cs-CZ" sz="2800"/>
          </a:p>
          <a:p>
            <a:pPr lvl="4">
              <a:buFontTx/>
              <a:buNone/>
            </a:pPr>
            <a:endParaRPr 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260350"/>
            <a:ext cx="8280920" cy="6264275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800" dirty="0"/>
              <a:t>cenzura – omezena </a:t>
            </a:r>
            <a:r>
              <a:rPr lang="cs-CZ" sz="2800" dirty="0" err="1"/>
              <a:t>svobota</a:t>
            </a:r>
            <a:r>
              <a:rPr lang="cs-CZ" sz="2800" dirty="0"/>
              <a:t> tisku</a:t>
            </a:r>
          </a:p>
          <a:p>
            <a:pPr>
              <a:buFontTx/>
              <a:buChar char="-"/>
            </a:pPr>
            <a:r>
              <a:rPr lang="cs-CZ" sz="2800" dirty="0"/>
              <a:t>zatykače – ze strany krále a ministrů – kdokoliv bez důvodů zatčen</a:t>
            </a:r>
          </a:p>
          <a:p>
            <a:pPr>
              <a:buFontTx/>
              <a:buChar char="-"/>
            </a:pPr>
            <a:r>
              <a:rPr lang="cs-CZ" sz="2800" dirty="0"/>
              <a:t>král – nenáviděn, smrt na černé neštovice</a:t>
            </a:r>
          </a:p>
          <a:p>
            <a:pPr>
              <a:buFontTx/>
              <a:buChar char="-"/>
            </a:pPr>
            <a:endParaRPr lang="cs-CZ" sz="2800" dirty="0"/>
          </a:p>
          <a:p>
            <a:pPr>
              <a:buFontTx/>
              <a:buNone/>
            </a:pPr>
            <a:r>
              <a:rPr lang="cs-CZ" sz="2800" b="1" u="sng" dirty="0"/>
              <a:t>Ludvík XVI., vláda 1774 – 1792</a:t>
            </a:r>
            <a:endParaRPr lang="cs-CZ" sz="2800" dirty="0"/>
          </a:p>
          <a:p>
            <a:pPr>
              <a:buFontTx/>
              <a:buChar char="-"/>
            </a:pPr>
            <a:r>
              <a:rPr lang="cs-CZ" sz="2800" dirty="0"/>
              <a:t>jeho žena – Marie Antoinetta (dcera MT)</a:t>
            </a:r>
          </a:p>
          <a:p>
            <a:pPr>
              <a:buFontTx/>
              <a:buChar char="-"/>
            </a:pPr>
            <a:r>
              <a:rPr lang="cs-CZ" sz="2800" dirty="0"/>
              <a:t>velké dluhy ve státní pokladně =</a:t>
            </a:r>
            <a:r>
              <a:rPr lang="en-US" sz="2800" dirty="0"/>
              <a:t>&gt;</a:t>
            </a:r>
            <a:r>
              <a:rPr lang="cs-CZ" sz="2800" dirty="0"/>
              <a:t> nutnost prosadit nové daně =</a:t>
            </a:r>
            <a:r>
              <a:rPr lang="en-US" sz="2800" dirty="0"/>
              <a:t>&gt; </a:t>
            </a:r>
            <a:r>
              <a:rPr lang="cs-CZ" sz="2800" b="1" dirty="0"/>
              <a:t>1789</a:t>
            </a:r>
            <a:r>
              <a:rPr lang="cs-CZ" sz="2800" dirty="0"/>
              <a:t> - L. XVI. svolal </a:t>
            </a:r>
            <a:r>
              <a:rPr lang="cs-CZ" sz="2800" b="1" dirty="0"/>
              <a:t>generální stavy :</a:t>
            </a:r>
          </a:p>
          <a:p>
            <a:pPr>
              <a:buFontTx/>
              <a:buNone/>
            </a:pPr>
            <a:r>
              <a:rPr lang="cs-CZ" sz="2800" b="1" dirty="0"/>
              <a:t>:  </a:t>
            </a:r>
            <a:r>
              <a:rPr lang="cs-CZ" sz="2800" dirty="0"/>
              <a:t>3 stavy (šlechta, církev, třetí stav) zasedaly odděleně</a:t>
            </a:r>
          </a:p>
          <a:p>
            <a:pPr>
              <a:buFontTx/>
              <a:buNone/>
            </a:pP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0" y="188913"/>
            <a:ext cx="8316416" cy="6480175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dirty="0"/>
              <a:t>:  část šlechty, duchovenstva – snaha podílet se na vládě v zemi, X daním, X králi</a:t>
            </a:r>
          </a:p>
          <a:p>
            <a:pPr>
              <a:buFontTx/>
              <a:buNone/>
            </a:pPr>
            <a:r>
              <a:rPr lang="cs-CZ" sz="2800" dirty="0"/>
              <a:t>:  třetí stav – stížnosti, návrhy, X králi</a:t>
            </a:r>
          </a:p>
          <a:p>
            <a:pPr>
              <a:buFontTx/>
              <a:buNone/>
            </a:pPr>
            <a:r>
              <a:rPr lang="cs-CZ" sz="2800" dirty="0"/>
              <a:t>:  prosazení poslanců, aby stavy zasedaly společně =</a:t>
            </a:r>
            <a:r>
              <a:rPr lang="en-US" sz="2800" dirty="0"/>
              <a:t>&gt;</a:t>
            </a:r>
            <a:r>
              <a:rPr lang="cs-CZ" sz="2800" dirty="0"/>
              <a:t> prohlásily se</a:t>
            </a:r>
            <a:r>
              <a:rPr lang="cs-CZ" sz="2800" b="1" dirty="0"/>
              <a:t> </a:t>
            </a:r>
            <a:r>
              <a:rPr lang="cs-CZ" sz="2800" b="1" u="sng" dirty="0"/>
              <a:t>Národním shromážděním</a:t>
            </a:r>
          </a:p>
          <a:p>
            <a:pPr>
              <a:buFontTx/>
              <a:buNone/>
            </a:pPr>
            <a:r>
              <a:rPr lang="cs-CZ" sz="2800" dirty="0"/>
              <a:t>:  strach z odvety krále =</a:t>
            </a:r>
            <a:r>
              <a:rPr lang="en-US" sz="2800" dirty="0"/>
              <a:t>&gt; </a:t>
            </a:r>
            <a:r>
              <a:rPr lang="cs-CZ" sz="2800" dirty="0"/>
              <a:t>poslanci odhlasovali imunitu (</a:t>
            </a:r>
            <a:r>
              <a:rPr lang="cs-CZ" sz="2800" dirty="0" err="1"/>
              <a:t>vl</a:t>
            </a:r>
            <a:r>
              <a:rPr lang="cs-CZ" sz="2800" dirty="0"/>
              <a:t>. </a:t>
            </a:r>
            <a:r>
              <a:rPr lang="cs-CZ" sz="2800" dirty="0" err="1"/>
              <a:t>nedoknutelnost</a:t>
            </a:r>
            <a:r>
              <a:rPr lang="cs-CZ" sz="2800" dirty="0"/>
              <a:t>)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16672"/>
          </a:xfrm>
        </p:spPr>
        <p:txBody>
          <a:bodyPr>
            <a:noAutofit/>
          </a:bodyPr>
          <a:lstStyle/>
          <a:p>
            <a:r>
              <a:rPr lang="cs-CZ" sz="4000" dirty="0" smtClean="0"/>
              <a:t>Prameny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7499176" cy="568863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Dostupné z www:</a:t>
            </a:r>
          </a:p>
          <a:p>
            <a:r>
              <a:rPr lang="cs-CZ" dirty="0"/>
              <a:t>http://cs.wikipedia.org/wiki/Soubor:Koning_Louis_XV;_Hyacinthe_Rigaud.jpg</a:t>
            </a:r>
            <a:endParaRPr lang="cs-CZ" dirty="0" smtClean="0"/>
          </a:p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cs.wikipedia.org/wiki/Soubor:Louis_xvi.jpg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cs.wikipedia.org/wiki/Soubor:Marie_Antoinette_Adult7.jpg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cs.wikipedia.org/wiki/Soubor:Fran%C3%A7ois_Boucher_019.jpg</a:t>
            </a:r>
            <a:endParaRPr lang="cs-CZ" dirty="0" smtClean="0"/>
          </a:p>
          <a:p>
            <a:r>
              <a:rPr lang="cs-CZ" dirty="0"/>
              <a:t>http://cs.wikipedia.org/wiki/Soubor:Madame_Dubarry1.jpg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239000" cy="5979064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Literatura:</a:t>
            </a:r>
          </a:p>
          <a:p>
            <a:pPr>
              <a:defRPr/>
            </a:pPr>
            <a:r>
              <a:rPr lang="cs-CZ" dirty="0" smtClean="0"/>
              <a:t>Augusta, Pavel, </a:t>
            </a:r>
            <a:r>
              <a:rPr lang="cs-CZ" dirty="0" err="1" smtClean="0"/>
              <a:t>Honzák</a:t>
            </a:r>
            <a:r>
              <a:rPr lang="cs-CZ" dirty="0" smtClean="0"/>
              <a:t>, František, Pečenka, Marek. </a:t>
            </a:r>
            <a:r>
              <a:rPr lang="cs-CZ" i="1" dirty="0" smtClean="0"/>
              <a:t>Dějiny novověku</a:t>
            </a:r>
            <a:r>
              <a:rPr lang="cs-CZ" dirty="0" smtClean="0"/>
              <a:t>. I. díl. 2. </a:t>
            </a:r>
            <a:r>
              <a:rPr lang="cs-CZ" dirty="0" err="1" smtClean="0"/>
              <a:t>vyd</a:t>
            </a:r>
            <a:r>
              <a:rPr lang="cs-CZ" dirty="0" smtClean="0"/>
              <a:t>. Úvaly : ALBRA, 2003. ISBN 8086490823</a:t>
            </a:r>
            <a:r>
              <a:rPr lang="cs-CZ" dirty="0" smtClean="0"/>
              <a:t>. </a:t>
            </a:r>
            <a:r>
              <a:rPr lang="cs-CZ" dirty="0" smtClean="0"/>
              <a:t>s. </a:t>
            </a:r>
            <a:r>
              <a:rPr lang="cs-CZ" dirty="0" smtClean="0"/>
              <a:t>72 - 73.</a:t>
            </a:r>
            <a:endParaRPr lang="cs-CZ" dirty="0" smtClean="0"/>
          </a:p>
          <a:p>
            <a:pPr>
              <a:defRPr/>
            </a:pPr>
            <a:r>
              <a:rPr lang="cs-CZ" dirty="0" err="1"/>
              <a:t>Strenk</a:t>
            </a:r>
            <a:r>
              <a:rPr lang="cs-CZ" dirty="0"/>
              <a:t>, Michal a kol.. </a:t>
            </a:r>
            <a:r>
              <a:rPr lang="cs-CZ" i="1" dirty="0"/>
              <a:t>Kdy, kde, proč a jak se to stalo</a:t>
            </a:r>
            <a:r>
              <a:rPr lang="cs-CZ" dirty="0"/>
              <a:t>. 1. vyd. Praha : </a:t>
            </a:r>
            <a:r>
              <a:rPr lang="cs-CZ" dirty="0" err="1"/>
              <a:t>Readerś</a:t>
            </a:r>
            <a:r>
              <a:rPr lang="cs-CZ" dirty="0"/>
              <a:t> Digest výběr, spol. s r.o., 1997. ISBN 8090206964. s. </a:t>
            </a:r>
            <a:r>
              <a:rPr lang="cs-CZ" smtClean="0"/>
              <a:t>200.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4682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</TotalTime>
  <Words>347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Bohatý</vt:lpstr>
      <vt:lpstr>Document</vt:lpstr>
      <vt:lpstr>FRANCIE – 18. STOLETÍ</vt:lpstr>
      <vt:lpstr>Ludvík XV., vláda 1715 - 1774</vt:lpstr>
      <vt:lpstr>Madame de Pompadour</vt:lpstr>
      <vt:lpstr>Madame du Barry</vt:lpstr>
      <vt:lpstr>Ludvík XVI., vláda 1774 - 1792</vt:lpstr>
      <vt:lpstr>Ludvík XVI. + manželka Marie Antoinetta + švagr Maxmiliám František</vt:lpstr>
      <vt:lpstr>Prezentace aplikace PowerPoint</vt:lpstr>
      <vt:lpstr>Prezentace aplikace PowerPoint</vt:lpstr>
      <vt:lpstr>Prezentace aplikace PowerPoint</vt:lpstr>
      <vt:lpstr>Prameny</vt:lpstr>
      <vt:lpstr>Prezentace aplikace PowerPoint</vt:lpstr>
    </vt:vector>
  </TitlesOfParts>
  <Company>Mn. Hradiste - SELECT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FRANCIE – 18. STOLETÍ</dc:title>
  <dc:creator>sborovna</dc:creator>
  <cp:lastModifiedBy>user</cp:lastModifiedBy>
  <cp:revision>17</cp:revision>
  <dcterms:created xsi:type="dcterms:W3CDTF">2010-11-25T08:00:30Z</dcterms:created>
  <dcterms:modified xsi:type="dcterms:W3CDTF">2011-02-24T12:38:44Z</dcterms:modified>
</cp:coreProperties>
</file>