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62" r:id="rId3"/>
    <p:sldId id="257" r:id="rId4"/>
    <p:sldId id="258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AE4D9-8E6B-4154-8C5C-81E48969535B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BB1C7D-C1EF-4297-AA1F-8A5DB4A210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131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BB1C7D-C1EF-4297-AA1F-8A5DB4A2100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22531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32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2533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DAF9DB99-BCBB-4F8E-B911-5E44F0B0CF52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2536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0084F14-C4AB-48D8-847B-04038C68183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0C8173B-2353-44BB-8B45-92ACEC88A8F8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600D2B-4656-4408-B64D-6B8AD4D3B7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4A4EFC-8716-474C-B50D-489874228D78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CCE93C-C3EB-41C4-8C97-9BA7399562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8C9276-5231-4237-BA68-6ECEC11F3E0B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BA5AC8-9B36-4B50-9930-27CF46EC0CF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ED569D-6F9A-4B13-87D5-7B3BAF2D930D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42057-527F-4D1C-A366-BC3D0FD09D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20CDA6-4163-47E4-982D-8C5781887783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F58234-FD6E-4618-9286-FEA532B301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F33110-7EFE-4E6D-A2FE-0C4471154A08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EF5AFA-89E7-4FC7-BDD0-97ABD0F978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503B86-3440-4640-BB40-64172A38A4B5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C51D7-9091-475E-A3BF-17E4EBD3D4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AD127E-43D3-4D3C-A558-7229CEE30519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6C06FE-87CB-4A5C-9393-0604DE0570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B271353-2F58-4B9B-BA03-5A0C754C27CE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38750D-B181-4A08-B5AB-D1156A9F61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6507EF1-E638-4B82-8B31-5D2E6760057C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2EE5C-E657-431F-8622-1510F0C208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1509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FD95E92-0E32-4B68-B02D-38427DCA9C2A}" type="datetimeFigureOut">
              <a:rPr lang="cs-CZ"/>
              <a:pPr/>
              <a:t>24.2.2011</a:t>
            </a:fld>
            <a:endParaRPr lang="cs-CZ"/>
          </a:p>
        </p:txBody>
      </p:sp>
      <p:sp>
        <p:nvSpPr>
          <p:cNvPr id="2151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D317694-5FF8-4F59-8CD3-6265D2297B3C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rGuillotin.jpg" TargetMode="External"/><Relationship Id="rId2" Type="http://schemas.openxmlformats.org/officeDocument/2006/relationships/hyperlink" Target="http://cs.wikipedia.org/wiki/Soubor:Badische_Guilloti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obespierre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5400"/>
              <a:t>FRANCIE REPUBLIKOU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70325"/>
            <a:ext cx="6400800" cy="1741488"/>
          </a:xfrm>
        </p:spPr>
        <p:txBody>
          <a:bodyPr>
            <a:normAutofit/>
          </a:bodyPr>
          <a:lstStyle/>
          <a:p>
            <a:pPr marL="0" indent="0" algn="ctr">
              <a:buFont typeface="Wingdings" pitchFamily="2" charset="2"/>
              <a:buNone/>
            </a:pPr>
            <a:r>
              <a:rPr lang="cs-CZ">
                <a:solidFill>
                  <a:srgbClr val="898989"/>
                </a:solidFill>
              </a:rPr>
              <a:t>18. STOLETÍ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92275" y="0"/>
          <a:ext cx="5761038" cy="188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cument" r:id="rId3" imgW="5761138" imgH="1881676" progId="Word.Document.8">
                  <p:embed/>
                </p:oleObj>
              </mc:Choice>
              <mc:Fallback>
                <p:oleObj name="Document" r:id="rId3" imgW="5761138" imgH="1881676" progId="Word.Document.8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2275" y="0"/>
                        <a:ext cx="5761038" cy="1881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7504" y="5517232"/>
            <a:ext cx="90364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 Lenka </a:t>
            </a:r>
            <a:r>
              <a:rPr lang="cs-CZ" dirty="0" err="1" smtClean="0"/>
              <a:t>Mulačová</a:t>
            </a:r>
            <a:endParaRPr lang="cs-CZ" dirty="0" smtClean="0"/>
          </a:p>
          <a:p>
            <a:r>
              <a:rPr lang="cs-CZ" dirty="0" smtClean="0"/>
              <a:t>Vytvořeno v rámci v projektu „EU peníze školám“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4000">
                <a:latin typeface="Arial" charset="0"/>
              </a:rPr>
              <a:t>Uvěznění rodiny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60" name="Picture 4" descr="800px-Arrest_of_Louis_XVI_and_his_Family_Varennes_179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052513"/>
            <a:ext cx="7620000" cy="552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2800"/>
              <a:t>Gilotina</a:t>
            </a:r>
          </a:p>
        </p:txBody>
      </p:sp>
      <p:pic>
        <p:nvPicPr>
          <p:cNvPr id="14338" name="Picture 4" descr="Badische_Guillot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052513"/>
            <a:ext cx="3671887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7859713" cy="633412"/>
          </a:xfrm>
        </p:spPr>
        <p:txBody>
          <a:bodyPr/>
          <a:lstStyle/>
          <a:p>
            <a:r>
              <a:rPr lang="cs-CZ" sz="2800"/>
              <a:t>Dr. Guillotine</a:t>
            </a:r>
          </a:p>
        </p:txBody>
      </p:sp>
      <p:pic>
        <p:nvPicPr>
          <p:cNvPr id="15362" name="Picture 4" descr="DrGuillot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1484313"/>
            <a:ext cx="360045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115888"/>
            <a:ext cx="8229600" cy="6481762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/>
              <a:t>- neúspěšný útěk krále, váleč. přípravy Rak. a Prus. X fr. revoluci =</a:t>
            </a:r>
            <a:r>
              <a:rPr lang="en-US" sz="2800" dirty="0"/>
              <a:t>&gt;</a:t>
            </a:r>
            <a:r>
              <a:rPr lang="cs-CZ" sz="2800" dirty="0"/>
              <a:t> posílení odpůrců monarchie =</a:t>
            </a:r>
            <a:r>
              <a:rPr lang="en-US" sz="2800" dirty="0"/>
              <a:t>&gt;</a:t>
            </a:r>
            <a:r>
              <a:rPr lang="cs-CZ" sz="2800" dirty="0"/>
              <a:t> ustanovení </a:t>
            </a:r>
            <a:r>
              <a:rPr lang="cs-CZ" sz="2800" dirty="0" err="1"/>
              <a:t>revoluč</a:t>
            </a:r>
            <a:r>
              <a:rPr lang="cs-CZ" sz="2800" dirty="0"/>
              <a:t>. vlády (komuny) v Paříži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/>
              <a:t>zbavení moci krále, jeho uvěznění =</a:t>
            </a:r>
            <a:r>
              <a:rPr lang="en-US" sz="2800" dirty="0"/>
              <a:t>&gt;</a:t>
            </a:r>
            <a:r>
              <a:rPr lang="cs-CZ" sz="2800" dirty="0"/>
              <a:t> válka - Rak., Prus.(až u pevnosti </a:t>
            </a:r>
            <a:r>
              <a:rPr lang="cs-CZ" sz="2800" dirty="0" err="1"/>
              <a:t>Verdunu</a:t>
            </a:r>
            <a:r>
              <a:rPr lang="cs-CZ" sz="2800" dirty="0"/>
              <a:t> před Paříží) X fr. revoluci =</a:t>
            </a:r>
            <a:r>
              <a:rPr lang="en-US" sz="2800" dirty="0"/>
              <a:t>&gt;</a:t>
            </a:r>
            <a:r>
              <a:rPr lang="cs-CZ" sz="2800" dirty="0"/>
              <a:t> proudění dobrovolníků z celé Fr. do Paříže na obranu </a:t>
            </a:r>
            <a:r>
              <a:rPr lang="cs-CZ" sz="2800" dirty="0" smtClean="0"/>
              <a:t>země (</a:t>
            </a:r>
            <a:r>
              <a:rPr lang="cs-CZ" sz="2800" dirty="0" err="1" smtClean="0"/>
              <a:t>revol</a:t>
            </a:r>
            <a:r>
              <a:rPr lang="cs-CZ" sz="2800" dirty="0" smtClean="0"/>
              <a:t>. píseň Marseillaisa) </a:t>
            </a:r>
            <a:r>
              <a:rPr lang="cs-CZ" sz="2800" dirty="0"/>
              <a:t>X Rak., Prus.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/>
              <a:t>přejmenování NS na </a:t>
            </a:r>
            <a:r>
              <a:rPr lang="cs-CZ" sz="2800" b="1" u="sng" dirty="0"/>
              <a:t>Konvent</a:t>
            </a:r>
            <a:r>
              <a:rPr lang="cs-CZ" sz="2800" dirty="0"/>
              <a:t> – nové volby, volební právo všem občanům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dirty="0"/>
              <a:t>polit. kluby – </a:t>
            </a:r>
            <a:r>
              <a:rPr lang="cs-CZ" sz="2800" b="1" dirty="0"/>
              <a:t>1/</a:t>
            </a:r>
            <a:r>
              <a:rPr lang="cs-CZ" sz="2800" dirty="0"/>
              <a:t> </a:t>
            </a:r>
            <a:r>
              <a:rPr lang="cs-CZ" sz="2800" u="sng" dirty="0"/>
              <a:t>umírnění</a:t>
            </a:r>
            <a:r>
              <a:rPr lang="cs-CZ" sz="2800" dirty="0"/>
              <a:t>– pro krále a monarchii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 			   -  </a:t>
            </a:r>
            <a:r>
              <a:rPr lang="cs-CZ" sz="2800" b="1" dirty="0"/>
              <a:t>2/</a:t>
            </a:r>
            <a:r>
              <a:rPr lang="cs-CZ" sz="2800" dirty="0"/>
              <a:t> </a:t>
            </a:r>
            <a:r>
              <a:rPr lang="cs-CZ" sz="2800" u="sng" dirty="0"/>
              <a:t>radikálové</a:t>
            </a:r>
            <a:r>
              <a:rPr lang="cs-CZ" sz="2800" dirty="0"/>
              <a:t>– jakobíni (</a:t>
            </a:r>
            <a:r>
              <a:rPr lang="cs-CZ" sz="2800" dirty="0" err="1"/>
              <a:t>Robespierre</a:t>
            </a:r>
            <a:r>
              <a:rPr lang="cs-CZ" sz="2800" dirty="0"/>
              <a:t>) – pro revoluci, X králi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b="1" dirty="0"/>
              <a:t>sesazení krále, vyhlášena republika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- úspěchy fr. armády a dobrovolníků =</a:t>
            </a:r>
            <a:r>
              <a:rPr lang="en-US" sz="2800" dirty="0"/>
              <a:t>&gt;</a:t>
            </a:r>
            <a:r>
              <a:rPr lang="cs-CZ" sz="2800" dirty="0"/>
              <a:t> odražení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260350"/>
            <a:ext cx="8229600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dirty="0"/>
              <a:t>Rak. a Prus.</a:t>
            </a:r>
          </a:p>
          <a:p>
            <a:pPr>
              <a:buFontTx/>
              <a:buChar char="-"/>
            </a:pPr>
            <a:r>
              <a:rPr lang="cs-CZ" sz="2800" dirty="0"/>
              <a:t>snaha radikálů zbavit se krále =</a:t>
            </a:r>
            <a:r>
              <a:rPr lang="en-US" sz="2800" dirty="0"/>
              <a:t>&gt;</a:t>
            </a:r>
            <a:r>
              <a:rPr lang="cs-CZ" sz="2800" dirty="0"/>
              <a:t> jednání v Konventu =</a:t>
            </a:r>
            <a:r>
              <a:rPr lang="en-US" sz="2800" dirty="0"/>
              <a:t>&gt;</a:t>
            </a:r>
            <a:r>
              <a:rPr lang="cs-CZ" sz="2800" dirty="0"/>
              <a:t> poprava krále Ludvíka XVI. (21.1.1793) =</a:t>
            </a:r>
            <a:r>
              <a:rPr lang="en-US" sz="2800" dirty="0"/>
              <a:t>&gt; </a:t>
            </a:r>
            <a:r>
              <a:rPr lang="cs-CZ" sz="2800" dirty="0"/>
              <a:t>na řadě míst Fr. povstání, rozšíření </a:t>
            </a:r>
            <a:r>
              <a:rPr lang="cs-CZ" sz="2800" dirty="0" err="1"/>
              <a:t>evrop</a:t>
            </a:r>
            <a:r>
              <a:rPr lang="cs-CZ" sz="2800" dirty="0"/>
              <a:t>. koalice X fr. revoluci</a:t>
            </a:r>
          </a:p>
          <a:p>
            <a:pPr>
              <a:buFontTx/>
              <a:buChar char="-"/>
            </a:pPr>
            <a:r>
              <a:rPr lang="cs-CZ" sz="2800" dirty="0"/>
              <a:t>vnější (VB – obsazení přístavu </a:t>
            </a:r>
            <a:r>
              <a:rPr lang="cs-CZ" sz="2800" dirty="0" err="1"/>
              <a:t>Toulon</a:t>
            </a:r>
            <a:r>
              <a:rPr lang="cs-CZ" sz="2800" dirty="0"/>
              <a:t>) a vnitřní ohrožení Fr. (nedostatek potravin, drahota, povstání)=</a:t>
            </a:r>
            <a:r>
              <a:rPr lang="en-US" sz="2800" dirty="0"/>
              <a:t>&gt;</a:t>
            </a:r>
            <a:r>
              <a:rPr lang="cs-CZ" sz="2800" dirty="0"/>
              <a:t>nespokojenost=</a:t>
            </a:r>
            <a:r>
              <a:rPr lang="en-US" sz="2800" dirty="0"/>
              <a:t>&gt;</a:t>
            </a:r>
            <a:r>
              <a:rPr lang="cs-CZ" sz="2800" b="1" dirty="0"/>
              <a:t>moc v rukou jakobínů = </a:t>
            </a:r>
            <a:r>
              <a:rPr lang="cs-CZ" sz="2800" b="1" dirty="0" err="1"/>
              <a:t>Robespierre</a:t>
            </a:r>
            <a:endParaRPr lang="cs-CZ" sz="2800" dirty="0"/>
          </a:p>
          <a:p>
            <a:pPr>
              <a:buFontTx/>
              <a:buChar char="-"/>
            </a:pPr>
            <a:endParaRPr lang="cs-CZ" sz="28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4000">
                <a:latin typeface="Arial" charset="0"/>
              </a:rPr>
              <a:t>Robespierre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4" name="Picture 4" descr="Robespier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1412875"/>
            <a:ext cx="2863850" cy="4733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Dostupné z www: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cs.wikipedia.org/wiki/Soubor:Badische_Guillotine.JPG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cs.wikipedia.org/wiki/Soubor:DrGuillotin.jpg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cs.wikipedia.org/wiki/Soubor:Robespierre.jpg</a:t>
            </a:r>
            <a:endParaRPr lang="cs-CZ" dirty="0" smtClean="0"/>
          </a:p>
          <a:p>
            <a:r>
              <a:rPr lang="cs-CZ" dirty="0"/>
              <a:t>http://cs.wikipedia.org/wiki/Soubor:Arrest_of_Louis_XVI_and_his_Family,_Varennes,_1791.jpg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435280" cy="554732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Literatura:</a:t>
            </a:r>
          </a:p>
          <a:p>
            <a:pPr>
              <a:defRPr/>
            </a:pPr>
            <a:r>
              <a:rPr lang="cs-CZ" dirty="0" smtClean="0"/>
              <a:t>Augusta, Pavel, </a:t>
            </a:r>
            <a:r>
              <a:rPr lang="cs-CZ" dirty="0" err="1" smtClean="0"/>
              <a:t>Honzák</a:t>
            </a:r>
            <a:r>
              <a:rPr lang="cs-CZ" dirty="0" smtClean="0"/>
              <a:t>, František, Pečenka, Marek. </a:t>
            </a:r>
            <a:r>
              <a:rPr lang="cs-CZ" i="1" dirty="0" smtClean="0"/>
              <a:t>Dějiny novověku</a:t>
            </a:r>
            <a:r>
              <a:rPr lang="cs-CZ" dirty="0" smtClean="0"/>
              <a:t>. I. díl. 2. </a:t>
            </a:r>
            <a:r>
              <a:rPr lang="cs-CZ" dirty="0" err="1" smtClean="0"/>
              <a:t>vyd</a:t>
            </a:r>
            <a:r>
              <a:rPr lang="cs-CZ" dirty="0" smtClean="0"/>
              <a:t>. Úvaly : ALBRA, 2003. ISBN 8086490823. </a:t>
            </a:r>
            <a:r>
              <a:rPr lang="cs-CZ" dirty="0" smtClean="0"/>
              <a:t>s</a:t>
            </a:r>
            <a:r>
              <a:rPr lang="cs-CZ" dirty="0" smtClean="0"/>
              <a:t>. </a:t>
            </a:r>
            <a:r>
              <a:rPr lang="cs-CZ" smtClean="0"/>
              <a:t>76 - 77.</a:t>
            </a:r>
            <a:endParaRPr lang="cs-CZ" dirty="0" smtClean="0"/>
          </a:p>
          <a:p>
            <a:pPr>
              <a:defRPr/>
            </a:pPr>
            <a:r>
              <a:rPr lang="cs-CZ" dirty="0" err="1"/>
              <a:t>Strenk</a:t>
            </a:r>
            <a:r>
              <a:rPr lang="cs-CZ" dirty="0"/>
              <a:t>, Michal a kol.. </a:t>
            </a:r>
            <a:r>
              <a:rPr lang="cs-CZ" i="1" dirty="0"/>
              <a:t>Kdy, kde, proč a jak se to stalo</a:t>
            </a:r>
            <a:r>
              <a:rPr lang="cs-CZ" dirty="0"/>
              <a:t>. 1. vyd. Praha : </a:t>
            </a:r>
            <a:r>
              <a:rPr lang="cs-CZ" dirty="0" err="1"/>
              <a:t>Readerś</a:t>
            </a:r>
            <a:r>
              <a:rPr lang="cs-CZ" dirty="0"/>
              <a:t> Digest výběr, spol. s r.o., 1997. ISBN 8090206964. s. </a:t>
            </a:r>
            <a:r>
              <a:rPr lang="cs-CZ" dirty="0" smtClean="0"/>
              <a:t>201.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79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94</TotalTime>
  <Words>323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Štěrbina</vt:lpstr>
      <vt:lpstr>Document</vt:lpstr>
      <vt:lpstr>FRANCIE REPUBLIKOU</vt:lpstr>
      <vt:lpstr>Uvěznění rodiny</vt:lpstr>
      <vt:lpstr>Gilotina</vt:lpstr>
      <vt:lpstr>Dr. Guillotine</vt:lpstr>
      <vt:lpstr>Prezentace aplikace PowerPoint</vt:lpstr>
      <vt:lpstr>Prezentace aplikace PowerPoint</vt:lpstr>
      <vt:lpstr>Robespierre</vt:lpstr>
      <vt:lpstr>Prameny</vt:lpstr>
      <vt:lpstr>Prezentace aplikace PowerPoint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REPUBLIKOU</dc:title>
  <dc:creator>sborovna</dc:creator>
  <cp:lastModifiedBy>user</cp:lastModifiedBy>
  <cp:revision>20</cp:revision>
  <dcterms:created xsi:type="dcterms:W3CDTF">2010-11-25T07:23:54Z</dcterms:created>
  <dcterms:modified xsi:type="dcterms:W3CDTF">2011-02-24T12:47:53Z</dcterms:modified>
</cp:coreProperties>
</file>