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AF64130-97DE-40E3-9B40-2FB9B19FA42F}" type="datetimeFigureOut">
              <a:rPr lang="cs-CZ" smtClean="0"/>
              <a:pPr/>
              <a:t>24.6.2011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52C2637-D0DC-4170-A88B-AEB44B0B29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AF64130-97DE-40E3-9B40-2FB9B19FA42F}" type="datetimeFigureOut">
              <a:rPr lang="cs-CZ" smtClean="0"/>
              <a:pPr/>
              <a:t>24.6.2011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2C2637-D0DC-4170-A88B-AEB44B0B29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AF64130-97DE-40E3-9B40-2FB9B19FA42F}" type="datetimeFigureOut">
              <a:rPr lang="cs-CZ" smtClean="0"/>
              <a:pPr/>
              <a:t>24.6.2011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2C2637-D0DC-4170-A88B-AEB44B0B29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AF64130-97DE-40E3-9B40-2FB9B19FA42F}" type="datetimeFigureOut">
              <a:rPr lang="cs-CZ" smtClean="0"/>
              <a:pPr/>
              <a:t>24.6.2011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2C2637-D0DC-4170-A88B-AEB44B0B29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AF64130-97DE-40E3-9B40-2FB9B19FA42F}" type="datetimeFigureOut">
              <a:rPr lang="cs-CZ" smtClean="0"/>
              <a:pPr/>
              <a:t>24.6.2011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2C2637-D0DC-4170-A88B-AEB44B0B29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AF64130-97DE-40E3-9B40-2FB9B19FA42F}" type="datetimeFigureOut">
              <a:rPr lang="cs-CZ" smtClean="0"/>
              <a:pPr/>
              <a:t>24.6.2011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2C2637-D0DC-4170-A88B-AEB44B0B29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AF64130-97DE-40E3-9B40-2FB9B19FA42F}" type="datetimeFigureOut">
              <a:rPr lang="cs-CZ" smtClean="0"/>
              <a:pPr/>
              <a:t>24.6.2011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2C2637-D0DC-4170-A88B-AEB44B0B29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DAF64130-97DE-40E3-9B40-2FB9B19FA42F}" type="datetimeFigureOut">
              <a:rPr lang="cs-CZ" smtClean="0"/>
              <a:pPr/>
              <a:t>24.6.2011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2C2637-D0DC-4170-A88B-AEB44B0B29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AF64130-97DE-40E3-9B40-2FB9B19FA42F}" type="datetimeFigureOut">
              <a:rPr lang="cs-CZ" smtClean="0"/>
              <a:pPr/>
              <a:t>24.6.2011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52C2637-D0DC-4170-A88B-AEB44B0B29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AF64130-97DE-40E3-9B40-2FB9B19FA42F}" type="datetimeFigureOut">
              <a:rPr lang="cs-CZ" smtClean="0"/>
              <a:pPr/>
              <a:t>24.6.2011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2C2637-D0DC-4170-A88B-AEB44B0B29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AF64130-97DE-40E3-9B40-2FB9B19FA42F}" type="datetimeFigureOut">
              <a:rPr lang="cs-CZ" smtClean="0"/>
              <a:pPr/>
              <a:t>24.6.2011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2C2637-D0DC-4170-A88B-AEB44B0B29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DAF64130-97DE-40E3-9B40-2FB9B19FA42F}" type="datetimeFigureOut">
              <a:rPr lang="cs-CZ" smtClean="0"/>
              <a:pPr/>
              <a:t>24.6.2011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552C2637-D0DC-4170-A88B-AEB44B0B29E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988841"/>
            <a:ext cx="7772400" cy="1154407"/>
          </a:xfrm>
        </p:spPr>
        <p:txBody>
          <a:bodyPr>
            <a:normAutofit fontScale="90000"/>
          </a:bodyPr>
          <a:lstStyle/>
          <a:p>
            <a:r>
              <a:rPr lang="cs-CZ" sz="4000" dirty="0" smtClean="0"/>
              <a:t>SJEDNOCENÍ NĚMECKA A ITÁLIE</a:t>
            </a:r>
            <a:endParaRPr lang="cs-CZ" sz="4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3286124"/>
            <a:ext cx="7772400" cy="714380"/>
          </a:xfrm>
        </p:spPr>
        <p:txBody>
          <a:bodyPr>
            <a:normAutofit/>
          </a:bodyPr>
          <a:lstStyle/>
          <a:p>
            <a:r>
              <a:rPr lang="cs-CZ" dirty="0" smtClean="0"/>
              <a:t>19. STOLETÍ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15008" y="5929330"/>
            <a:ext cx="892899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Vytvořeno </a:t>
            </a:r>
            <a:r>
              <a:rPr lang="cs-CZ" sz="1600" dirty="0"/>
              <a:t>v rámci v projektu „EU peníze školám“</a:t>
            </a:r>
          </a:p>
          <a:p>
            <a:r>
              <a:rPr lang="cs-CZ" sz="1600" dirty="0"/>
              <a:t>OP VK oblast podpory 1.4 s názvem Zlepšení podmínek pro vzdělávání na základních školách</a:t>
            </a:r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5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57200"/>
            <a:ext cx="5753100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1142976" y="4143380"/>
            <a:ext cx="7786742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Autor: Lenka </a:t>
            </a:r>
            <a:r>
              <a:rPr lang="cs-CZ" sz="2000" dirty="0" err="1" smtClean="0"/>
              <a:t>Mulačová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VY_32_INOVACE_32_SJEDNOCENÍ NĚMECKA A ITÁLIE</a:t>
            </a:r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28"/>
            <a:ext cx="8229600" cy="6357982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sz="3300" b="1" u="sng" dirty="0"/>
              <a:t>SJEDNOCENÍ ITÁLIE – učeb. str. 20/21</a:t>
            </a:r>
            <a:endParaRPr lang="cs-CZ" sz="3300" dirty="0"/>
          </a:p>
          <a:p>
            <a:r>
              <a:rPr lang="cs-CZ" sz="3300" dirty="0"/>
              <a:t>Většina </a:t>
            </a:r>
            <a:r>
              <a:rPr lang="cs-CZ" sz="3300" dirty="0" err="1"/>
              <a:t>sev</a:t>
            </a:r>
            <a:r>
              <a:rPr lang="cs-CZ" sz="3300" dirty="0"/>
              <a:t>. Itálie byla pod vládou ________________. Ve </a:t>
            </a:r>
            <a:r>
              <a:rPr lang="cs-CZ" sz="3300" dirty="0" err="1"/>
              <a:t>stř</a:t>
            </a:r>
            <a:r>
              <a:rPr lang="cs-CZ" sz="3300" dirty="0"/>
              <a:t>. Itálii existoval ________________. Do čela boje za sjednocení Itálie se postavilo _________________________________.  Itálie získala podporu ________________ (Napoleon III.). V 1859 ve válce s Rakouskem zvítězila  a připojila __________________. Na sjednocení Itálie se podílel ___________________. Rok 1860 – povstání na jihu Itálie X bourbonskému králi Františkovi II., </a:t>
            </a:r>
            <a:r>
              <a:rPr lang="cs-CZ" sz="3300" dirty="0" err="1"/>
              <a:t>Garibaldi</a:t>
            </a:r>
            <a:r>
              <a:rPr lang="cs-CZ" sz="3300" dirty="0"/>
              <a:t> + dobrovolníci =&gt; vylodění na ___________, obsazení ___________, do konce roku 1860 sjednocena ___________. V r. 1861 v Turíně vyhlášena _________________________, králem se stal ____________________.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52"/>
            <a:ext cx="8229600" cy="6715148"/>
          </a:xfrm>
        </p:spPr>
        <p:txBody>
          <a:bodyPr>
            <a:normAutofit fontScale="77500" lnSpcReduction="20000"/>
          </a:bodyPr>
          <a:lstStyle/>
          <a:p>
            <a:r>
              <a:rPr lang="cs-CZ" sz="3300" b="1" u="sng" dirty="0"/>
              <a:t>SJEDNOCENÍ NĚMECKA – učeb. 20/21 </a:t>
            </a:r>
            <a:endParaRPr lang="cs-CZ" sz="3300" dirty="0"/>
          </a:p>
          <a:p>
            <a:pPr lvl="0"/>
            <a:r>
              <a:rPr lang="cs-CZ" sz="3300" dirty="0"/>
              <a:t>po roce 1848- soupeření ______________ a ____________ o převahu v Německu.</a:t>
            </a:r>
          </a:p>
          <a:p>
            <a:pPr lvl="0"/>
            <a:r>
              <a:rPr lang="cs-CZ" sz="3300" dirty="0"/>
              <a:t>Prusko – vytvoření _________________ s něm. státy (bez Rak.) = &gt; ekonomické sjednocení Německa pod pruským vedením (ne polit. sjednocení)</a:t>
            </a:r>
          </a:p>
          <a:p>
            <a:pPr lvl="0"/>
            <a:r>
              <a:rPr lang="cs-CZ" sz="3300" dirty="0"/>
              <a:t>Něm. kancléř = __________________ (1871-1890) – nutnost sjednotit Něm. shora (revolucí, krví a železem), stoupenec ____________________ sjednocení Něm. (bez Rak.)</a:t>
            </a:r>
          </a:p>
          <a:p>
            <a:pPr lvl="0"/>
            <a:r>
              <a:rPr lang="cs-CZ" sz="3300" dirty="0"/>
              <a:t>Rok 1866 - ___________________ válka, vít. Prus. =&gt; Rakousku nabídnut _______ a přestalo tak zasahovat do __________________________. Prus. založilo _____________________________ (místo Něm. spolku), ale bylo potřeba získat i __________________________________.</a:t>
            </a:r>
          </a:p>
          <a:p>
            <a:pPr>
              <a:buNone/>
            </a:pPr>
            <a:endParaRPr lang="cs-CZ" sz="3300" dirty="0"/>
          </a:p>
          <a:p>
            <a:pPr>
              <a:buNone/>
            </a:pPr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28"/>
            <a:ext cx="8229600" cy="6215106"/>
          </a:xfrm>
        </p:spPr>
        <p:txBody>
          <a:bodyPr>
            <a:normAutofit fontScale="85000" lnSpcReduction="10000"/>
          </a:bodyPr>
          <a:lstStyle/>
          <a:p>
            <a:pPr lvl="0"/>
            <a:r>
              <a:rPr lang="cs-CZ" sz="3000" dirty="0" smtClean="0"/>
              <a:t>Rok 1870 - ___________________________ válka. V průběhu války vstoupily _______________________________ do </a:t>
            </a:r>
            <a:r>
              <a:rPr lang="cs-CZ" sz="3000" dirty="0" err="1" smtClean="0"/>
              <a:t>Severoněm</a:t>
            </a:r>
            <a:r>
              <a:rPr lang="cs-CZ" sz="3000" dirty="0" smtClean="0"/>
              <a:t>. spolku. V lednu 1871 bylo vyhlášeno ve __________________ německé _________________, v čele pruský král _____________________.Ve vztahu k Fr. se </a:t>
            </a:r>
            <a:r>
              <a:rPr lang="cs-CZ" sz="3000" dirty="0" err="1" smtClean="0"/>
              <a:t>Bismarck</a:t>
            </a:r>
            <a:r>
              <a:rPr lang="cs-CZ" sz="3000" dirty="0" smtClean="0"/>
              <a:t> dopustil chyby – připojení ________________ a ________________, zaplacení _________________________ - vytvořily hlubokou přehradu mezi oběma státy.</a:t>
            </a:r>
          </a:p>
          <a:p>
            <a:pPr lvl="0"/>
            <a:r>
              <a:rPr lang="cs-CZ" sz="3000" dirty="0" smtClean="0"/>
              <a:t>Prus.-rak. válka + </a:t>
            </a:r>
            <a:r>
              <a:rPr lang="cs-CZ" sz="3000" dirty="0" err="1" smtClean="0"/>
              <a:t>prus</a:t>
            </a:r>
            <a:r>
              <a:rPr lang="cs-CZ" sz="3000" dirty="0" smtClean="0"/>
              <a:t>.-</a:t>
            </a:r>
            <a:r>
              <a:rPr lang="cs-CZ" sz="3000" dirty="0" err="1" smtClean="0"/>
              <a:t>fran</a:t>
            </a:r>
            <a:r>
              <a:rPr lang="cs-CZ" sz="3000" dirty="0" smtClean="0"/>
              <a:t>. válka = příležitost pro _____________ – v r. 1866 na str. Prus. =&gt; zisk </a:t>
            </a:r>
            <a:r>
              <a:rPr lang="cs-CZ" sz="3000" dirty="0" err="1" smtClean="0"/>
              <a:t>Benátska</a:t>
            </a:r>
            <a:r>
              <a:rPr lang="cs-CZ" sz="3000" dirty="0" smtClean="0"/>
              <a:t>. V r. 1870 – využití por. Fr.=&gt; tažení na Řím (pod fr. ochranou papež) =&gt; Řím se stal ______________________________. 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Augusta, Pavel, Honzák, František, Pečenka, Marek. </a:t>
            </a:r>
            <a:r>
              <a:rPr lang="cs-CZ" i="1" dirty="0"/>
              <a:t>Dějiny novověku</a:t>
            </a:r>
            <a:r>
              <a:rPr lang="cs-CZ" dirty="0"/>
              <a:t>. II. díl. 2. vyd. Úvaly : ALBRA, 2002. ISBN 8086490181. s. </a:t>
            </a:r>
            <a:r>
              <a:rPr lang="cs-CZ" smtClean="0"/>
              <a:t>20 -21.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Prameny</a:t>
            </a:r>
            <a:br>
              <a:rPr lang="cs-CZ" dirty="0" smtClean="0"/>
            </a:br>
            <a:r>
              <a:rPr lang="cs-CZ" dirty="0" smtClean="0"/>
              <a:t>Literatura: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63011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7</TotalTime>
  <Words>141</Words>
  <Application>Microsoft Office PowerPoint</Application>
  <PresentationFormat>Předvádění na obrazovce (4:3)</PresentationFormat>
  <Paragraphs>20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Shluk</vt:lpstr>
      <vt:lpstr>SJEDNOCENÍ NĚMECKA A ITÁLIE</vt:lpstr>
      <vt:lpstr>Prezentace aplikace PowerPoint</vt:lpstr>
      <vt:lpstr>Prezentace aplikace PowerPoint</vt:lpstr>
      <vt:lpstr>Prezentace aplikace PowerPoint</vt:lpstr>
      <vt:lpstr>Prameny Literatura: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SJEDNOCENÍ NĚMECKA A ITÁLIE</dc:title>
  <dc:creator>Lenka</dc:creator>
  <cp:lastModifiedBy>user</cp:lastModifiedBy>
  <cp:revision>5</cp:revision>
  <dcterms:created xsi:type="dcterms:W3CDTF">2011-03-18T11:14:41Z</dcterms:created>
  <dcterms:modified xsi:type="dcterms:W3CDTF">2011-06-24T08:29:40Z</dcterms:modified>
</cp:coreProperties>
</file>