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0" r:id="rId4"/>
    <p:sldId id="264" r:id="rId5"/>
    <p:sldId id="261" r:id="rId6"/>
    <p:sldId id="262" r:id="rId7"/>
    <p:sldId id="259" r:id="rId8"/>
    <p:sldId id="258" r:id="rId9"/>
    <p:sldId id="263" r:id="rId10"/>
    <p:sldId id="267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DDA69-FB41-4CCC-95FE-9481DEE4B878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3F5F2-5E5A-477A-A7F9-ACAC70DA56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DDA69-FB41-4CCC-95FE-9481DEE4B878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3F5F2-5E5A-477A-A7F9-ACAC70DA56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DDA69-FB41-4CCC-95FE-9481DEE4B878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3F5F2-5E5A-477A-A7F9-ACAC70DA5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DDA69-FB41-4CCC-95FE-9481DEE4B878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3F5F2-5E5A-477A-A7F9-ACAC70DA56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DDA69-FB41-4CCC-95FE-9481DEE4B878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3F5F2-5E5A-477A-A7F9-ACAC70DA56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DDA69-FB41-4CCC-95FE-9481DEE4B878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3F5F2-5E5A-477A-A7F9-ACAC70DA5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DDA69-FB41-4CCC-95FE-9481DEE4B878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3F5F2-5E5A-477A-A7F9-ACAC70DA5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DDA69-FB41-4CCC-95FE-9481DEE4B878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3F5F2-5E5A-477A-A7F9-ACAC70DA5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DDA69-FB41-4CCC-95FE-9481DEE4B878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3F5F2-5E5A-477A-A7F9-ACAC70DA56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DDA69-FB41-4CCC-95FE-9481DEE4B878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3F5F2-5E5A-477A-A7F9-ACAC70DA5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DDA69-FB41-4CCC-95FE-9481DEE4B878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3F5F2-5E5A-477A-A7F9-ACAC70DA5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39DDA69-FB41-4CCC-95FE-9481DEE4B878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BC3F5F2-5E5A-477A-A7F9-ACAC70DA5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ilan_Rastislav_%C5%A0tef%C3%A1nik" TargetMode="External"/><Relationship Id="rId2" Type="http://schemas.openxmlformats.org/officeDocument/2006/relationships/hyperlink" Target="http://cs.wikipedia.org/wiki/Soubor:Mafi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Karel_Kram%C3%A1%C5%99.jpg" TargetMode="External"/><Relationship Id="rId4" Type="http://schemas.openxmlformats.org/officeDocument/2006/relationships/hyperlink" Target="http://cs.wikipedia.org/wiki/Soubor:Tom%C3%A1%C5%A1_Garrigue_Masaryk_1925.PN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3429001"/>
            <a:ext cx="5637010" cy="2304256"/>
          </a:xfrm>
        </p:spPr>
        <p:txBody>
          <a:bodyPr>
            <a:normAutofit fontScale="85000" lnSpcReduction="20000"/>
          </a:bodyPr>
          <a:lstStyle/>
          <a:p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Domácí a zahraniční odboj</a:t>
            </a:r>
          </a:p>
          <a:p>
            <a:endParaRPr lang="cs-CZ" b="1" dirty="0" smtClean="0"/>
          </a:p>
          <a:p>
            <a:r>
              <a:rPr lang="cs-CZ" b="1" dirty="0" smtClean="0"/>
              <a:t>Autor: Lenka Mulačová</a:t>
            </a:r>
          </a:p>
          <a:p>
            <a:r>
              <a:rPr lang="cs-CZ" b="1" dirty="0" smtClean="0"/>
              <a:t>Vzdělávací oblast: Člověk a společnost</a:t>
            </a:r>
          </a:p>
          <a:p>
            <a:r>
              <a:rPr lang="cs-CZ" b="1" dirty="0" smtClean="0"/>
              <a:t>Obor: Dějepis</a:t>
            </a:r>
          </a:p>
          <a:p>
            <a:r>
              <a:rPr lang="cs-CZ" b="1" dirty="0"/>
              <a:t>VY_32_INOVACE_43_ČEŠI A SLOVÁCI ZA 1. SVĚTOVÉ VÁLKY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9860" y="1628800"/>
            <a:ext cx="7175351" cy="2190701"/>
          </a:xfrm>
        </p:spPr>
        <p:txBody>
          <a:bodyPr>
            <a:normAutofit/>
          </a:bodyPr>
          <a:lstStyle/>
          <a:p>
            <a:r>
              <a:rPr lang="cs-CZ" dirty="0" smtClean="0"/>
              <a:t>ČEŠI A SLOVÁCI ZA 1. </a:t>
            </a:r>
            <a:r>
              <a:rPr lang="cs-CZ" smtClean="0"/>
              <a:t>SVĚTOVÉ VÁLKY</a:t>
            </a:r>
            <a:endParaRPr lang="cs-CZ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0986" y="0"/>
            <a:ext cx="5753100" cy="140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52618" y="5913565"/>
            <a:ext cx="87849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Vytvořeno v rámci v projektu „EU peníze školám“ </a:t>
            </a:r>
          </a:p>
          <a:p>
            <a:r>
              <a:rPr lang="cs-CZ" dirty="0"/>
              <a:t>OP VK oblast podpory 1.4 s názvem Zlepšení podmínek pro vzdělávání na základních školách </a:t>
            </a:r>
          </a:p>
        </p:txBody>
      </p:sp>
    </p:spTree>
    <p:extLst>
      <p:ext uri="{BB962C8B-B14F-4D97-AF65-F5344CB8AC3E}">
        <p14:creationId xmlns:p14="http://schemas.microsoft.com/office/powerpoint/2010/main" val="198514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260648"/>
            <a:ext cx="9144000" cy="6264696"/>
          </a:xfrm>
        </p:spPr>
        <p:txBody>
          <a:bodyPr>
            <a:noAutofit/>
          </a:bodyPr>
          <a:lstStyle/>
          <a:p>
            <a:r>
              <a:rPr lang="cs-CZ" sz="3000" dirty="0" smtClean="0"/>
              <a:t>Češi </a:t>
            </a:r>
            <a:r>
              <a:rPr lang="cs-CZ" sz="3000" dirty="0"/>
              <a:t>+ Slováci = </a:t>
            </a:r>
            <a:r>
              <a:rPr lang="cs-CZ" sz="3000" dirty="0" err="1"/>
              <a:t>protirak</a:t>
            </a:r>
            <a:r>
              <a:rPr lang="cs-CZ" sz="3000" dirty="0"/>
              <a:t>. odboj</a:t>
            </a:r>
          </a:p>
          <a:p>
            <a:r>
              <a:rPr lang="cs-CZ" sz="3000" dirty="0" smtClean="0"/>
              <a:t>TGM </a:t>
            </a:r>
            <a:r>
              <a:rPr lang="cs-CZ" sz="3000" dirty="0"/>
              <a:t>– v zahraničí (</a:t>
            </a:r>
            <a:r>
              <a:rPr lang="cs-CZ" sz="3000" dirty="0" err="1"/>
              <a:t>Švýc</a:t>
            </a:r>
            <a:r>
              <a:rPr lang="cs-CZ" sz="3000" dirty="0"/>
              <a:t>., Fr., USA.), vyjednává o vytvoření samostatného státu i se Slovenskem</a:t>
            </a:r>
          </a:p>
          <a:p>
            <a:r>
              <a:rPr lang="cs-CZ" sz="3000" dirty="0" smtClean="0"/>
              <a:t>přední </a:t>
            </a:r>
            <a:r>
              <a:rPr lang="cs-CZ" sz="3000" dirty="0"/>
              <a:t>politikové – Rašín, Kramář, Klofáč – zatčeni a odsouzeni k trestu smrti (1915,velezrada) =&gt; nový císař Karel = 1916 = udělil milost</a:t>
            </a:r>
          </a:p>
          <a:p>
            <a:r>
              <a:rPr lang="cs-CZ" sz="3000" b="1" u="sng" dirty="0">
                <a:solidFill>
                  <a:srgbClr val="0070C0"/>
                </a:solidFill>
              </a:rPr>
              <a:t>DOMÁCÍ ODBOJ</a:t>
            </a:r>
          </a:p>
          <a:p>
            <a:pPr lvl="0"/>
            <a:r>
              <a:rPr lang="cs-CZ" sz="3000" dirty="0" smtClean="0"/>
              <a:t>1914 </a:t>
            </a:r>
            <a:r>
              <a:rPr lang="cs-CZ" sz="3000" dirty="0"/>
              <a:t>– vznik </a:t>
            </a:r>
            <a:r>
              <a:rPr lang="cs-CZ" sz="3000" dirty="0" err="1"/>
              <a:t>Maffie</a:t>
            </a:r>
            <a:r>
              <a:rPr lang="cs-CZ" sz="3000" dirty="0"/>
              <a:t> – Beneš, Kramář, Klofáč, Šámal …= tajná společnost – zisk důl. informací o dění ve státě a jejich předávání do zahraničí (TGM, později Beneš</a:t>
            </a:r>
            <a:r>
              <a:rPr lang="cs-CZ" sz="3000" dirty="0" smtClean="0"/>
              <a:t>)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403830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3" y="4372168"/>
            <a:ext cx="8091518" cy="1485724"/>
          </a:xfrm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Tomáš </a:t>
            </a:r>
            <a:r>
              <a:rPr lang="cs-CZ" dirty="0" err="1" smtClean="0"/>
              <a:t>Garrigue</a:t>
            </a:r>
            <a:r>
              <a:rPr lang="cs-CZ" dirty="0" smtClean="0"/>
              <a:t> Masaryk</a:t>
            </a:r>
            <a:endParaRPr lang="cs-CZ" dirty="0"/>
          </a:p>
        </p:txBody>
      </p:sp>
      <p:pic>
        <p:nvPicPr>
          <p:cNvPr id="4" name="Zástupný symbol pro obsah 3" descr="423px-Tomáš_Garrigue_Masaryk_1925.PNG"/>
          <p:cNvPicPr>
            <a:picLocks noGrp="1" noChangeAspect="1"/>
          </p:cNvPicPr>
          <p:nvPr>
            <p:ph sz="quarter" idx="13"/>
          </p:nvPr>
        </p:nvPicPr>
        <p:blipFill>
          <a:blip r:embed="rId2" cstate="print"/>
          <a:stretch>
            <a:fillRect/>
          </a:stretch>
        </p:blipFill>
        <p:spPr>
          <a:xfrm>
            <a:off x="3116404" y="731838"/>
            <a:ext cx="2453991" cy="3475037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4372168"/>
            <a:ext cx="8858313" cy="1842914"/>
          </a:xfrm>
        </p:spPr>
        <p:txBody>
          <a:bodyPr/>
          <a:lstStyle/>
          <a:p>
            <a:r>
              <a:rPr lang="cs-CZ" dirty="0" smtClean="0"/>
              <a:t>Edvard Beneš s manželkou Hanou</a:t>
            </a:r>
            <a:endParaRPr lang="cs-CZ" dirty="0"/>
          </a:p>
        </p:txBody>
      </p:sp>
      <p:pic>
        <p:nvPicPr>
          <p:cNvPr id="4" name="Zástupný symbol pro obsah 3" descr="529px-Edvard_Benes_with_his_wife_in_1934.jpg"/>
          <p:cNvPicPr>
            <a:picLocks noGrp="1" noChangeAspect="1"/>
          </p:cNvPicPr>
          <p:nvPr>
            <p:ph sz="quarter" idx="13"/>
          </p:nvPr>
        </p:nvPicPr>
        <p:blipFill>
          <a:blip r:embed="rId2" cstate="print"/>
          <a:stretch>
            <a:fillRect/>
          </a:stretch>
        </p:blipFill>
        <p:spPr>
          <a:xfrm>
            <a:off x="3286116" y="1071546"/>
            <a:ext cx="2723778" cy="3257652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372168"/>
            <a:ext cx="8572559" cy="1985790"/>
          </a:xfrm>
        </p:spPr>
        <p:txBody>
          <a:bodyPr/>
          <a:lstStyle/>
          <a:p>
            <a:r>
              <a:rPr lang="cs-CZ" dirty="0" smtClean="0"/>
              <a:t>Alois </a:t>
            </a:r>
            <a:r>
              <a:rPr lang="cs-CZ" dirty="0" err="1" smtClean="0"/>
              <a:t>Rašín</a:t>
            </a:r>
            <a:r>
              <a:rPr lang="cs-CZ" dirty="0" smtClean="0"/>
              <a:t>, Karel Kramář, Milan R. </a:t>
            </a:r>
            <a:r>
              <a:rPr lang="cs-CZ" dirty="0" err="1" smtClean="0"/>
              <a:t>Štefánik</a:t>
            </a:r>
            <a:endParaRPr lang="cs-CZ" dirty="0"/>
          </a:p>
        </p:txBody>
      </p:sp>
      <p:pic>
        <p:nvPicPr>
          <p:cNvPr id="4" name="Zástupný symbol pro obsah 3" descr="Alois_Rašín.jpg"/>
          <p:cNvPicPr>
            <a:picLocks noGrp="1" noChangeAspect="1"/>
          </p:cNvPicPr>
          <p:nvPr>
            <p:ph sz="quarter" idx="13"/>
          </p:nvPr>
        </p:nvPicPr>
        <p:blipFill>
          <a:blip r:embed="rId2" cstate="print"/>
          <a:stretch>
            <a:fillRect/>
          </a:stretch>
        </p:blipFill>
        <p:spPr>
          <a:xfrm>
            <a:off x="500034" y="500042"/>
            <a:ext cx="2357454" cy="3143272"/>
          </a:xfrm>
        </p:spPr>
      </p:pic>
      <p:pic>
        <p:nvPicPr>
          <p:cNvPr id="5" name="Obrázek 4" descr="Karel_Kramář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14678" y="285728"/>
            <a:ext cx="2857520" cy="3643338"/>
          </a:xfrm>
          <a:prstGeom prst="rect">
            <a:avLst/>
          </a:prstGeom>
        </p:spPr>
      </p:pic>
      <p:pic>
        <p:nvPicPr>
          <p:cNvPr id="6" name="Obrázek 5" descr="Milan_Rastislav_Štefáni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643702" y="500042"/>
            <a:ext cx="2214578" cy="3429024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14480" y="5072074"/>
            <a:ext cx="6512511" cy="1143000"/>
          </a:xfrm>
        </p:spPr>
        <p:txBody>
          <a:bodyPr/>
          <a:lstStyle/>
          <a:p>
            <a:r>
              <a:rPr lang="cs-CZ" dirty="0" err="1" smtClean="0"/>
              <a:t>Maffie</a:t>
            </a:r>
            <a:endParaRPr lang="cs-CZ" dirty="0"/>
          </a:p>
        </p:txBody>
      </p:sp>
      <p:pic>
        <p:nvPicPr>
          <p:cNvPr id="4" name="Zástupný symbol pro obsah 3" descr="800px-Mafie.jpg"/>
          <p:cNvPicPr>
            <a:picLocks noGrp="1" noChangeAspect="1"/>
          </p:cNvPicPr>
          <p:nvPr>
            <p:ph sz="quarter" idx="13"/>
          </p:nvPr>
        </p:nvPicPr>
        <p:blipFill>
          <a:blip r:embed="rId2" cstate="print"/>
          <a:stretch>
            <a:fillRect/>
          </a:stretch>
        </p:blipFill>
        <p:spPr>
          <a:xfrm>
            <a:off x="1285852" y="857232"/>
            <a:ext cx="6643734" cy="3857652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548680"/>
            <a:ext cx="8229600" cy="5577483"/>
          </a:xfrm>
        </p:spPr>
        <p:txBody>
          <a:bodyPr>
            <a:noAutofit/>
          </a:bodyPr>
          <a:lstStyle/>
          <a:p>
            <a:pPr lvl="0"/>
            <a:r>
              <a:rPr lang="cs-CZ" sz="3000" dirty="0" smtClean="0"/>
              <a:t>Neutěšená situace v </a:t>
            </a:r>
            <a:r>
              <a:rPr lang="cs-CZ" sz="3000" dirty="0" err="1" smtClean="0"/>
              <a:t>habsb</a:t>
            </a:r>
            <a:r>
              <a:rPr lang="cs-CZ" sz="3000" dirty="0" smtClean="0"/>
              <a:t>. monarchii (bída, hlad, nespokojenost) =&gt; bouře (Prostějov, Rumburk, Boka Kotorská…)</a:t>
            </a:r>
          </a:p>
          <a:p>
            <a:pPr lvl="0"/>
            <a:r>
              <a:rPr lang="cs-CZ" sz="3000" dirty="0" smtClean="0"/>
              <a:t>Někteří čeští poslanci říšské rady loajální s RU =</a:t>
            </a:r>
            <a:r>
              <a:rPr lang="en-US" sz="3000" dirty="0" smtClean="0"/>
              <a:t>&gt; </a:t>
            </a:r>
            <a:r>
              <a:rPr lang="cs-CZ" sz="3000" b="1" dirty="0" smtClean="0"/>
              <a:t>5/1917</a:t>
            </a:r>
            <a:r>
              <a:rPr lang="cs-CZ" sz="3000" dirty="0" smtClean="0"/>
              <a:t> – 222 spisovatelů a vědců – </a:t>
            </a:r>
            <a:r>
              <a:rPr lang="cs-CZ" sz="3000" b="1" dirty="0" smtClean="0">
                <a:solidFill>
                  <a:schemeClr val="accent3">
                    <a:lumMod val="75000"/>
                  </a:schemeClr>
                </a:solidFill>
              </a:rPr>
              <a:t>„Manifest českých spisovatelů“</a:t>
            </a:r>
            <a:r>
              <a:rPr lang="cs-CZ" sz="3000" dirty="0" smtClean="0"/>
              <a:t> = vyzvání poslanců k důrazné obhajobě čes. zájmů, popř. jejich odstoupení z říšské rady</a:t>
            </a:r>
          </a:p>
          <a:p>
            <a:pPr lvl="0"/>
            <a:r>
              <a:rPr lang="cs-CZ" sz="3000" dirty="0" smtClean="0"/>
              <a:t>Čeští a moravští poslanci –  přijetí </a:t>
            </a:r>
            <a:r>
              <a:rPr lang="cs-CZ" sz="3000" b="1" dirty="0" smtClean="0">
                <a:solidFill>
                  <a:schemeClr val="accent3">
                    <a:lumMod val="75000"/>
                  </a:schemeClr>
                </a:solidFill>
              </a:rPr>
              <a:t>Tříkrálové deklarace</a:t>
            </a:r>
            <a:r>
              <a:rPr lang="cs-CZ" sz="30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3000" dirty="0" smtClean="0"/>
              <a:t>= </a:t>
            </a:r>
            <a:r>
              <a:rPr lang="cs-CZ" sz="3000" b="1" dirty="0" smtClean="0"/>
              <a:t>6. 1. 1918 </a:t>
            </a:r>
            <a:r>
              <a:rPr lang="cs-CZ" sz="3000" dirty="0" smtClean="0"/>
              <a:t>– </a:t>
            </a:r>
            <a:r>
              <a:rPr lang="cs-CZ" sz="3000" dirty="0" err="1" smtClean="0"/>
              <a:t>pož</a:t>
            </a:r>
            <a:r>
              <a:rPr lang="cs-CZ" sz="3000" dirty="0" smtClean="0"/>
              <a:t>. samostatnosti</a:t>
            </a:r>
          </a:p>
          <a:p>
            <a:endParaRPr lang="cs-CZ" sz="3000" dirty="0" smtClean="0"/>
          </a:p>
          <a:p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773764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548680"/>
            <a:ext cx="8229600" cy="5904656"/>
          </a:xfrm>
        </p:spPr>
        <p:txBody>
          <a:bodyPr>
            <a:normAutofit/>
          </a:bodyPr>
          <a:lstStyle/>
          <a:p>
            <a:r>
              <a:rPr lang="cs-CZ" sz="3000" b="1" u="sng" dirty="0" smtClean="0">
                <a:solidFill>
                  <a:srgbClr val="0070C0"/>
                </a:solidFill>
              </a:rPr>
              <a:t>ZAHRANIČNÍ ODBOJ</a:t>
            </a:r>
          </a:p>
          <a:p>
            <a:pPr lvl="0"/>
            <a:r>
              <a:rPr lang="cs-CZ" sz="3000" dirty="0" smtClean="0"/>
              <a:t>1915 - v emigraci ve Fr. – TGM, Štefánik (slov. vědec); 1916 také Beneš =&gt; </a:t>
            </a:r>
            <a:r>
              <a:rPr lang="cs-CZ" sz="3000" dirty="0" smtClean="0">
                <a:solidFill>
                  <a:schemeClr val="accent3">
                    <a:lumMod val="75000"/>
                  </a:schemeClr>
                </a:solidFill>
              </a:rPr>
              <a:t>1916 ustavili Národní radu československou</a:t>
            </a:r>
          </a:p>
          <a:p>
            <a:pPr lvl="0"/>
            <a:r>
              <a:rPr lang="cs-CZ" sz="3000" dirty="0" smtClean="0"/>
              <a:t>1917 – v Rus. - TGM, pomáhá formovat čs. legie</a:t>
            </a:r>
          </a:p>
          <a:p>
            <a:pPr lvl="0"/>
            <a:r>
              <a:rPr lang="cs-CZ" sz="3000" dirty="0" smtClean="0"/>
              <a:t>USA, Fr., VB – uznání Národní čs. rady jako základ budoucí čs. vlády a našich požadavků na samostatný stát</a:t>
            </a:r>
          </a:p>
          <a:p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127728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357166"/>
            <a:ext cx="8858312" cy="1143000"/>
          </a:xfrm>
        </p:spPr>
        <p:txBody>
          <a:bodyPr/>
          <a:lstStyle/>
          <a:p>
            <a:r>
              <a:rPr lang="cs-CZ" dirty="0" smtClean="0"/>
              <a:t>Prameny. Dostupné z www: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14282" y="1214422"/>
            <a:ext cx="8715436" cy="5357850"/>
          </a:xfrm>
        </p:spPr>
        <p:txBody>
          <a:bodyPr>
            <a:normAutofit/>
          </a:bodyPr>
          <a:lstStyle/>
          <a:p>
            <a:r>
              <a:rPr lang="cs-CZ" sz="3000" dirty="0" smtClean="0">
                <a:hlinkClick r:id="rId2"/>
              </a:rPr>
              <a:t>http://cs.wikipedia.org/wiki/Soubor:Mafie.jpg</a:t>
            </a:r>
            <a:endParaRPr lang="cs-CZ" sz="3000" dirty="0" smtClean="0"/>
          </a:p>
          <a:p>
            <a:r>
              <a:rPr lang="cs-CZ" sz="3000" dirty="0" smtClean="0">
                <a:hlinkClick r:id="rId3"/>
              </a:rPr>
              <a:t>http://cs.wikipedia.org/wiki/Milan_Rastislav_%C5%A0tef%C3%A1nik#.C3.9Amrt.C3.AD</a:t>
            </a:r>
            <a:endParaRPr lang="cs-CZ" sz="3000" dirty="0" smtClean="0"/>
          </a:p>
          <a:p>
            <a:r>
              <a:rPr lang="cs-CZ" sz="3000" dirty="0" smtClean="0">
                <a:hlinkClick r:id="rId4"/>
              </a:rPr>
              <a:t>http://cs.wikipedia.org/wiki/Soubor:Tom%C3%A1%C5%A1_Garrigue_Masaryk_1925.PNG</a:t>
            </a:r>
            <a:endParaRPr lang="cs-CZ" sz="3000" dirty="0" smtClean="0"/>
          </a:p>
          <a:p>
            <a:r>
              <a:rPr lang="cs-CZ" sz="3000" dirty="0" smtClean="0">
                <a:hlinkClick r:id="rId5"/>
              </a:rPr>
              <a:t>http://cs.wikipedia.org/wiki/Soubor:Karel_Kram%C3%A1%C5%99.jpg</a:t>
            </a:r>
            <a:endParaRPr lang="cs-CZ" sz="3000" dirty="0" smtClean="0"/>
          </a:p>
          <a:p>
            <a:r>
              <a:rPr lang="cs-CZ" sz="3000" dirty="0" smtClean="0"/>
              <a:t>http://cs.wikipedia.org/wiki/Soubor:Edvard_Benes_with_his_wife_in_1934.jpg</a:t>
            </a:r>
          </a:p>
          <a:p>
            <a:endParaRPr lang="cs-CZ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731520"/>
            <a:ext cx="8136904" cy="5433784"/>
          </a:xfrm>
        </p:spPr>
        <p:txBody>
          <a:bodyPr>
            <a:normAutofit/>
          </a:bodyPr>
          <a:lstStyle/>
          <a:p>
            <a:r>
              <a:rPr lang="cs-CZ" sz="3000" dirty="0"/>
              <a:t>http://cs.wikipedia.org/wiki/Soubor:Alois_Ra%C5%A1%C3%ADn.jpg</a:t>
            </a:r>
          </a:p>
        </p:txBody>
      </p:sp>
    </p:spTree>
    <p:extLst>
      <p:ext uri="{BB962C8B-B14F-4D97-AF65-F5344CB8AC3E}">
        <p14:creationId xmlns:p14="http://schemas.microsoft.com/office/powerpoint/2010/main" val="4893244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357166"/>
            <a:ext cx="7584081" cy="1143000"/>
          </a:xfrm>
        </p:spPr>
        <p:txBody>
          <a:bodyPr/>
          <a:lstStyle/>
          <a:p>
            <a:r>
              <a:rPr lang="cs-CZ" dirty="0" smtClean="0"/>
              <a:t>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85720" y="1142984"/>
            <a:ext cx="8715436" cy="5500726"/>
          </a:xfrm>
        </p:spPr>
        <p:txBody>
          <a:bodyPr>
            <a:normAutofit/>
          </a:bodyPr>
          <a:lstStyle/>
          <a:p>
            <a:r>
              <a:rPr lang="cs-CZ" sz="3000" dirty="0" smtClean="0"/>
              <a:t>Augusta, František</a:t>
            </a:r>
            <a:r>
              <a:rPr lang="en-US" sz="3000" dirty="0" smtClean="0"/>
              <a:t>;</a:t>
            </a:r>
            <a:r>
              <a:rPr lang="cs-CZ" sz="3000" dirty="0" smtClean="0"/>
              <a:t> </a:t>
            </a:r>
            <a:r>
              <a:rPr lang="cs-CZ" sz="3000" dirty="0" err="1" smtClean="0"/>
              <a:t>Honzák</a:t>
            </a:r>
            <a:r>
              <a:rPr lang="cs-CZ" sz="3000" dirty="0" smtClean="0"/>
              <a:t>, František. Dějiny v obrazech. Československo 1918 – 1938. Praha: Albatros, 1992. ISBN 80-00-00311-2. S. 2-3.</a:t>
            </a:r>
          </a:p>
          <a:p>
            <a:r>
              <a:rPr lang="cs-CZ" sz="3000" dirty="0" smtClean="0"/>
              <a:t>Augusta, Pavel</a:t>
            </a:r>
            <a:r>
              <a:rPr lang="en-US" sz="3000" dirty="0" smtClean="0"/>
              <a:t>;</a:t>
            </a:r>
            <a:r>
              <a:rPr lang="cs-CZ" sz="3000" dirty="0" smtClean="0"/>
              <a:t> </a:t>
            </a:r>
            <a:r>
              <a:rPr lang="cs-CZ" sz="3000" dirty="0" err="1" smtClean="0"/>
              <a:t>Honzák</a:t>
            </a:r>
            <a:r>
              <a:rPr lang="cs-CZ" sz="3000" dirty="0" smtClean="0"/>
              <a:t>, František</a:t>
            </a:r>
            <a:r>
              <a:rPr lang="en-US" sz="3000" dirty="0" smtClean="0"/>
              <a:t>;</a:t>
            </a:r>
            <a:r>
              <a:rPr lang="cs-CZ" sz="3000" dirty="0" smtClean="0"/>
              <a:t> Pečenka, Marek</a:t>
            </a:r>
            <a:r>
              <a:rPr lang="en-US" sz="3000" dirty="0" smtClean="0"/>
              <a:t>;</a:t>
            </a:r>
            <a:r>
              <a:rPr lang="cs-CZ" sz="3000" dirty="0" smtClean="0"/>
              <a:t> Luňák, Petr. Dějiny moderní doby. I. díl. </a:t>
            </a:r>
            <a:r>
              <a:rPr lang="cs-CZ" sz="3000" dirty="0"/>
              <a:t>1</a:t>
            </a:r>
            <a:r>
              <a:rPr lang="cs-CZ" sz="3000" dirty="0" smtClean="0"/>
              <a:t>. vyd. Praha: SPL – PRÁCE, Úvaly : ALBRA, 2000. ISBN 80-86287-05-X. S. 35-36.</a:t>
            </a:r>
          </a:p>
          <a:p>
            <a:r>
              <a:rPr lang="cs-CZ" sz="3000" dirty="0" smtClean="0"/>
              <a:t>Válková, Veronika: Dějepis 8. Novověk. </a:t>
            </a:r>
            <a:r>
              <a:rPr lang="cs-CZ" sz="3000" smtClean="0"/>
              <a:t>Praha: SPN, </a:t>
            </a:r>
            <a:r>
              <a:rPr lang="cs-CZ" sz="3000" dirty="0" smtClean="0"/>
              <a:t>2008. ISBN 978-80-7235-404-7. S. 136 – 138.</a:t>
            </a:r>
          </a:p>
          <a:p>
            <a:endParaRPr lang="cs-CZ" sz="3000" dirty="0" smtClean="0"/>
          </a:p>
          <a:p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404664"/>
            <a:ext cx="6512511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628800"/>
            <a:ext cx="7264896" cy="4338816"/>
          </a:xfrm>
        </p:spPr>
        <p:txBody>
          <a:bodyPr>
            <a:normAutofit/>
          </a:bodyPr>
          <a:lstStyle/>
          <a:p>
            <a:r>
              <a:rPr lang="cs-CZ" sz="3000" dirty="0" smtClean="0"/>
              <a:t>Prezentace určena pro výklad učební látky, dále použit obrazový materiál, připraven zápis pro žáky.</a:t>
            </a:r>
          </a:p>
          <a:p>
            <a:r>
              <a:rPr lang="cs-CZ" sz="3000" dirty="0" smtClean="0"/>
              <a:t>DUM vytvořen 22. 9. 2011 pro žáky 9. tříd.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637285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131</TotalTime>
  <Words>257</Words>
  <Application>Microsoft Office PowerPoint</Application>
  <PresentationFormat>Předvádění na obrazovce (4:3)</PresentationFormat>
  <Paragraphs>39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ČEŠI A SLOVÁCI ZA 1. SVĚTOVÉ VÁLKY</vt:lpstr>
      <vt:lpstr>Prezentace aplikace PowerPoint</vt:lpstr>
      <vt:lpstr>Tomáš Garrigue Masaryk</vt:lpstr>
      <vt:lpstr>Edvard Beneš s manželkou Hanou</vt:lpstr>
      <vt:lpstr>Alois Rašín, Karel Kramář, Milan R. Štefánik</vt:lpstr>
      <vt:lpstr>Maffie</vt:lpstr>
      <vt:lpstr>Prezentace aplikace PowerPoint</vt:lpstr>
      <vt:lpstr>Prezentace aplikace PowerPoint</vt:lpstr>
      <vt:lpstr>Prameny. Dostupné z www:</vt:lpstr>
      <vt:lpstr>Prezentace aplikace PowerPoint</vt:lpstr>
      <vt:lpstr>Literatura:</vt:lpstr>
      <vt:lpstr>Anotace: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ČEŠI A SLOVÁCI V 1. SVĚTOVÉ VÁLCE</dc:title>
  <dc:creator>user</dc:creator>
  <cp:lastModifiedBy>user</cp:lastModifiedBy>
  <cp:revision>29</cp:revision>
  <dcterms:created xsi:type="dcterms:W3CDTF">2011-09-16T07:10:18Z</dcterms:created>
  <dcterms:modified xsi:type="dcterms:W3CDTF">2012-06-03T12:49:51Z</dcterms:modified>
</cp:coreProperties>
</file>