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4" r:id="rId3"/>
    <p:sldId id="257" r:id="rId4"/>
    <p:sldId id="258" r:id="rId5"/>
    <p:sldId id="268" r:id="rId6"/>
    <p:sldId id="265" r:id="rId7"/>
    <p:sldId id="259" r:id="rId8"/>
    <p:sldId id="266" r:id="rId9"/>
    <p:sldId id="267" r:id="rId10"/>
    <p:sldId id="260" r:id="rId11"/>
    <p:sldId id="261" r:id="rId12"/>
    <p:sldId id="263" r:id="rId13"/>
    <p:sldId id="270" r:id="rId14"/>
    <p:sldId id="262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FD6362-D856-48FA-B0DA-4EED1303B44C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2679E68-4691-4254-80D4-44533E9088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egioninforest.jpg" TargetMode="External"/><Relationship Id="rId2" Type="http://schemas.openxmlformats.org/officeDocument/2006/relationships/hyperlink" Target="http://cs.wikipedia.org/wiki/Soubor:Legionarsky_odznak_cepice.gi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%C4%8Cs._legie_v_It%C3%A1lii.jpg" TargetMode="External"/><Relationship Id="rId4" Type="http://schemas.openxmlformats.org/officeDocument/2006/relationships/hyperlink" Target="http://cs.wikipedia.org/wiki/Soubor:Cs._legie_ve_Francii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1628801"/>
            <a:ext cx="6910536" cy="1872207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LEGIE</a:t>
            </a:r>
            <a:r>
              <a:rPr lang="cs-CZ" dirty="0" smtClean="0"/>
              <a:t> </a:t>
            </a:r>
            <a:r>
              <a:rPr lang="cs-CZ" b="1" dirty="0" smtClean="0"/>
              <a:t>- jednotky čs. zahraničních vojsk (na straně Dohody)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04664"/>
            <a:ext cx="7742312" cy="6259165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1. světová válka</a:t>
            </a:r>
          </a:p>
          <a:p>
            <a:endParaRPr lang="cs-CZ" dirty="0" smtClean="0"/>
          </a:p>
          <a:p>
            <a:r>
              <a:rPr lang="cs-CZ" dirty="0" smtClean="0"/>
              <a:t>Autor: </a:t>
            </a:r>
            <a:r>
              <a:rPr lang="cs-CZ" dirty="0"/>
              <a:t>L</a:t>
            </a:r>
            <a:r>
              <a:rPr lang="cs-CZ" dirty="0" smtClean="0"/>
              <a:t>enka Mulačová</a:t>
            </a:r>
          </a:p>
          <a:p>
            <a:r>
              <a:rPr lang="cs-CZ" dirty="0" smtClean="0"/>
              <a:t>Vzdělávací oblast: Člověk a společnost</a:t>
            </a:r>
          </a:p>
          <a:p>
            <a:r>
              <a:rPr lang="cs-CZ" dirty="0" smtClean="0"/>
              <a:t>Obor: Dějepis</a:t>
            </a:r>
          </a:p>
          <a:p>
            <a:r>
              <a:rPr lang="cs-CZ" dirty="0" smtClean="0"/>
              <a:t>VY_32_INOVACE_44_LEGIE</a:t>
            </a:r>
            <a:endParaRPr lang="cs-CZ" dirty="0"/>
          </a:p>
        </p:txBody>
      </p:sp>
      <p:pic>
        <p:nvPicPr>
          <p:cNvPr id="4" name="Obrázek 3" descr="Legionarsky_odznak_cepi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325" y="1619101"/>
            <a:ext cx="2592288" cy="295232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339752" y="5934670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914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1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Čs. legionářská hlídka na Rusi</a:t>
            </a:r>
            <a:endParaRPr lang="cs-CZ" dirty="0"/>
          </a:p>
        </p:txBody>
      </p:sp>
      <p:pic>
        <p:nvPicPr>
          <p:cNvPr id="4" name="Zástupný symbol pro obsah 3" descr="Legioninforest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12231" y="1600200"/>
            <a:ext cx="6354488" cy="4495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29600" cy="6048672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LEGIE V RUSKU</a:t>
            </a:r>
          </a:p>
          <a:p>
            <a:endParaRPr lang="cs-CZ" dirty="0" smtClean="0"/>
          </a:p>
          <a:p>
            <a:r>
              <a:rPr lang="cs-CZ" dirty="0" smtClean="0"/>
              <a:t>1914 – naši krajané – </a:t>
            </a:r>
            <a:r>
              <a:rPr lang="cs-CZ" b="1" dirty="0" smtClean="0"/>
              <a:t>Česká družina (pak čs. brigáda) </a:t>
            </a:r>
            <a:r>
              <a:rPr lang="cs-CZ" dirty="0" smtClean="0"/>
              <a:t>– </a:t>
            </a:r>
            <a:r>
              <a:rPr lang="cs-CZ" dirty="0" err="1" smtClean="0"/>
              <a:t>zpoč</a:t>
            </a:r>
            <a:r>
              <a:rPr lang="cs-CZ" dirty="0" smtClean="0"/>
              <a:t>. součástí ruské armády, předchůdkyně legií</a:t>
            </a:r>
          </a:p>
          <a:p>
            <a:pPr lvl="0"/>
            <a:r>
              <a:rPr lang="cs-CZ" dirty="0" smtClean="0"/>
              <a:t>7/1917 – b. u Zborova – čs. brigáda porazila Rak. =&gt; </a:t>
            </a:r>
            <a:r>
              <a:rPr lang="cs-CZ" dirty="0" err="1" smtClean="0"/>
              <a:t>rus</a:t>
            </a:r>
            <a:r>
              <a:rPr lang="cs-CZ" dirty="0" smtClean="0"/>
              <a:t>. vláda povolila nábor z čes. a slov. zajatců a uznala samostatnost čs. armády. </a:t>
            </a:r>
          </a:p>
          <a:p>
            <a:pPr lvl="0"/>
            <a:r>
              <a:rPr lang="cs-CZ" dirty="0" smtClean="0"/>
              <a:t>3/1918 – Rus. mír s Ústředními mocnostmi=&gt;úsilí legionářů na Z frontu, občan. válka v Rus. (1918 – 1920)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566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784976" cy="5832648"/>
          </a:xfrm>
        </p:spPr>
        <p:txBody>
          <a:bodyPr>
            <a:normAutofit/>
          </a:bodyPr>
          <a:lstStyle/>
          <a:p>
            <a:pPr lvl="0"/>
            <a:endParaRPr lang="cs-CZ" sz="3000" dirty="0" smtClean="0"/>
          </a:p>
          <a:p>
            <a:pPr lvl="0"/>
            <a:endParaRPr lang="cs-CZ" sz="3000" dirty="0" smtClean="0"/>
          </a:p>
          <a:p>
            <a:pPr lvl="0"/>
            <a:endParaRPr lang="cs-CZ" sz="3000" dirty="0" smtClean="0"/>
          </a:p>
          <a:p>
            <a:pPr lvl="0"/>
            <a:r>
              <a:rPr lang="cs-CZ" sz="3000" dirty="0" smtClean="0"/>
              <a:t>neutralita legionářů v občanské válce, přesto snaha bolševiků o jejich odzbrojení =&gt; odpor legionářů</a:t>
            </a:r>
          </a:p>
          <a:p>
            <a:pPr lvl="0"/>
            <a:r>
              <a:rPr lang="cs-CZ" sz="3000" dirty="0" smtClean="0"/>
              <a:t>incident v Čeljabinsku (5/1918) = rudá arm. (bolševici) X legionáři =&gt; protiútok legionářů = ovládnutí transsibiřské magistrály, vítězný postup legií (přes Vladivostok)</a:t>
            </a:r>
          </a:p>
          <a:p>
            <a:pPr lvl="0"/>
            <a:r>
              <a:rPr lang="cs-CZ" sz="3000" dirty="0" smtClean="0"/>
              <a:t>nakonec dohoda s bolševiky, odchod legii z Rus. </a:t>
            </a:r>
          </a:p>
          <a:p>
            <a:endParaRPr lang="cs-CZ" sz="3000" dirty="0" smtClean="0"/>
          </a:p>
          <a:p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556264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Zborova</a:t>
            </a:r>
            <a:r>
              <a:rPr lang="cs-CZ" dirty="0" smtClean="0"/>
              <a:t>, 2. 7. 1917 </a:t>
            </a:r>
            <a:endParaRPr lang="cs-CZ" dirty="0"/>
          </a:p>
        </p:txBody>
      </p:sp>
      <p:pic>
        <p:nvPicPr>
          <p:cNvPr id="4" name="Zástupný symbol pro obsah 3" descr="Příslušníci_7_roty_ve_Zborovských_zákopech.gif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831975" y="1704975"/>
            <a:ext cx="5715000" cy="4286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Bolševický ledoborec Bajkal (odstřeloval trať sibiřské magistrály)</a:t>
            </a:r>
            <a:endParaRPr lang="cs-CZ" dirty="0"/>
          </a:p>
        </p:txBody>
      </p:sp>
      <p:pic>
        <p:nvPicPr>
          <p:cNvPr id="5" name="Obrázek 4" descr="800px-Bajkal-boat-de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3857628"/>
            <a:ext cx="3929090" cy="2357454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09728"/>
            <a:ext cx="4445784" cy="4495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214290"/>
            <a:ext cx="8229600" cy="6215106"/>
          </a:xfrm>
        </p:spPr>
        <p:txBody>
          <a:bodyPr>
            <a:noAutofit/>
          </a:bodyPr>
          <a:lstStyle/>
          <a:p>
            <a:endParaRPr lang="cs-CZ" sz="3000" b="1" dirty="0" smtClean="0"/>
          </a:p>
          <a:p>
            <a:r>
              <a:rPr lang="cs-CZ" sz="3000" b="1" dirty="0" smtClean="0"/>
              <a:t>LEGIE VE FRANCII</a:t>
            </a:r>
            <a:endParaRPr lang="cs-CZ" sz="3000" dirty="0"/>
          </a:p>
          <a:p>
            <a:pPr lvl="0"/>
            <a:endParaRPr lang="cs-CZ" sz="3000" dirty="0" smtClean="0"/>
          </a:p>
          <a:p>
            <a:pPr lvl="0"/>
            <a:r>
              <a:rPr lang="cs-CZ" sz="3000" dirty="0" err="1" smtClean="0"/>
              <a:t>čes</a:t>
            </a:r>
            <a:r>
              <a:rPr lang="cs-CZ" sz="3000" dirty="0"/>
              <a:t>. rota Nazdar – čes. krajané žijící ve Fr., účast v bitvě u </a:t>
            </a:r>
            <a:r>
              <a:rPr lang="cs-CZ" sz="3000" dirty="0" err="1"/>
              <a:t>Arrasu</a:t>
            </a:r>
            <a:r>
              <a:rPr lang="cs-CZ" sz="3000" dirty="0"/>
              <a:t> (1915)</a:t>
            </a:r>
          </a:p>
          <a:p>
            <a:pPr lvl="0"/>
            <a:r>
              <a:rPr lang="cs-CZ" sz="3000" dirty="0"/>
              <a:t>12/1917 – uznány čs. jednotky za </a:t>
            </a:r>
            <a:r>
              <a:rPr lang="cs-CZ" sz="3000" dirty="0" err="1"/>
              <a:t>samostat</a:t>
            </a:r>
            <a:r>
              <a:rPr lang="cs-CZ" sz="3000" dirty="0"/>
              <a:t>. </a:t>
            </a:r>
            <a:r>
              <a:rPr lang="cs-CZ" sz="3000" dirty="0" smtClean="0"/>
              <a:t>armádu</a:t>
            </a:r>
            <a:endParaRPr lang="cs-CZ" sz="3000" b="1" dirty="0"/>
          </a:p>
          <a:p>
            <a:endParaRPr lang="cs-CZ" sz="3000" b="1" dirty="0" smtClean="0"/>
          </a:p>
          <a:p>
            <a:r>
              <a:rPr lang="cs-CZ" sz="3000" b="1" dirty="0" smtClean="0"/>
              <a:t>LEGIE V ITÁLII (</a:t>
            </a:r>
            <a:r>
              <a:rPr lang="cs-CZ" sz="3000" dirty="0" smtClean="0"/>
              <a:t>zásluha </a:t>
            </a:r>
            <a:r>
              <a:rPr lang="cs-CZ" sz="3000" dirty="0" err="1" smtClean="0"/>
              <a:t>Štefánika</a:t>
            </a:r>
            <a:r>
              <a:rPr lang="cs-CZ" sz="3000" smtClean="0"/>
              <a:t>)</a:t>
            </a:r>
            <a:endParaRPr lang="cs-CZ" sz="3000" dirty="0" smtClean="0"/>
          </a:p>
          <a:p>
            <a:pPr lvl="0"/>
            <a:endParaRPr lang="cs-CZ" sz="3000" dirty="0" smtClean="0"/>
          </a:p>
          <a:p>
            <a:endParaRPr lang="cs-CZ" sz="3000" dirty="0" smtClean="0"/>
          </a:p>
          <a:p>
            <a:endParaRPr lang="cs-CZ" sz="3000" dirty="0" smtClean="0"/>
          </a:p>
          <a:p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652585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Čs. legie ve Francii</a:t>
            </a:r>
            <a:endParaRPr lang="cs-CZ" dirty="0"/>
          </a:p>
        </p:txBody>
      </p:sp>
      <p:pic>
        <p:nvPicPr>
          <p:cNvPr id="4" name="Zástupný symbol pro obsah 3" descr="Cs._legie_ve_Francii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2775" y="2237803"/>
            <a:ext cx="8153400" cy="322059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Čs. legie v Itálii</a:t>
            </a:r>
            <a:endParaRPr lang="cs-CZ" dirty="0"/>
          </a:p>
        </p:txBody>
      </p:sp>
      <p:pic>
        <p:nvPicPr>
          <p:cNvPr id="4" name="Zástupný symbol pro obsah 3" descr="Čs._legie_v_Itálii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79475" y="1681162"/>
            <a:ext cx="7620000" cy="4333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sz="3000" dirty="0" smtClean="0"/>
              <a:t>Legie – velký ohlas u států Dohody – posílení postavení Národní rady čs. a její uznání jako </a:t>
            </a:r>
            <a:r>
              <a:rPr lang="cs-CZ" sz="3000" dirty="0" err="1" smtClean="0"/>
              <a:t>nejvyš</a:t>
            </a:r>
            <a:r>
              <a:rPr lang="cs-CZ" sz="3000" dirty="0" smtClean="0"/>
              <a:t>. orgán spravující veškeré zájmy národa</a:t>
            </a:r>
          </a:p>
          <a:p>
            <a:endParaRPr lang="cs-CZ" sz="3000" dirty="0" smtClean="0"/>
          </a:p>
          <a:p>
            <a:endParaRPr lang="cs-CZ" sz="3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Prameny. 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412776"/>
            <a:ext cx="8153400" cy="525658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hlinkClick r:id="rId2"/>
              </a:rPr>
              <a:t>http://cs.wikipedia.org/wiki/Soubor:Legionarsky_odznak_cepice.gif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http://cs.wikipedia.org/wiki/Soubor:Legioninforest.jpg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 smtClean="0">
                <a:hlinkClick r:id="rId4"/>
              </a:rPr>
              <a:t>://cs.wikipedia.org/wiki/Soubor:Cs._</a:t>
            </a:r>
            <a:r>
              <a:rPr lang="cs-CZ" dirty="0" smtClean="0">
                <a:hlinkClick r:id="rId4"/>
              </a:rPr>
              <a:t>legie_ve_Francii.jpg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http://cs.wikipedia.org/wiki/Soubor:%C4%8Cs._legie_v_It%C3%A1lii.jpg</a:t>
            </a:r>
            <a:endParaRPr lang="cs-CZ" dirty="0"/>
          </a:p>
          <a:p>
            <a:r>
              <a:rPr lang="cs-CZ" dirty="0"/>
              <a:t>http://cs.wikipedia.org/wiki/Soubor:P%C5%99%C3%ADslu%C5%A1n%C3%ADci_7_roty_ve_Zborovsk%C3%BDch_z%C3%A1kopech.gif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260648"/>
            <a:ext cx="8153400" cy="6374614"/>
          </a:xfrm>
        </p:spPr>
        <p:txBody>
          <a:bodyPr/>
          <a:lstStyle/>
          <a:p>
            <a:r>
              <a:rPr lang="cs-CZ" dirty="0"/>
              <a:t>http://www.google.cz/imgres?q=ledoborec+bajkal&amp;hl=cs&amp;biw=1366&amp;bih=673&amp;gbv=2&amp;tbm=isch&amp;tbnid=fjxLgSIDe9xtYM:&amp;imgrefurl=http://www.vojna.net/portal/printview.php%3Ft%3D1212%26start%3D0%26sid%3D712fd7e9b1d0ca7c9fe54f1b5428a079&amp;docid=wfu_tD3WxXGH6M&amp;imgurl=http://img4.imageshack.us/img4/7452/81539303.jpg&amp;w=600&amp;h=396&amp;ei=S1_LT5rHEoTFswb6i4XHBg&amp;zoom=1&amp;iact=hc&amp;vpx=186&amp;vpy=343&amp;dur=184&amp;hovh=182&amp;hovw=276&amp;tx=89&amp;ty=127&amp;sig=111701409996415403960&amp;page=3&amp;tbnh=139&amp;tbnw=211&amp;start=38&amp;ndsp=22&amp;ved=1t:429,r:6,s:38,i:169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404664"/>
            <a:ext cx="8153400" cy="6192688"/>
          </a:xfrm>
        </p:spPr>
        <p:txBody>
          <a:bodyPr/>
          <a:lstStyle/>
          <a:p>
            <a:r>
              <a:rPr lang="cs-CZ" dirty="0"/>
              <a:t>http://www.google.cz/imgres?q=ledoborec+bajkal&amp;hl=cs&amp;biw=1366&amp;bih=673&amp;gbv=2&amp;tbm=isch&amp;tbnid=wHr2JiyeaFBzkM:&amp;imgrefurl=http://forum.valka.cz/viewtopic.php/t/14388&amp;docid=YLiUedFQ4vLGYM&amp;imgurl=http://forum.valka.cz/files/bajkal.jpg&amp;w=800&amp;h=809&amp;ei=S1_LT5rHEoTFswb6i4XHBg&amp;zoom=1&amp;iact=hc&amp;vpx=888&amp;vpy=139&amp;dur=1395&amp;hovh=226&amp;hovw=223&amp;tx=134&amp;ty=122&amp;sig=111701409996415403960&amp;page=1&amp;tbnh=149&amp;tbnw=177&amp;start=0&amp;ndsp=15&amp;ved=1t:429,r:3,s:0,i:76</a:t>
            </a:r>
          </a:p>
        </p:txBody>
      </p:sp>
    </p:spTree>
    <p:extLst>
      <p:ext uri="{BB962C8B-B14F-4D97-AF65-F5344CB8AC3E}">
        <p14:creationId xmlns:p14="http://schemas.microsoft.com/office/powerpoint/2010/main" val="205423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Augusta, František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dirty="0" err="1" smtClean="0"/>
              <a:t>Honzák</a:t>
            </a:r>
            <a:r>
              <a:rPr lang="cs-CZ" dirty="0" smtClean="0"/>
              <a:t>, František. Dějiny v obrazech. Československo 1918 – 1938. Praha: Albatros, 1992. ISBN 80-00-00311-2. S. 4-5.</a:t>
            </a:r>
          </a:p>
          <a:p>
            <a:r>
              <a:rPr lang="cs-CZ" dirty="0" smtClean="0"/>
              <a:t>Augusta, Pavel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dirty="0" err="1" smtClean="0"/>
              <a:t>Honzák</a:t>
            </a:r>
            <a:r>
              <a:rPr lang="cs-CZ" dirty="0" smtClean="0"/>
              <a:t>, František</a:t>
            </a:r>
            <a:r>
              <a:rPr lang="en-US" dirty="0" smtClean="0"/>
              <a:t>;</a:t>
            </a:r>
            <a:r>
              <a:rPr lang="cs-CZ" dirty="0" smtClean="0"/>
              <a:t> Pečenka, Marek</a:t>
            </a:r>
            <a:r>
              <a:rPr lang="en-US" dirty="0" smtClean="0"/>
              <a:t>;</a:t>
            </a:r>
            <a:r>
              <a:rPr lang="cs-CZ" dirty="0" smtClean="0"/>
              <a:t> Luňák, Petr. Dějiny moderní doby. I. díl. 1. vyd. </a:t>
            </a:r>
            <a:r>
              <a:rPr lang="cs-CZ" smtClean="0"/>
              <a:t>Praha: </a:t>
            </a:r>
            <a:r>
              <a:rPr lang="cs-CZ" dirty="0" smtClean="0"/>
              <a:t>SPL – PRÁCE, Úvaly : ALBRA, 2000. ISBN 80-86287-05-X. S. 37.</a:t>
            </a:r>
          </a:p>
          <a:p>
            <a:r>
              <a:rPr lang="cs-CZ" dirty="0" smtClean="0"/>
              <a:t>Válková, Veronika: Dějepis 8. Novověk. Praha: SPN, 2008. ISBN 978-80-7235-404-7. S. 136.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určena pro výklad učební látky, použit  obrazový materiál, připraven zápis pro žáky.</a:t>
            </a:r>
          </a:p>
          <a:p>
            <a:r>
              <a:rPr lang="cs-CZ" dirty="0"/>
              <a:t>DUM vytvořen 1. 10. 2011 pro žáky 9. tříd.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506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71</TotalTime>
  <Words>369</Words>
  <Application>Microsoft Office PowerPoint</Application>
  <PresentationFormat>Předvádění na obrazovce (4:3)</PresentationFormat>
  <Paragraphs>53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Medián</vt:lpstr>
      <vt:lpstr>LEGIE - jednotky čs. zahraničních vojsk (na straně Dohody)  </vt:lpstr>
      <vt:lpstr>Čs. legionářská hlídka na Rusi</vt:lpstr>
      <vt:lpstr>Prezentace aplikace PowerPoint</vt:lpstr>
      <vt:lpstr>Prezentace aplikace PowerPoint</vt:lpstr>
      <vt:lpstr>Bitva u Zborova, 2. 7. 1917 </vt:lpstr>
      <vt:lpstr>Bolševický ledoborec Bajkal (odstřeloval trať sibiřské magistrály)</vt:lpstr>
      <vt:lpstr>Prezentace aplikace PowerPoint</vt:lpstr>
      <vt:lpstr>Čs. legie ve Francii</vt:lpstr>
      <vt:lpstr>Čs. legie v Itálii</vt:lpstr>
      <vt:lpstr>Prezentace aplikace PowerPoint</vt:lpstr>
      <vt:lpstr>Prameny. Dostupné z www:</vt:lpstr>
      <vt:lpstr>Prezentace aplikace PowerPoint</vt:lpstr>
      <vt:lpstr>Prezentace aplikace PowerPoint</vt:lpstr>
      <vt:lpstr>Literatura:</vt:lpstr>
      <vt:lpstr>Anotace: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LEGIE - jednotky čs. zahraničních vojsk (na straně Dohody)</dc:title>
  <dc:creator>user</dc:creator>
  <cp:lastModifiedBy>user</cp:lastModifiedBy>
  <cp:revision>21</cp:revision>
  <dcterms:created xsi:type="dcterms:W3CDTF">2011-09-16T07:24:58Z</dcterms:created>
  <dcterms:modified xsi:type="dcterms:W3CDTF">2012-06-03T13:01:55Z</dcterms:modified>
</cp:coreProperties>
</file>