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3" r:id="rId1"/>
  </p:sldMasterIdLst>
  <p:sldIdLst>
    <p:sldId id="256" r:id="rId2"/>
    <p:sldId id="258" r:id="rId3"/>
    <p:sldId id="260" r:id="rId4"/>
    <p:sldId id="261" r:id="rId5"/>
    <p:sldId id="264" r:id="rId6"/>
    <p:sldId id="269" r:id="rId7"/>
    <p:sldId id="270" r:id="rId8"/>
    <p:sldId id="263" r:id="rId9"/>
    <p:sldId id="265" r:id="rId10"/>
    <p:sldId id="271" r:id="rId11"/>
    <p:sldId id="266" r:id="rId12"/>
    <p:sldId id="277" r:id="rId13"/>
    <p:sldId id="278" r:id="rId14"/>
    <p:sldId id="267" r:id="rId15"/>
    <p:sldId id="268" r:id="rId16"/>
    <p:sldId id="272" r:id="rId17"/>
    <p:sldId id="273" r:id="rId18"/>
    <p:sldId id="275" r:id="rId19"/>
    <p:sldId id="276" r:id="rId20"/>
    <p:sldId id="280" r:id="rId21"/>
    <p:sldId id="281" r:id="rId22"/>
    <p:sldId id="274" r:id="rId23"/>
    <p:sldId id="279" r:id="rId24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179" autoAdjust="0"/>
    <p:restoredTop sz="94660"/>
  </p:normalViewPr>
  <p:slideViewPr>
    <p:cSldViewPr>
      <p:cViewPr varScale="1">
        <p:scale>
          <a:sx n="81" d="100"/>
          <a:sy n="81" d="100"/>
        </p:scale>
        <p:origin x="-103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058" name="Group 2"/>
          <p:cNvGrpSpPr>
            <a:grpSpLocks/>
          </p:cNvGrpSpPr>
          <p:nvPr/>
        </p:nvGrpSpPr>
        <p:grpSpPr bwMode="auto">
          <a:xfrm>
            <a:off x="319088" y="1752600"/>
            <a:ext cx="8824912" cy="5129213"/>
            <a:chOff x="201" y="1104"/>
            <a:chExt cx="5559" cy="3231"/>
          </a:xfrm>
        </p:grpSpPr>
        <p:sp>
          <p:nvSpPr>
            <p:cNvPr id="45059" name="Freeform 3"/>
            <p:cNvSpPr>
              <a:spLocks/>
            </p:cNvSpPr>
            <p:nvPr/>
          </p:nvSpPr>
          <p:spPr bwMode="ltGray">
            <a:xfrm>
              <a:off x="210" y="1104"/>
              <a:ext cx="5550" cy="3216"/>
            </a:xfrm>
            <a:custGeom>
              <a:avLst/>
              <a:gdLst/>
              <a:ahLst/>
              <a:cxnLst>
                <a:cxn ang="0">
                  <a:pos x="335" y="0"/>
                </a:cxn>
                <a:cxn ang="0">
                  <a:pos x="333" y="1290"/>
                </a:cxn>
                <a:cxn ang="0">
                  <a:pos x="0" y="1290"/>
                </a:cxn>
                <a:cxn ang="0">
                  <a:pos x="6" y="3210"/>
                </a:cxn>
                <a:cxn ang="0">
                  <a:pos x="5550" y="3216"/>
                </a:cxn>
                <a:cxn ang="0">
                  <a:pos x="5550" y="0"/>
                </a:cxn>
                <a:cxn ang="0">
                  <a:pos x="335" y="0"/>
                </a:cxn>
                <a:cxn ang="0">
                  <a:pos x="335" y="0"/>
                </a:cxn>
              </a:cxnLst>
              <a:rect l="0" t="0" r="r" b="b"/>
              <a:pathLst>
                <a:path w="5550" h="3216">
                  <a:moveTo>
                    <a:pt x="335" y="0"/>
                  </a:moveTo>
                  <a:lnTo>
                    <a:pt x="333" y="1290"/>
                  </a:lnTo>
                  <a:lnTo>
                    <a:pt x="0" y="1290"/>
                  </a:lnTo>
                  <a:lnTo>
                    <a:pt x="6" y="3210"/>
                  </a:lnTo>
                  <a:lnTo>
                    <a:pt x="5550" y="3216"/>
                  </a:lnTo>
                  <a:lnTo>
                    <a:pt x="5550" y="0"/>
                  </a:lnTo>
                  <a:lnTo>
                    <a:pt x="335" y="0"/>
                  </a:lnTo>
                  <a:lnTo>
                    <a:pt x="335" y="0"/>
                  </a:lnTo>
                  <a:close/>
                </a:path>
              </a:pathLst>
            </a:custGeom>
            <a:solidFill>
              <a:schemeClr val="bg2">
                <a:alpha val="39999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45060" name="Freeform 4"/>
            <p:cNvSpPr>
              <a:spLocks/>
            </p:cNvSpPr>
            <p:nvPr/>
          </p:nvSpPr>
          <p:spPr bwMode="ltGray">
            <a:xfrm>
              <a:off x="528" y="2400"/>
              <a:ext cx="5232" cy="192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182"/>
                </a:cxn>
                <a:cxn ang="0">
                  <a:pos x="4897" y="2182"/>
                </a:cxn>
                <a:cxn ang="0">
                  <a:pos x="4897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4897" h="2182">
                  <a:moveTo>
                    <a:pt x="0" y="0"/>
                  </a:moveTo>
                  <a:lnTo>
                    <a:pt x="0" y="2182"/>
                  </a:lnTo>
                  <a:lnTo>
                    <a:pt x="4897" y="2182"/>
                  </a:lnTo>
                  <a:lnTo>
                    <a:pt x="489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2">
                <a:alpha val="3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45061" name="Freeform 5"/>
            <p:cNvSpPr>
              <a:spLocks/>
            </p:cNvSpPr>
            <p:nvPr/>
          </p:nvSpPr>
          <p:spPr bwMode="ltGray">
            <a:xfrm>
              <a:off x="201" y="2377"/>
              <a:ext cx="3455" cy="2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49"/>
                </a:cxn>
                <a:cxn ang="0">
                  <a:pos x="5387" y="149"/>
                </a:cxn>
                <a:cxn ang="0">
                  <a:pos x="5387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387" h="149">
                  <a:moveTo>
                    <a:pt x="0" y="0"/>
                  </a:moveTo>
                  <a:lnTo>
                    <a:pt x="0" y="149"/>
                  </a:lnTo>
                  <a:lnTo>
                    <a:pt x="5387" y="149"/>
                  </a:lnTo>
                  <a:lnTo>
                    <a:pt x="538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alpha val="0"/>
                  </a:schemeClr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cs-CZ"/>
            </a:p>
          </p:txBody>
        </p:sp>
        <p:sp>
          <p:nvSpPr>
            <p:cNvPr id="45062" name="Freeform 6"/>
            <p:cNvSpPr>
              <a:spLocks/>
            </p:cNvSpPr>
            <p:nvPr/>
          </p:nvSpPr>
          <p:spPr bwMode="ltGray">
            <a:xfrm>
              <a:off x="528" y="1104"/>
              <a:ext cx="4894" cy="2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49"/>
                </a:cxn>
                <a:cxn ang="0">
                  <a:pos x="5387" y="149"/>
                </a:cxn>
                <a:cxn ang="0">
                  <a:pos x="5387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387" h="149">
                  <a:moveTo>
                    <a:pt x="0" y="0"/>
                  </a:moveTo>
                  <a:lnTo>
                    <a:pt x="0" y="149"/>
                  </a:lnTo>
                  <a:lnTo>
                    <a:pt x="5387" y="149"/>
                  </a:lnTo>
                  <a:lnTo>
                    <a:pt x="538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alpha val="0"/>
                  </a:schemeClr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cs-CZ"/>
            </a:p>
          </p:txBody>
        </p:sp>
        <p:sp>
          <p:nvSpPr>
            <p:cNvPr id="45063" name="Freeform 7"/>
            <p:cNvSpPr>
              <a:spLocks/>
            </p:cNvSpPr>
            <p:nvPr/>
          </p:nvSpPr>
          <p:spPr bwMode="ltGray">
            <a:xfrm>
              <a:off x="201" y="2377"/>
              <a:ext cx="30" cy="195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416"/>
                </a:cxn>
                <a:cxn ang="0">
                  <a:pos x="29" y="1416"/>
                </a:cxn>
                <a:cxn ang="0">
                  <a:pos x="30" y="27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30" h="1416">
                  <a:moveTo>
                    <a:pt x="0" y="0"/>
                  </a:moveTo>
                  <a:lnTo>
                    <a:pt x="0" y="1416"/>
                  </a:lnTo>
                  <a:lnTo>
                    <a:pt x="29" y="1416"/>
                  </a:lnTo>
                  <a:lnTo>
                    <a:pt x="30" y="2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87843"/>
                    <a:invGamma/>
                  </a:schemeClr>
                </a:gs>
                <a:gs pos="100000">
                  <a:schemeClr val="bg2">
                    <a:alpha val="0"/>
                  </a:schemeClr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cs-CZ"/>
            </a:p>
          </p:txBody>
        </p:sp>
        <p:sp>
          <p:nvSpPr>
            <p:cNvPr id="45064" name="Freeform 8"/>
            <p:cNvSpPr>
              <a:spLocks/>
            </p:cNvSpPr>
            <p:nvPr/>
          </p:nvSpPr>
          <p:spPr bwMode="ltGray">
            <a:xfrm>
              <a:off x="528" y="1104"/>
              <a:ext cx="29" cy="322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161"/>
                </a:cxn>
                <a:cxn ang="0">
                  <a:pos x="29" y="2161"/>
                </a:cxn>
                <a:cxn ang="0">
                  <a:pos x="27" y="27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29" h="2161">
                  <a:moveTo>
                    <a:pt x="0" y="0"/>
                  </a:moveTo>
                  <a:lnTo>
                    <a:pt x="0" y="2161"/>
                  </a:lnTo>
                  <a:lnTo>
                    <a:pt x="29" y="2161"/>
                  </a:lnTo>
                  <a:lnTo>
                    <a:pt x="27" y="2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87843"/>
                    <a:invGamma/>
                  </a:schemeClr>
                </a:gs>
                <a:gs pos="100000">
                  <a:schemeClr val="bg2">
                    <a:alpha val="0"/>
                  </a:schemeClr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cs-CZ"/>
            </a:p>
          </p:txBody>
        </p:sp>
      </p:grpSp>
      <p:sp>
        <p:nvSpPr>
          <p:cNvPr id="45065" name="Rectangle 9"/>
          <p:cNvSpPr>
            <a:spLocks noGrp="1" noChangeArrowheads="1"/>
          </p:cNvSpPr>
          <p:nvPr>
            <p:ph type="ctrTitle" sz="quarter"/>
          </p:nvPr>
        </p:nvSpPr>
        <p:spPr>
          <a:xfrm>
            <a:off x="990600" y="1905000"/>
            <a:ext cx="7772400" cy="1736725"/>
          </a:xfrm>
        </p:spPr>
        <p:txBody>
          <a:bodyPr anchor="t"/>
          <a:lstStyle>
            <a:lvl1pPr>
              <a:defRPr sz="5400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45066" name="Rectangle 10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990600" y="3962400"/>
            <a:ext cx="6781800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/>
            </a:lvl1pPr>
          </a:lstStyle>
          <a:p>
            <a:r>
              <a:rPr lang="cs-CZ"/>
              <a:t>Klepnutím lze upravit styl předlohy podnadpisů.</a:t>
            </a:r>
          </a:p>
        </p:txBody>
      </p:sp>
      <p:sp>
        <p:nvSpPr>
          <p:cNvPr id="45067" name="Rectangle 11"/>
          <p:cNvSpPr>
            <a:spLocks noGrp="1" noChangeArrowheads="1"/>
          </p:cNvSpPr>
          <p:nvPr>
            <p:ph type="dt" sz="quarter" idx="2"/>
          </p:nvPr>
        </p:nvSpPr>
        <p:spPr>
          <a:xfrm>
            <a:off x="990600" y="6245225"/>
            <a:ext cx="1901825" cy="476250"/>
          </a:xfrm>
        </p:spPr>
        <p:txBody>
          <a:bodyPr/>
          <a:lstStyle>
            <a:lvl1pPr>
              <a:defRPr/>
            </a:lvl1pPr>
          </a:lstStyle>
          <a:p>
            <a:fld id="{2D74A390-AA46-49F9-9469-D4414DA87744}" type="datetimeFigureOut">
              <a:rPr lang="cs-CZ"/>
              <a:pPr/>
              <a:t>3.6.2012</a:t>
            </a:fld>
            <a:endParaRPr lang="cs-CZ"/>
          </a:p>
        </p:txBody>
      </p:sp>
      <p:sp>
        <p:nvSpPr>
          <p:cNvPr id="45068" name="Rectangle 12"/>
          <p:cNvSpPr>
            <a:spLocks noGrp="1" noChangeArrowheads="1"/>
          </p:cNvSpPr>
          <p:nvPr>
            <p:ph type="ftr" sz="quarter" idx="3"/>
          </p:nvPr>
        </p:nvSpPr>
        <p:spPr>
          <a:xfrm>
            <a:off x="3468688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5069" name="Rectangle 13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22D94F7A-EA65-4BBC-81B0-8296556FB6C1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Klepnutím lze upravit styly předlohy textu.</a:t>
            </a:r>
          </a:p>
          <a:p>
            <a:pPr lvl="1"/>
            <a:r>
              <a:rPr lang="en-US"/>
              <a:t>Druhá úroveň</a:t>
            </a:r>
          </a:p>
          <a:p>
            <a:pPr lvl="2"/>
            <a:r>
              <a:rPr lang="en-US"/>
              <a:t>Třetí úroveň</a:t>
            </a:r>
          </a:p>
          <a:p>
            <a:pPr lvl="3"/>
            <a:r>
              <a:rPr lang="en-US"/>
              <a:t>Čtvrtá úroveň</a:t>
            </a:r>
          </a:p>
          <a:p>
            <a:pPr lvl="4"/>
            <a:r>
              <a:rPr lang="en-US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54C0D77-972B-4B4F-A4BF-0CA5AC010A71}" type="datetimeFigureOut">
              <a:rPr lang="cs-CZ"/>
              <a:pPr/>
              <a:t>3.6.2012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7609B11-FA1E-4BB9-A25F-7BC8CA754B6F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8814C43-6759-4766-81E9-75CA399F3FDE}" type="datetimeFigureOut">
              <a:rPr lang="cs-CZ"/>
              <a:pPr/>
              <a:t>3.6.2012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33ACEC6-37D8-40D6-A7DC-3C72E1D97B3E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838200" y="1905000"/>
            <a:ext cx="3927475" cy="4191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Klepnutím lze upravit styly předlohy textu.</a:t>
            </a:r>
          </a:p>
          <a:p>
            <a:pPr lvl="1"/>
            <a:r>
              <a:rPr lang="en-US"/>
              <a:t>Druhá úroveň</a:t>
            </a:r>
          </a:p>
          <a:p>
            <a:pPr lvl="2"/>
            <a:r>
              <a:rPr lang="en-US"/>
              <a:t>Třetí úroveň</a:t>
            </a:r>
          </a:p>
          <a:p>
            <a:pPr lvl="3"/>
            <a:r>
              <a:rPr lang="en-US"/>
              <a:t>Čtvrtá úroveň</a:t>
            </a:r>
          </a:p>
          <a:p>
            <a:pPr lvl="4"/>
            <a:r>
              <a:rPr lang="en-US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918075" y="1905000"/>
            <a:ext cx="3927475" cy="4191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Klepnutím lze upravit styly předlohy textu.</a:t>
            </a:r>
          </a:p>
          <a:p>
            <a:pPr lvl="1"/>
            <a:r>
              <a:rPr lang="en-US"/>
              <a:t>Druhá úroveň</a:t>
            </a:r>
          </a:p>
          <a:p>
            <a:pPr lvl="2"/>
            <a:r>
              <a:rPr lang="en-US"/>
              <a:t>Třetí úroveň</a:t>
            </a:r>
          </a:p>
          <a:p>
            <a:pPr lvl="3"/>
            <a:r>
              <a:rPr lang="en-US"/>
              <a:t>Čtvrtá úroveň</a:t>
            </a:r>
          </a:p>
          <a:p>
            <a:pPr lvl="4"/>
            <a:r>
              <a:rPr lang="en-US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7C3E341-C087-4B26-92D2-8AA83070D5C1}" type="datetimeFigureOut">
              <a:rPr lang="cs-CZ"/>
              <a:pPr/>
              <a:t>3.6.2012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9A37F66-9791-457D-B961-CDB9A59C6538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Klepnutím lze upravit styly předlohy textu.</a:t>
            </a:r>
          </a:p>
          <a:p>
            <a:pPr lvl="1"/>
            <a:r>
              <a:rPr lang="en-US"/>
              <a:t>Druhá úroveň</a:t>
            </a:r>
          </a:p>
          <a:p>
            <a:pPr lvl="2"/>
            <a:r>
              <a:rPr lang="en-US"/>
              <a:t>Třetí úroveň</a:t>
            </a:r>
          </a:p>
          <a:p>
            <a:pPr lvl="3"/>
            <a:r>
              <a:rPr lang="en-US"/>
              <a:t>Čtvrtá úroveň</a:t>
            </a:r>
          </a:p>
          <a:p>
            <a:pPr lvl="4"/>
            <a:r>
              <a:rPr lang="en-US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Klepnutím lze upravit styly předlohy textu.</a:t>
            </a:r>
          </a:p>
          <a:p>
            <a:pPr lvl="1"/>
            <a:r>
              <a:rPr lang="en-US"/>
              <a:t>Druhá úroveň</a:t>
            </a:r>
          </a:p>
          <a:p>
            <a:pPr lvl="2"/>
            <a:r>
              <a:rPr lang="en-US"/>
              <a:t>Třetí úroveň</a:t>
            </a:r>
          </a:p>
          <a:p>
            <a:pPr lvl="3"/>
            <a:r>
              <a:rPr lang="en-US"/>
              <a:t>Čtvrtá úroveň</a:t>
            </a:r>
          </a:p>
          <a:p>
            <a:pPr lvl="4"/>
            <a:r>
              <a:rPr lang="en-US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ACA7CF1-A9EB-42A2-A158-2C8E2449CEE7}" type="datetimeFigureOut">
              <a:rPr lang="cs-CZ"/>
              <a:pPr/>
              <a:t>3.6.2012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1E4B4A1-3EC7-4C49-AFFC-589B8156D278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A5C36B6-FD12-4730-A753-026658E31E35}" type="datetimeFigureOut">
              <a:rPr lang="cs-CZ"/>
              <a:pPr/>
              <a:t>3.6.2012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A0A805A-0276-47F3-8A55-E1DA301F3C4A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93F804A-A185-48F0-B51C-C30DA34F5722}" type="datetimeFigureOut">
              <a:rPr lang="cs-CZ"/>
              <a:pPr/>
              <a:t>3.6.2012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3354B23-AF92-4C1B-93FF-A0578C7FACB4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Klepnutím lze upravit styly předlohy textu.</a:t>
            </a:r>
          </a:p>
          <a:p>
            <a:pPr lvl="1"/>
            <a:r>
              <a:rPr lang="en-US"/>
              <a:t>Druhá úroveň</a:t>
            </a:r>
          </a:p>
          <a:p>
            <a:pPr lvl="2"/>
            <a:r>
              <a:rPr lang="en-US"/>
              <a:t>Třetí úroveň</a:t>
            </a:r>
          </a:p>
          <a:p>
            <a:pPr lvl="3"/>
            <a:r>
              <a:rPr lang="en-US"/>
              <a:t>Čtvrtá úroveň</a:t>
            </a:r>
          </a:p>
          <a:p>
            <a:pPr lvl="4"/>
            <a:r>
              <a:rPr lang="en-US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B22F7B3-7304-4CBF-A9F8-682EC606ED9A}" type="datetimeFigureOut">
              <a:rPr lang="cs-CZ"/>
              <a:pPr/>
              <a:t>3.6.2012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DC9A368-4062-4FA8-B579-F0D0DD68E707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F305B0D-A198-490E-8AE2-101C95075622}" type="datetimeFigureOut">
              <a:rPr lang="cs-CZ"/>
              <a:pPr/>
              <a:t>3.6.2012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F990636-9197-49B9-A618-80DAB1A1DFF2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Klepnutím lze upravit styly předlohy textu.</a:t>
            </a:r>
          </a:p>
          <a:p>
            <a:pPr lvl="1"/>
            <a:r>
              <a:rPr lang="en-US"/>
              <a:t>Druhá úroveň</a:t>
            </a:r>
          </a:p>
          <a:p>
            <a:pPr lvl="2"/>
            <a:r>
              <a:rPr lang="en-US"/>
              <a:t>Třetí úroveň</a:t>
            </a:r>
          </a:p>
          <a:p>
            <a:pPr lvl="3"/>
            <a:r>
              <a:rPr lang="en-US"/>
              <a:t>Čtvrtá úroveň</a:t>
            </a:r>
          </a:p>
          <a:p>
            <a:pPr lvl="4"/>
            <a:r>
              <a:rPr lang="en-US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D93C1B1-449F-4C42-892D-06387D464982}" type="datetimeFigureOut">
              <a:rPr lang="cs-CZ"/>
              <a:pPr/>
              <a:t>3.6.2012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E29BE3-3D2F-4452-8176-500ACA3992F4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48463" y="244475"/>
            <a:ext cx="2097087" cy="5851525"/>
          </a:xfrm>
        </p:spPr>
        <p:txBody>
          <a:bodyPr vert="eaVert"/>
          <a:lstStyle/>
          <a:p>
            <a:r>
              <a:rPr lang="en-US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44475"/>
            <a:ext cx="6138863" cy="5851525"/>
          </a:xfrm>
        </p:spPr>
        <p:txBody>
          <a:bodyPr vert="eaVert"/>
          <a:lstStyle/>
          <a:p>
            <a:pPr lvl="0"/>
            <a:r>
              <a:rPr lang="en-US"/>
              <a:t>Klepnutím lze upravit styly předlohy textu.</a:t>
            </a:r>
          </a:p>
          <a:p>
            <a:pPr lvl="1"/>
            <a:r>
              <a:rPr lang="en-US"/>
              <a:t>Druhá úroveň</a:t>
            </a:r>
          </a:p>
          <a:p>
            <a:pPr lvl="2"/>
            <a:r>
              <a:rPr lang="en-US"/>
              <a:t>Třetí úroveň</a:t>
            </a:r>
          </a:p>
          <a:p>
            <a:pPr lvl="3"/>
            <a:r>
              <a:rPr lang="en-US"/>
              <a:t>Čtvrtá úroveň</a:t>
            </a:r>
          </a:p>
          <a:p>
            <a:pPr lvl="4"/>
            <a:r>
              <a:rPr lang="en-US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FE5A46B-0823-4AEC-B71E-CEE094492782}" type="datetimeFigureOut">
              <a:rPr lang="cs-CZ"/>
              <a:pPr/>
              <a:t>3.6.2012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948148E-A3ED-4CD9-B2FE-CBFBB10EC432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chemeClr val="accent2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034" name="Group 2"/>
          <p:cNvGrpSpPr>
            <a:grpSpLocks/>
          </p:cNvGrpSpPr>
          <p:nvPr/>
        </p:nvGrpSpPr>
        <p:grpSpPr bwMode="auto">
          <a:xfrm>
            <a:off x="319088" y="1828800"/>
            <a:ext cx="8824912" cy="5029200"/>
            <a:chOff x="201" y="1152"/>
            <a:chExt cx="5559" cy="3168"/>
          </a:xfrm>
        </p:grpSpPr>
        <p:sp>
          <p:nvSpPr>
            <p:cNvPr id="44035" name="Freeform 3"/>
            <p:cNvSpPr>
              <a:spLocks/>
            </p:cNvSpPr>
            <p:nvPr/>
          </p:nvSpPr>
          <p:spPr bwMode="ltGray">
            <a:xfrm>
              <a:off x="528" y="2909"/>
              <a:ext cx="5232" cy="141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182"/>
                </a:cxn>
                <a:cxn ang="0">
                  <a:pos x="4897" y="2182"/>
                </a:cxn>
                <a:cxn ang="0">
                  <a:pos x="4897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4897" h="2182">
                  <a:moveTo>
                    <a:pt x="0" y="0"/>
                  </a:moveTo>
                  <a:lnTo>
                    <a:pt x="0" y="2182"/>
                  </a:lnTo>
                  <a:lnTo>
                    <a:pt x="4897" y="2182"/>
                  </a:lnTo>
                  <a:lnTo>
                    <a:pt x="489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2">
                <a:alpha val="3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44036" name="Freeform 4"/>
            <p:cNvSpPr>
              <a:spLocks/>
            </p:cNvSpPr>
            <p:nvPr/>
          </p:nvSpPr>
          <p:spPr bwMode="ltGray">
            <a:xfrm>
              <a:off x="210" y="1152"/>
              <a:ext cx="5550" cy="3168"/>
            </a:xfrm>
            <a:custGeom>
              <a:avLst/>
              <a:gdLst/>
              <a:ahLst/>
              <a:cxnLst>
                <a:cxn ang="0">
                  <a:pos x="330" y="1764"/>
                </a:cxn>
                <a:cxn ang="0">
                  <a:pos x="0" y="1764"/>
                </a:cxn>
                <a:cxn ang="0">
                  <a:pos x="0" y="3168"/>
                </a:cxn>
                <a:cxn ang="0">
                  <a:pos x="5550" y="3168"/>
                </a:cxn>
                <a:cxn ang="0">
                  <a:pos x="5550" y="0"/>
                </a:cxn>
                <a:cxn ang="0">
                  <a:pos x="330" y="0"/>
                </a:cxn>
                <a:cxn ang="0">
                  <a:pos x="330" y="1764"/>
                </a:cxn>
              </a:cxnLst>
              <a:rect l="0" t="0" r="r" b="b"/>
              <a:pathLst>
                <a:path w="5550" h="3168">
                  <a:moveTo>
                    <a:pt x="330" y="1764"/>
                  </a:moveTo>
                  <a:lnTo>
                    <a:pt x="0" y="1764"/>
                  </a:lnTo>
                  <a:lnTo>
                    <a:pt x="0" y="3168"/>
                  </a:lnTo>
                  <a:lnTo>
                    <a:pt x="5550" y="3168"/>
                  </a:lnTo>
                  <a:lnTo>
                    <a:pt x="5550" y="0"/>
                  </a:lnTo>
                  <a:lnTo>
                    <a:pt x="330" y="0"/>
                  </a:lnTo>
                  <a:lnTo>
                    <a:pt x="330" y="1764"/>
                  </a:lnTo>
                  <a:close/>
                </a:path>
              </a:pathLst>
            </a:custGeom>
            <a:solidFill>
              <a:schemeClr val="bg2">
                <a:alpha val="3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44037" name="Freeform 5"/>
            <p:cNvSpPr>
              <a:spLocks/>
            </p:cNvSpPr>
            <p:nvPr/>
          </p:nvSpPr>
          <p:spPr bwMode="ltGray">
            <a:xfrm>
              <a:off x="528" y="2932"/>
              <a:ext cx="5232" cy="138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182"/>
                </a:cxn>
                <a:cxn ang="0">
                  <a:pos x="4897" y="2182"/>
                </a:cxn>
                <a:cxn ang="0">
                  <a:pos x="4897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4897" h="2182">
                  <a:moveTo>
                    <a:pt x="0" y="0"/>
                  </a:moveTo>
                  <a:lnTo>
                    <a:pt x="0" y="2182"/>
                  </a:lnTo>
                  <a:lnTo>
                    <a:pt x="4897" y="2182"/>
                  </a:lnTo>
                  <a:lnTo>
                    <a:pt x="489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alpha val="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44038" name="Freeform 6"/>
            <p:cNvSpPr>
              <a:spLocks/>
            </p:cNvSpPr>
            <p:nvPr/>
          </p:nvSpPr>
          <p:spPr bwMode="ltGray">
            <a:xfrm>
              <a:off x="528" y="1152"/>
              <a:ext cx="4607" cy="2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49"/>
                </a:cxn>
                <a:cxn ang="0">
                  <a:pos x="5387" y="149"/>
                </a:cxn>
                <a:cxn ang="0">
                  <a:pos x="5387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387" h="149">
                  <a:moveTo>
                    <a:pt x="0" y="0"/>
                  </a:moveTo>
                  <a:lnTo>
                    <a:pt x="0" y="149"/>
                  </a:lnTo>
                  <a:lnTo>
                    <a:pt x="5387" y="149"/>
                  </a:lnTo>
                  <a:lnTo>
                    <a:pt x="538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alpha val="0"/>
                  </a:schemeClr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cs-CZ"/>
            </a:p>
          </p:txBody>
        </p:sp>
        <p:sp>
          <p:nvSpPr>
            <p:cNvPr id="44039" name="Freeform 7"/>
            <p:cNvSpPr>
              <a:spLocks/>
            </p:cNvSpPr>
            <p:nvPr/>
          </p:nvSpPr>
          <p:spPr bwMode="ltGray">
            <a:xfrm>
              <a:off x="528" y="1152"/>
              <a:ext cx="29" cy="178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161"/>
                </a:cxn>
                <a:cxn ang="0">
                  <a:pos x="29" y="2161"/>
                </a:cxn>
                <a:cxn ang="0">
                  <a:pos x="27" y="27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29" h="2161">
                  <a:moveTo>
                    <a:pt x="0" y="0"/>
                  </a:moveTo>
                  <a:lnTo>
                    <a:pt x="0" y="2161"/>
                  </a:lnTo>
                  <a:lnTo>
                    <a:pt x="29" y="2161"/>
                  </a:lnTo>
                  <a:lnTo>
                    <a:pt x="27" y="2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87843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cs-CZ"/>
            </a:p>
          </p:txBody>
        </p:sp>
        <p:sp>
          <p:nvSpPr>
            <p:cNvPr id="44040" name="Freeform 8"/>
            <p:cNvSpPr>
              <a:spLocks/>
            </p:cNvSpPr>
            <p:nvPr/>
          </p:nvSpPr>
          <p:spPr bwMode="ltGray">
            <a:xfrm>
              <a:off x="527" y="2904"/>
              <a:ext cx="29" cy="1416"/>
            </a:xfrm>
            <a:custGeom>
              <a:avLst/>
              <a:gdLst/>
              <a:ahLst/>
              <a:cxnLst>
                <a:cxn ang="0">
                  <a:pos x="0" y="1416"/>
                </a:cxn>
                <a:cxn ang="0">
                  <a:pos x="29" y="1416"/>
                </a:cxn>
                <a:cxn ang="0">
                  <a:pos x="28" y="24"/>
                </a:cxn>
                <a:cxn ang="0">
                  <a:pos x="0" y="0"/>
                </a:cxn>
                <a:cxn ang="0">
                  <a:pos x="0" y="1416"/>
                </a:cxn>
              </a:cxnLst>
              <a:rect l="0" t="0" r="r" b="b"/>
              <a:pathLst>
                <a:path w="29" h="1416">
                  <a:moveTo>
                    <a:pt x="0" y="1416"/>
                  </a:moveTo>
                  <a:lnTo>
                    <a:pt x="29" y="1416"/>
                  </a:lnTo>
                  <a:lnTo>
                    <a:pt x="28" y="24"/>
                  </a:lnTo>
                  <a:lnTo>
                    <a:pt x="0" y="0"/>
                  </a:lnTo>
                  <a:lnTo>
                    <a:pt x="0" y="1416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87843"/>
                    <a:invGamma/>
                  </a:schemeClr>
                </a:gs>
                <a:gs pos="100000">
                  <a:schemeClr val="bg2">
                    <a:alpha val="0"/>
                  </a:schemeClr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cs-CZ"/>
            </a:p>
          </p:txBody>
        </p:sp>
        <p:sp>
          <p:nvSpPr>
            <p:cNvPr id="44041" name="Freeform 9"/>
            <p:cNvSpPr>
              <a:spLocks/>
            </p:cNvSpPr>
            <p:nvPr/>
          </p:nvSpPr>
          <p:spPr bwMode="ltGray">
            <a:xfrm>
              <a:off x="201" y="2904"/>
              <a:ext cx="2879" cy="2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49"/>
                </a:cxn>
                <a:cxn ang="0">
                  <a:pos x="5387" y="149"/>
                </a:cxn>
                <a:cxn ang="0">
                  <a:pos x="5387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387" h="149">
                  <a:moveTo>
                    <a:pt x="0" y="0"/>
                  </a:moveTo>
                  <a:lnTo>
                    <a:pt x="0" y="149"/>
                  </a:lnTo>
                  <a:lnTo>
                    <a:pt x="5387" y="149"/>
                  </a:lnTo>
                  <a:lnTo>
                    <a:pt x="538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alpha val="0"/>
                  </a:schemeClr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cs-CZ"/>
            </a:p>
          </p:txBody>
        </p:sp>
        <p:sp>
          <p:nvSpPr>
            <p:cNvPr id="44042" name="Freeform 10"/>
            <p:cNvSpPr>
              <a:spLocks/>
            </p:cNvSpPr>
            <p:nvPr/>
          </p:nvSpPr>
          <p:spPr bwMode="ltGray">
            <a:xfrm>
              <a:off x="201" y="2904"/>
              <a:ext cx="30" cy="141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416"/>
                </a:cxn>
                <a:cxn ang="0">
                  <a:pos x="29" y="1416"/>
                </a:cxn>
                <a:cxn ang="0">
                  <a:pos x="30" y="27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30" h="1416">
                  <a:moveTo>
                    <a:pt x="0" y="0"/>
                  </a:moveTo>
                  <a:lnTo>
                    <a:pt x="0" y="1416"/>
                  </a:lnTo>
                  <a:lnTo>
                    <a:pt x="29" y="1416"/>
                  </a:lnTo>
                  <a:lnTo>
                    <a:pt x="30" y="2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87843"/>
                    <a:invGamma/>
                  </a:schemeClr>
                </a:gs>
                <a:gs pos="100000">
                  <a:schemeClr val="bg2">
                    <a:alpha val="10001"/>
                  </a:schemeClr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cs-CZ"/>
            </a:p>
          </p:txBody>
        </p:sp>
      </p:grpSp>
      <p:sp>
        <p:nvSpPr>
          <p:cNvPr id="44043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838200" y="6245225"/>
            <a:ext cx="1901825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fld id="{BE0F140C-3A6D-4B21-9A24-D28292BF3A4B}" type="datetimeFigureOut">
              <a:rPr lang="cs-CZ"/>
              <a:pPr/>
              <a:t>3.6.2012</a:t>
            </a:fld>
            <a:endParaRPr lang="cs-CZ"/>
          </a:p>
        </p:txBody>
      </p:sp>
      <p:sp>
        <p:nvSpPr>
          <p:cNvPr id="44044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4290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endParaRPr lang="cs-CZ"/>
          </a:p>
        </p:txBody>
      </p:sp>
      <p:sp>
        <p:nvSpPr>
          <p:cNvPr id="44045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937375" y="6245225"/>
            <a:ext cx="1901825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fld id="{2B83C60E-BCF0-485F-B89F-228EC5367B8A}" type="slidenum">
              <a:rPr lang="cs-CZ"/>
              <a:pPr/>
              <a:t>‹#›</a:t>
            </a:fld>
            <a:endParaRPr lang="cs-CZ"/>
          </a:p>
        </p:txBody>
      </p:sp>
      <p:sp>
        <p:nvSpPr>
          <p:cNvPr id="44046" name="Rectangle 14"/>
          <p:cNvSpPr>
            <a:spLocks noGrp="1" noRot="1" noChangeArrowheads="1"/>
          </p:cNvSpPr>
          <p:nvPr>
            <p:ph type="title"/>
          </p:nvPr>
        </p:nvSpPr>
        <p:spPr bwMode="auto">
          <a:xfrm>
            <a:off x="457200" y="244475"/>
            <a:ext cx="8385175" cy="1431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44047" name="Rectangle 15"/>
          <p:cNvSpPr>
            <a:spLocks noGrp="1" noRot="1" noChangeArrowheads="1"/>
          </p:cNvSpPr>
          <p:nvPr>
            <p:ph type="body" idx="1"/>
          </p:nvPr>
        </p:nvSpPr>
        <p:spPr bwMode="auto">
          <a:xfrm>
            <a:off x="838200" y="1905000"/>
            <a:ext cx="8007350" cy="419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  <a:cs typeface="Arial" charset="0"/>
        </a:defRPr>
      </a:lvl2pPr>
      <a:lvl3pPr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  <a:cs typeface="Arial" charset="0"/>
        </a:defRPr>
      </a:lvl3pPr>
      <a:lvl4pPr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  <a:cs typeface="Arial" charset="0"/>
        </a:defRPr>
      </a:lvl4pPr>
      <a:lvl5pPr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hyperlink" Target="http://cs.wikipedia.org/wiki/Soubor:Stormningen_av_vinterpalatset.jpg" TargetMode="Externa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Otma1906.jpg" TargetMode="External"/><Relationship Id="rId2" Type="http://schemas.openxmlformats.org/officeDocument/2006/relationships/hyperlink" Target="http://cs.wikipedia.org/wiki/Soubor:Nicholas_II_of_Russia_painted_by_Earnest_Lipgart.jpg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cs.wikipedia.org/wiki/Soubor:Aleksandr_Fedorovich_Kerensky.jpg" TargetMode="Externa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%D0%A1%D0%BF%D1%83%D1%81%D0%BA_%D0%BD%D0%B0_%D0%B2%D0%BE%D0%B4%D1%83_%D0%BA%D1%80%D0%B5%D0%B9%D1%81%D0%B5%D1%80%D0%B0_%D0%90%D0%B2%D1%80%D0%BE%D1%80%D0%B0_11_%D0%BC%D0%B0%D1%8F_1900.jpg" TargetMode="External"/><Relationship Id="rId2" Type="http://schemas.openxmlformats.org/officeDocument/2006/relationships/hyperlink" Target="http://cs.wikipedia.org/wiki/Soubor:Panzerkreuzer_Aurora_St_Petersburg_2002.jpg" TargetMode="Externa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Alexis.png" TargetMode="External"/><Relationship Id="rId2" Type="http://schemas.openxmlformats.org/officeDocument/2006/relationships/hyperlink" Target="http://cs.wikipedia.org/wiki/Soubor:Otma1906.jpg" TargetMode="Externa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Nadpis 1"/>
          <p:cNvSpPr>
            <a:spLocks noGrp="1"/>
          </p:cNvSpPr>
          <p:nvPr>
            <p:ph type="ctrTitle" idx="4294967295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z="5400" dirty="0"/>
              <a:t>Revoluce v </a:t>
            </a:r>
            <a:r>
              <a:rPr lang="cs-CZ" sz="5400" dirty="0" smtClean="0"/>
              <a:t>Rusku 1917</a:t>
            </a:r>
            <a:endParaRPr lang="cs-CZ" sz="54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4294967295"/>
          </p:nvPr>
        </p:nvSpPr>
        <p:spPr>
          <a:xfrm>
            <a:off x="251520" y="3140968"/>
            <a:ext cx="8568952" cy="2502595"/>
          </a:xfrm>
        </p:spPr>
        <p:txBody>
          <a:bodyPr>
            <a:normAutofit fontScale="92500" lnSpcReduction="20000"/>
          </a:bodyPr>
          <a:lstStyle/>
          <a:p>
            <a:pPr marL="0" indent="0">
              <a:buFont typeface="Wingdings" pitchFamily="2" charset="2"/>
              <a:buNone/>
            </a:pPr>
            <a:endParaRPr lang="cs-CZ" dirty="0" smtClean="0">
              <a:solidFill>
                <a:schemeClr val="tx2"/>
              </a:solidFill>
            </a:endParaRPr>
          </a:p>
          <a:p>
            <a:pPr marL="0" indent="0">
              <a:buFont typeface="Wingdings" pitchFamily="2" charset="2"/>
              <a:buNone/>
            </a:pPr>
            <a:endParaRPr lang="cs-CZ" sz="2400" dirty="0" smtClean="0">
              <a:solidFill>
                <a:srgbClr val="898989"/>
              </a:solidFill>
            </a:endParaRPr>
          </a:p>
          <a:p>
            <a:pPr marL="0" indent="0">
              <a:buFont typeface="Wingdings" pitchFamily="2" charset="2"/>
              <a:buNone/>
            </a:pPr>
            <a:r>
              <a:rPr lang="cs-CZ" sz="2400" dirty="0" smtClean="0">
                <a:solidFill>
                  <a:srgbClr val="898989"/>
                </a:solidFill>
              </a:rPr>
              <a:t>Autor: Lenka Mulačová</a:t>
            </a:r>
          </a:p>
          <a:p>
            <a:pPr marL="0" indent="0">
              <a:buFont typeface="Wingdings" pitchFamily="2" charset="2"/>
              <a:buNone/>
            </a:pPr>
            <a:r>
              <a:rPr lang="cs-CZ" sz="2400" dirty="0" smtClean="0">
                <a:solidFill>
                  <a:srgbClr val="898989"/>
                </a:solidFill>
              </a:rPr>
              <a:t>Vzdělávací oblast: Člověk a společnost</a:t>
            </a:r>
          </a:p>
          <a:p>
            <a:pPr marL="0" indent="0">
              <a:buFont typeface="Wingdings" pitchFamily="2" charset="2"/>
              <a:buNone/>
            </a:pPr>
            <a:r>
              <a:rPr lang="cs-CZ" sz="2400" dirty="0" smtClean="0">
                <a:solidFill>
                  <a:srgbClr val="898989"/>
                </a:solidFill>
              </a:rPr>
              <a:t>Obor: Dějepis</a:t>
            </a:r>
          </a:p>
          <a:p>
            <a:pPr marL="0" indent="0">
              <a:buNone/>
            </a:pPr>
            <a:endParaRPr lang="cs-CZ" sz="2400" dirty="0" smtClean="0">
              <a:solidFill>
                <a:srgbClr val="898989"/>
              </a:solidFill>
            </a:endParaRPr>
          </a:p>
          <a:p>
            <a:pPr marL="0" indent="0">
              <a:buNone/>
            </a:pPr>
            <a:r>
              <a:rPr lang="cs-CZ" sz="2400" dirty="0" smtClean="0">
                <a:solidFill>
                  <a:srgbClr val="898989"/>
                </a:solidFill>
              </a:rPr>
              <a:t>VY_32_INOVACE_45_REVOLUCE </a:t>
            </a:r>
            <a:r>
              <a:rPr lang="cs-CZ" sz="2400" dirty="0">
                <a:solidFill>
                  <a:srgbClr val="898989"/>
                </a:solidFill>
              </a:rPr>
              <a:t>V RUSKU 1917</a:t>
            </a:r>
          </a:p>
        </p:txBody>
      </p:sp>
      <p:sp>
        <p:nvSpPr>
          <p:cNvPr id="2" name="Obdélník 1"/>
          <p:cNvSpPr/>
          <p:nvPr/>
        </p:nvSpPr>
        <p:spPr>
          <a:xfrm>
            <a:off x="107504" y="5805264"/>
            <a:ext cx="885698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Vytvořeno v rámci v projektu „EU peníze školám“ </a:t>
            </a:r>
          </a:p>
          <a:p>
            <a:r>
              <a:rPr lang="cs-CZ" dirty="0"/>
              <a:t>OP VK oblast podpory 1.4 s názvem Zlepšení podmínek pro vzdělávání na základních školách </a:t>
            </a:r>
          </a:p>
        </p:txBody>
      </p:sp>
      <p:pic>
        <p:nvPicPr>
          <p:cNvPr id="5" name="obrázek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332656"/>
            <a:ext cx="5753100" cy="1409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3.61111E-6 3.33333E-6  C 0.06892 3.33333E-6  0.125 0.02847  0.125 0.06389  C 0.125 0.09907  0.06892 0.12777  3.61111E-6 0.12777  C -0.0691 0.12777  -0.125 0.09907  -0.125 0.06389  C -0.125 0.02847  -0.0691 3.33333E-6  3.61111E-6 3.33333E-6  Z " pathEditMode="relative">
                                      <p:cBhvr>
                                        <p:cTn id="6" dur="2000" fill="hold"/>
                                        <p:tgtEl>
                                          <p:spTgt spid="133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3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Rectangle 2"/>
          <p:cNvSpPr>
            <a:spLocks noGrp="1" noRot="1" noChangeArrowheads="1"/>
          </p:cNvSpPr>
          <p:nvPr>
            <p:ph type="title" idx="4294967295"/>
          </p:nvPr>
        </p:nvSpPr>
        <p:spPr>
          <a:xfrm>
            <a:off x="457200" y="244475"/>
            <a:ext cx="8228013" cy="1065213"/>
          </a:xfrm>
        </p:spPr>
        <p:txBody>
          <a:bodyPr/>
          <a:lstStyle/>
          <a:p>
            <a:r>
              <a:rPr lang="cs-CZ" sz="3600"/>
              <a:t>Mikuláš II. s rodinou</a:t>
            </a:r>
          </a:p>
        </p:txBody>
      </p:sp>
      <p:sp>
        <p:nvSpPr>
          <p:cNvPr id="14338" name="Rectangle 3"/>
          <p:cNvSpPr>
            <a:spLocks noGrp="1" noRot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4339" name="Picture 4" descr="401px-Nicholas_II_of_Russia_painted_by_Earnest_Lipgar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40425" y="764704"/>
            <a:ext cx="2916238" cy="4513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154" y="1988840"/>
            <a:ext cx="6350000" cy="42164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Rectangle 2"/>
          <p:cNvSpPr>
            <a:spLocks noGrp="1" noRot="1" noChangeArrowheads="1"/>
          </p:cNvSpPr>
          <p:nvPr>
            <p:ph type="title" idx="4294967295"/>
          </p:nvPr>
        </p:nvSpPr>
        <p:spPr>
          <a:xfrm>
            <a:off x="506413" y="260350"/>
            <a:ext cx="8288337" cy="1173163"/>
          </a:xfrm>
        </p:spPr>
        <p:txBody>
          <a:bodyPr/>
          <a:lstStyle/>
          <a:p>
            <a:r>
              <a:rPr lang="cs-CZ" sz="3200"/>
              <a:t>Dcery – Olga, Taťana, Marie, Anastázie</a:t>
            </a:r>
          </a:p>
        </p:txBody>
      </p:sp>
      <p:sp>
        <p:nvSpPr>
          <p:cNvPr id="15362" name="Rectangle 3"/>
          <p:cNvSpPr>
            <a:spLocks noGrp="1" noRot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5363" name="Picture 4" descr="800px-Otma190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088" y="1341438"/>
            <a:ext cx="7620000" cy="48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Rectangle 2"/>
          <p:cNvSpPr>
            <a:spLocks noGrp="1" noRot="1" noChangeArrowheads="1"/>
          </p:cNvSpPr>
          <p:nvPr>
            <p:ph type="title" idx="4294967295"/>
          </p:nvPr>
        </p:nvSpPr>
        <p:spPr>
          <a:xfrm>
            <a:off x="457200" y="244475"/>
            <a:ext cx="8228013" cy="974725"/>
          </a:xfrm>
        </p:spPr>
        <p:txBody>
          <a:bodyPr/>
          <a:lstStyle/>
          <a:p>
            <a:r>
              <a:rPr lang="cs-CZ" sz="3600"/>
              <a:t>Syn - Alexej</a:t>
            </a:r>
          </a:p>
        </p:txBody>
      </p:sp>
      <p:sp>
        <p:nvSpPr>
          <p:cNvPr id="16386" name="Rectangle 3"/>
          <p:cNvSpPr>
            <a:spLocks noGrp="1" noRot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250" y="1772816"/>
            <a:ext cx="2857500" cy="39719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Nadpis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cs-CZ"/>
              <a:t>Petrohradští dělníci</a:t>
            </a:r>
          </a:p>
        </p:txBody>
      </p:sp>
      <p:pic>
        <p:nvPicPr>
          <p:cNvPr id="18434" name="Zástupný symbol pro obsah 3" descr="petrohrad delnici 1917.jpg"/>
          <p:cNvPicPr>
            <a:picLocks noGrp="1" noChangeAspect="1"/>
          </p:cNvPicPr>
          <p:nvPr>
            <p:ph idx="4294967295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360488" y="1905000"/>
            <a:ext cx="6962775" cy="4191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Nadpis 1"/>
          <p:cNvSpPr>
            <a:spLocks noGrp="1"/>
          </p:cNvSpPr>
          <p:nvPr>
            <p:ph type="title" idx="4294967295"/>
          </p:nvPr>
        </p:nvSpPr>
        <p:spPr>
          <a:xfrm>
            <a:off x="457200" y="244475"/>
            <a:ext cx="8385175" cy="703263"/>
          </a:xfrm>
        </p:spPr>
        <p:txBody>
          <a:bodyPr/>
          <a:lstStyle/>
          <a:p>
            <a:r>
              <a:rPr lang="cs-CZ" sz="3200"/>
              <a:t>Únorová revoluce, 1917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457200" y="836613"/>
            <a:ext cx="8229600" cy="5761037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cs-CZ" sz="3000" dirty="0" smtClean="0"/>
              <a:t>1. SV – Rus. – špatně vyzbrojená a zásobovaná armáda – ústup před N a RU</a:t>
            </a:r>
          </a:p>
          <a:p>
            <a:pPr>
              <a:lnSpc>
                <a:spcPct val="80000"/>
              </a:lnSpc>
            </a:pPr>
            <a:r>
              <a:rPr lang="cs-CZ" sz="3000" dirty="0" smtClean="0"/>
              <a:t>=</a:t>
            </a:r>
            <a:r>
              <a:rPr lang="en-US" sz="3000" dirty="0" smtClean="0"/>
              <a:t>&gt;</a:t>
            </a:r>
            <a:r>
              <a:rPr lang="cs-CZ" sz="3000" dirty="0" smtClean="0"/>
              <a:t> obsazeno rus. </a:t>
            </a:r>
            <a:r>
              <a:rPr lang="cs-CZ" sz="3000" dirty="0" err="1" smtClean="0"/>
              <a:t>Pol</a:t>
            </a:r>
            <a:r>
              <a:rPr lang="cs-CZ" sz="3000" dirty="0" smtClean="0"/>
              <a:t>., část Pobaltí a Běloruska</a:t>
            </a:r>
            <a:endParaRPr lang="cs-CZ" sz="3000" dirty="0"/>
          </a:p>
          <a:p>
            <a:pPr>
              <a:lnSpc>
                <a:spcPct val="80000"/>
              </a:lnSpc>
            </a:pPr>
            <a:r>
              <a:rPr lang="cs-CZ" sz="3000" dirty="0"/>
              <a:t>Rozpory v rus. </a:t>
            </a:r>
            <a:r>
              <a:rPr lang="cs-CZ" sz="3000" dirty="0" smtClean="0"/>
              <a:t>vedení</a:t>
            </a:r>
            <a:endParaRPr lang="cs-CZ" sz="3000" dirty="0"/>
          </a:p>
          <a:p>
            <a:pPr>
              <a:lnSpc>
                <a:spcPct val="80000"/>
              </a:lnSpc>
            </a:pPr>
            <a:r>
              <a:rPr lang="cs-CZ" sz="3000" dirty="0"/>
              <a:t>Nespokojenost s válkou =</a:t>
            </a:r>
            <a:r>
              <a:rPr lang="en-US" sz="3000" dirty="0"/>
              <a:t>&gt;</a:t>
            </a:r>
            <a:r>
              <a:rPr lang="cs-CZ" sz="3000" dirty="0"/>
              <a:t> 2/1917 – demonstrace v Petrohradě =</a:t>
            </a:r>
            <a:r>
              <a:rPr lang="en-US" sz="3000" dirty="0"/>
              <a:t>&gt;</a:t>
            </a:r>
            <a:r>
              <a:rPr lang="cs-CZ" sz="3000" dirty="0"/>
              <a:t> svržen car a jeho režim (7/1918 – poprava celé rodiny)</a:t>
            </a:r>
          </a:p>
          <a:p>
            <a:pPr>
              <a:lnSpc>
                <a:spcPct val="80000"/>
              </a:lnSpc>
            </a:pPr>
            <a:r>
              <a:rPr lang="cs-CZ" sz="3000" dirty="0"/>
              <a:t>V čele – Prozatímní vláda (lid. </a:t>
            </a:r>
            <a:r>
              <a:rPr lang="cs-CZ" sz="3000" dirty="0" err="1"/>
              <a:t>dem</a:t>
            </a:r>
            <a:r>
              <a:rPr lang="cs-CZ" sz="3000" dirty="0"/>
              <a:t>.), sověty (</a:t>
            </a:r>
            <a:r>
              <a:rPr lang="cs-CZ" sz="3000" dirty="0" err="1"/>
              <a:t>revol</a:t>
            </a:r>
            <a:r>
              <a:rPr lang="cs-CZ" sz="3000" dirty="0"/>
              <a:t>. orgány, zástupci dělníků a vojáků) – snaha o kontrolu vlády</a:t>
            </a:r>
          </a:p>
          <a:p>
            <a:pPr>
              <a:lnSpc>
                <a:spcPct val="80000"/>
              </a:lnSpc>
            </a:pPr>
            <a:r>
              <a:rPr lang="cs-CZ" sz="3000" dirty="0"/>
              <a:t>Předseda prozatím. vlády – </a:t>
            </a:r>
            <a:r>
              <a:rPr lang="cs-CZ" sz="3000" dirty="0" err="1"/>
              <a:t>Kerenskij</a:t>
            </a:r>
            <a:r>
              <a:rPr lang="cs-CZ" sz="3000" dirty="0"/>
              <a:t> – rozhodnut pokračovat ve válce X 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Zástupný symbol pro obsah 2"/>
          <p:cNvSpPr>
            <a:spLocks noGrp="1"/>
          </p:cNvSpPr>
          <p:nvPr>
            <p:ph idx="4294967295"/>
          </p:nvPr>
        </p:nvSpPr>
        <p:spPr>
          <a:xfrm>
            <a:off x="457200" y="404813"/>
            <a:ext cx="8229600" cy="6048375"/>
          </a:xfrm>
        </p:spPr>
        <p:txBody>
          <a:bodyPr/>
          <a:lstStyle/>
          <a:p>
            <a:r>
              <a:rPr lang="cs-CZ"/>
              <a:t>Sověty – silný vliv v armádě, pod kontrolou zbraně,postupný rozklad rus. armády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Nadpis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cs-CZ"/>
              <a:t>Alexandr Kerenskij</a:t>
            </a:r>
          </a:p>
        </p:txBody>
      </p:sp>
      <p:pic>
        <p:nvPicPr>
          <p:cNvPr id="21506" name="Zástupný symbol pro obsah 3" descr="412px-Aleksandr_Fedorovich_Kerensky.jpg"/>
          <p:cNvPicPr>
            <a:picLocks noGrp="1" noChangeAspect="1"/>
          </p:cNvPicPr>
          <p:nvPr>
            <p:ph idx="4294967295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3327400" y="1905000"/>
            <a:ext cx="3028950" cy="4191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Nadpis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cs-CZ"/>
              <a:t>Vznik sovětů – Lenin, Trockij</a:t>
            </a:r>
          </a:p>
        </p:txBody>
      </p:sp>
      <p:pic>
        <p:nvPicPr>
          <p:cNvPr id="22530" name="Zástupný symbol pro obsah 3" descr="385px-Bundesarchiv_Bild_183-71043-0003,_Wladimir_Iljitsch_Lenin.jpg"/>
          <p:cNvPicPr>
            <a:picLocks noGrp="1" noChangeAspect="1"/>
          </p:cNvPicPr>
          <p:nvPr>
            <p:ph idx="4294967295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611188" y="2060575"/>
            <a:ext cx="2905125" cy="4525963"/>
          </a:xfrm>
        </p:spPr>
      </p:pic>
      <p:pic>
        <p:nvPicPr>
          <p:cNvPr id="22531" name="Obrázek 4" descr="395px-Bundesarchiv_Bild_183-R15068,_Leo_Dawidowitsch_Trotzki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3800" y="1412875"/>
            <a:ext cx="3614738" cy="544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457200" y="244475"/>
            <a:ext cx="8385175" cy="703263"/>
          </a:xfrm>
        </p:spPr>
        <p:txBody>
          <a:bodyPr>
            <a:normAutofit/>
          </a:bodyPr>
          <a:lstStyle/>
          <a:p>
            <a:r>
              <a:rPr lang="cs-CZ" sz="4000"/>
              <a:t>Bolševici</a:t>
            </a:r>
          </a:p>
        </p:txBody>
      </p:sp>
      <p:sp>
        <p:nvSpPr>
          <p:cNvPr id="23554" name="Zástupný symbol pro obsah 2"/>
          <p:cNvSpPr>
            <a:spLocks noGrp="1"/>
          </p:cNvSpPr>
          <p:nvPr>
            <p:ph idx="4294967295"/>
          </p:nvPr>
        </p:nvSpPr>
        <p:spPr>
          <a:xfrm>
            <a:off x="457200" y="908050"/>
            <a:ext cx="8229600" cy="5545138"/>
          </a:xfrm>
        </p:spPr>
        <p:txBody>
          <a:bodyPr/>
          <a:lstStyle/>
          <a:p>
            <a:r>
              <a:rPr lang="cs-CZ" dirty="0"/>
              <a:t>Nová polit. síla – bolševici (</a:t>
            </a:r>
            <a:r>
              <a:rPr lang="cs-CZ" dirty="0" err="1"/>
              <a:t>Trockij</a:t>
            </a:r>
            <a:r>
              <a:rPr lang="cs-CZ" dirty="0"/>
              <a:t>, Lenin)- extrémní socialist. hnutí usilující o násilnou </a:t>
            </a:r>
            <a:r>
              <a:rPr lang="cs-CZ" dirty="0" smtClean="0"/>
              <a:t>revoluci</a:t>
            </a:r>
          </a:p>
          <a:p>
            <a:r>
              <a:rPr lang="cs-CZ" dirty="0" smtClean="0"/>
              <a:t>Program </a:t>
            </a:r>
            <a:r>
              <a:rPr lang="cs-CZ" dirty="0"/>
              <a:t>– Dubnové teze – hesla – půdu rolníkům, řízení továren dělníkům, okamžitý mír =</a:t>
            </a:r>
            <a:r>
              <a:rPr lang="en-US" dirty="0"/>
              <a:t>&gt;</a:t>
            </a:r>
            <a:r>
              <a:rPr lang="cs-CZ" dirty="0"/>
              <a:t> snaha získat jen podporu lidí, nehodlali to splnit</a:t>
            </a:r>
          </a:p>
          <a:p>
            <a:r>
              <a:rPr lang="cs-CZ" dirty="0" smtClean="0"/>
              <a:t>důl. </a:t>
            </a:r>
            <a:r>
              <a:rPr lang="cs-CZ" dirty="0"/>
              <a:t>– disciplinovanost, centralizace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Nadpis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cs-CZ"/>
              <a:t>Útok na Zimní palác 11/1917</a:t>
            </a:r>
          </a:p>
        </p:txBody>
      </p:sp>
      <p:pic>
        <p:nvPicPr>
          <p:cNvPr id="24578" name="Zástupný symbol pro obsah 3" descr="utok na zimni palac.jpg"/>
          <p:cNvPicPr>
            <a:picLocks noGrp="1" noChangeAspect="1"/>
          </p:cNvPicPr>
          <p:nvPr>
            <p:ph idx="4294967295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993900" y="1982788"/>
            <a:ext cx="5695950" cy="4033837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44475"/>
            <a:ext cx="8385175" cy="952277"/>
          </a:xfrm>
        </p:spPr>
        <p:txBody>
          <a:bodyPr/>
          <a:lstStyle/>
          <a:p>
            <a:r>
              <a:rPr lang="cs-CZ" sz="4000" dirty="0" smtClean="0"/>
              <a:t>Křižník Aurora</a:t>
            </a:r>
            <a:endParaRPr lang="cs-CZ" sz="4000" dirty="0"/>
          </a:p>
        </p:txBody>
      </p:sp>
      <p:pic>
        <p:nvPicPr>
          <p:cNvPr id="4" name="Zástupný symbol pro obsah 3" descr="800px-Avrora1905Manila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283968" y="3645024"/>
            <a:ext cx="4680520" cy="3096344"/>
          </a:xfrm>
        </p:spPr>
      </p:pic>
      <p:pic>
        <p:nvPicPr>
          <p:cNvPr id="5" name="Obrázek 4" descr="800px-Zakladni_kamen_Narodniho_divadl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1520" y="1268760"/>
            <a:ext cx="4876800" cy="2834640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44475"/>
            <a:ext cx="8385175" cy="1168301"/>
          </a:xfrm>
        </p:spPr>
        <p:txBody>
          <a:bodyPr/>
          <a:lstStyle/>
          <a:p>
            <a:r>
              <a:rPr lang="cs-CZ" sz="4000" dirty="0" smtClean="0"/>
              <a:t>Křižník Aurora (2002)</a:t>
            </a:r>
            <a:endParaRPr lang="cs-CZ" sz="4000" dirty="0"/>
          </a:p>
        </p:txBody>
      </p:sp>
      <p:pic>
        <p:nvPicPr>
          <p:cNvPr id="4" name="Zástupný symbol pro obsah 3" descr="800px-Panzerkreuzer_Aurora_St_Petersburg_200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475656" y="1844824"/>
            <a:ext cx="6163235" cy="4191000"/>
          </a:xfr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Nadpis 1"/>
          <p:cNvSpPr>
            <a:spLocks noGrp="1"/>
          </p:cNvSpPr>
          <p:nvPr>
            <p:ph type="title" idx="4294967295"/>
          </p:nvPr>
        </p:nvSpPr>
        <p:spPr>
          <a:xfrm>
            <a:off x="457200" y="244475"/>
            <a:ext cx="8385175" cy="1065213"/>
          </a:xfrm>
        </p:spPr>
        <p:txBody>
          <a:bodyPr/>
          <a:lstStyle/>
          <a:p>
            <a:r>
              <a:rPr lang="cs-CZ" sz="3200"/>
              <a:t>Proklamace – občanům Ruska, Prozatímní vláda svržena, v čele bolševici</a:t>
            </a:r>
          </a:p>
        </p:txBody>
      </p:sp>
      <p:pic>
        <p:nvPicPr>
          <p:cNvPr id="25602" name="Zástupný symbol pro obsah 3" descr="431px-Milrevkom_proclamation.jpg"/>
          <p:cNvPicPr>
            <a:picLocks noGrp="1" noChangeAspect="1"/>
          </p:cNvPicPr>
          <p:nvPr>
            <p:ph idx="4294967295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3779838" y="1125538"/>
            <a:ext cx="4000500" cy="554355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457200" y="244475"/>
            <a:ext cx="8385175" cy="884238"/>
          </a:xfrm>
        </p:spPr>
        <p:txBody>
          <a:bodyPr>
            <a:normAutofit/>
          </a:bodyPr>
          <a:lstStyle/>
          <a:p>
            <a:r>
              <a:rPr lang="cs-CZ"/>
              <a:t>Říjnová revoluce, 1917</a:t>
            </a:r>
          </a:p>
        </p:txBody>
      </p:sp>
      <p:sp>
        <p:nvSpPr>
          <p:cNvPr id="26626" name="Zástupný symbol pro obsah 2"/>
          <p:cNvSpPr>
            <a:spLocks noGrp="1"/>
          </p:cNvSpPr>
          <p:nvPr>
            <p:ph idx="4294967295"/>
          </p:nvPr>
        </p:nvSpPr>
        <p:spPr>
          <a:xfrm>
            <a:off x="457200" y="1052513"/>
            <a:ext cx="8229600" cy="5472112"/>
          </a:xfrm>
        </p:spPr>
        <p:txBody>
          <a:bodyPr/>
          <a:lstStyle/>
          <a:p>
            <a:r>
              <a:rPr lang="cs-CZ" dirty="0"/>
              <a:t>Cíl bolševiků – a/svržení Prozatímní vlády</a:t>
            </a:r>
          </a:p>
          <a:p>
            <a:pPr>
              <a:buFont typeface="Wingdings" pitchFamily="2" charset="2"/>
              <a:buNone/>
            </a:pPr>
            <a:r>
              <a:rPr lang="cs-CZ" dirty="0"/>
              <a:t>b/příprava ozbrojeného převzetí moci</a:t>
            </a:r>
          </a:p>
          <a:p>
            <a:pPr>
              <a:buFont typeface="Wingdings" pitchFamily="2" charset="2"/>
              <a:buNone/>
            </a:pPr>
            <a:r>
              <a:rPr lang="cs-CZ" dirty="0"/>
              <a:t>c/od 11/1917 – obsazování </a:t>
            </a:r>
            <a:r>
              <a:rPr lang="cs-CZ" dirty="0" smtClean="0"/>
              <a:t>vládních budov</a:t>
            </a:r>
            <a:endParaRPr lang="cs-CZ" dirty="0"/>
          </a:p>
          <a:p>
            <a:r>
              <a:rPr lang="cs-CZ" dirty="0" smtClean="0"/>
              <a:t>7</a:t>
            </a:r>
            <a:r>
              <a:rPr lang="cs-CZ" dirty="0"/>
              <a:t>. – 8.11.1917 – útok na Zimní palác (sídlo Prozatímní vlády</a:t>
            </a:r>
            <a:r>
              <a:rPr lang="cs-CZ" dirty="0" smtClean="0"/>
              <a:t>) = VŘSR  (Velká říjnová socialist. </a:t>
            </a:r>
            <a:r>
              <a:rPr lang="cs-CZ" smtClean="0"/>
              <a:t>revoluce) </a:t>
            </a:r>
            <a:r>
              <a:rPr lang="cs-CZ" dirty="0"/>
              <a:t>=</a:t>
            </a:r>
            <a:r>
              <a:rPr lang="en-US" dirty="0"/>
              <a:t>&gt;</a:t>
            </a:r>
            <a:r>
              <a:rPr lang="cs-CZ" dirty="0"/>
              <a:t> do čela – bolševici – vytvoření </a:t>
            </a:r>
            <a:r>
              <a:rPr lang="cs-CZ" dirty="0" err="1"/>
              <a:t>vl</a:t>
            </a:r>
            <a:r>
              <a:rPr lang="cs-CZ" dirty="0"/>
              <a:t>. vlády = rada lidových komisařů (Lenin) – vydán – dekret o půdě (rozdělení </a:t>
            </a:r>
            <a:r>
              <a:rPr lang="cs-CZ" dirty="0" err="1"/>
              <a:t>velkostat</a:t>
            </a:r>
            <a:r>
              <a:rPr lang="cs-CZ" dirty="0"/>
              <a:t>. půdy rolníkům), dekret o míru (vyzývá válčící státy k míru</a:t>
            </a:r>
            <a:r>
              <a:rPr lang="cs-CZ" dirty="0" smtClean="0"/>
              <a:t>)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1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457200" y="260350"/>
            <a:ext cx="8229600" cy="5865813"/>
          </a:xfrm>
        </p:spPr>
        <p:txBody>
          <a:bodyPr/>
          <a:lstStyle/>
          <a:p>
            <a:r>
              <a:rPr lang="cs-CZ" dirty="0" smtClean="0"/>
              <a:t>Jaro 1918 – Brest Litevský – Rus. mír s </a:t>
            </a:r>
            <a:r>
              <a:rPr lang="cs-CZ" dirty="0" err="1" smtClean="0"/>
              <a:t>Ústřed</a:t>
            </a:r>
            <a:r>
              <a:rPr lang="cs-CZ" dirty="0" smtClean="0"/>
              <a:t>. mocnostmi</a:t>
            </a:r>
          </a:p>
          <a:p>
            <a:r>
              <a:rPr lang="cs-CZ" dirty="0" smtClean="0"/>
              <a:t>Vyhlášení </a:t>
            </a:r>
            <a:r>
              <a:rPr lang="cs-CZ" dirty="0"/>
              <a:t>samostatnosti Finska, Estonska Lotyšska a Litvy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44475"/>
            <a:ext cx="8686800" cy="1041385"/>
          </a:xfrm>
        </p:spPr>
        <p:txBody>
          <a:bodyPr/>
          <a:lstStyle/>
          <a:p>
            <a:r>
              <a:rPr lang="cs-CZ" sz="4000" dirty="0" smtClean="0"/>
              <a:t>Prameny. Dostupné z www:</a:t>
            </a:r>
            <a:endParaRPr lang="cs-CZ" sz="4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28596" y="1357298"/>
            <a:ext cx="8416954" cy="4738702"/>
          </a:xfrm>
        </p:spPr>
        <p:txBody>
          <a:bodyPr/>
          <a:lstStyle/>
          <a:p>
            <a:r>
              <a:rPr lang="cs-CZ" dirty="0" smtClean="0">
                <a:hlinkClick r:id="rId2"/>
              </a:rPr>
              <a:t>http://cs.wikipedia.org/wiki/Soubor:Stormningen_av_vinterpalatset.jpg</a:t>
            </a:r>
            <a:endParaRPr lang="cs-CZ" dirty="0" smtClean="0"/>
          </a:p>
          <a:p>
            <a:r>
              <a:rPr lang="cs-CZ" dirty="0" smtClean="0"/>
              <a:t>http://cs.wikipedia.org/wiki/Soubor:Milrevkom_proclamation.jpg</a:t>
            </a:r>
          </a:p>
          <a:p>
            <a:r>
              <a:rPr lang="cs-CZ" dirty="0" smtClean="0"/>
              <a:t>http://cs.wikipedia.org/wiki/Soubor:Bundesarchiv_Bild_183-71043-0003,_Wladimir_Iljitsch_Lenin.jpg</a:t>
            </a:r>
          </a:p>
          <a:p>
            <a:r>
              <a:rPr lang="cs-CZ" dirty="0" smtClean="0"/>
              <a:t>http://cs.wikipedia.org/wiki/Soubor:Bundesarchiv_Bild_183-R15068,_Leo_Dawidowitsch_Trotzki.jpg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85720" y="642918"/>
            <a:ext cx="8715436" cy="5453082"/>
          </a:xfrm>
        </p:spPr>
        <p:txBody>
          <a:bodyPr/>
          <a:lstStyle/>
          <a:p>
            <a:r>
              <a:rPr lang="cs-CZ" dirty="0" smtClean="0">
                <a:hlinkClick r:id="rId2"/>
              </a:rPr>
              <a:t>http://cs.wikipedia.org/wiki/Soubor:Nicholas_II_of_Russia_painted_by_Earnest_Lipgart.jpg</a:t>
            </a:r>
            <a:endParaRPr lang="cs-CZ" dirty="0" smtClean="0"/>
          </a:p>
          <a:p>
            <a:r>
              <a:rPr lang="cs-CZ" dirty="0" smtClean="0">
                <a:hlinkClick r:id="rId3"/>
              </a:rPr>
              <a:t>http://cs.wikipedia.org/wiki/Soubor:Otma1906.jpg</a:t>
            </a:r>
            <a:endParaRPr lang="cs-CZ" dirty="0" smtClean="0"/>
          </a:p>
          <a:p>
            <a:r>
              <a:rPr lang="cs-CZ" dirty="0" smtClean="0">
                <a:hlinkClick r:id="rId4"/>
              </a:rPr>
              <a:t>http://cs.wikipedia.org/wiki/Soubor:Aleksandr_Fedorovich_Kerensky.jpg</a:t>
            </a:r>
            <a:endParaRPr lang="cs-CZ" dirty="0" smtClean="0"/>
          </a:p>
          <a:p>
            <a:r>
              <a:rPr lang="cs-CZ" dirty="0" smtClean="0"/>
              <a:t>http://cs.wikipedia.org/wiki/Soubor:Patrol_of_the_October_revolution.jpg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332656"/>
            <a:ext cx="8378006" cy="6336704"/>
          </a:xfrm>
        </p:spPr>
        <p:txBody>
          <a:bodyPr/>
          <a:lstStyle/>
          <a:p>
            <a:r>
              <a:rPr lang="cs-CZ" dirty="0" smtClean="0">
                <a:hlinkClick r:id="rId2"/>
              </a:rPr>
              <a:t>http://cs.wikipedia.org/wiki/Soubor:Panzerkreuzer_Aurora_St_Petersburg_2002.jpg</a:t>
            </a:r>
            <a:endParaRPr lang="cs-CZ" dirty="0" smtClean="0"/>
          </a:p>
          <a:p>
            <a:r>
              <a:rPr lang="cs-CZ" dirty="0" smtClean="0">
                <a:hlinkClick r:id="rId3"/>
              </a:rPr>
              <a:t>http://cs.wikipedia.org/wiki/Soubor:%D0%A1%D0%BF%D1%83%D1%81%D0%BA_%D0%BD%D0%B0_%D0%B2%D0%BE%D0%B4%D1%83_%D0%BA%D1%80%D0%B5%D0%B9%D1%81%D0%B5%D1%80%D0%B0_%D0%90%D0%B2%D1%80%D0%BE%D1%80%D0%B0_11_%D0%BC%D0%B0%D1%8F_1900.jpg</a:t>
            </a:r>
            <a:endParaRPr lang="cs-CZ" dirty="0" smtClean="0"/>
          </a:p>
          <a:p>
            <a:r>
              <a:rPr lang="cs-CZ" dirty="0" smtClean="0"/>
              <a:t>http://cs.wikipedia.org/wiki/Soubor:Avrora1905Manila.jpg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1560" y="404664"/>
            <a:ext cx="8233990" cy="6120680"/>
          </a:xfrm>
        </p:spPr>
        <p:txBody>
          <a:bodyPr/>
          <a:lstStyle/>
          <a:p>
            <a:r>
              <a:rPr lang="cs-CZ" dirty="0">
                <a:hlinkClick r:id="rId2"/>
              </a:rPr>
              <a:t>http://</a:t>
            </a:r>
            <a:r>
              <a:rPr lang="cs-CZ" dirty="0" smtClean="0">
                <a:hlinkClick r:id="rId2"/>
              </a:rPr>
              <a:t>cs.wikipedia.org/wiki/Soubor:Otma1906.jpg</a:t>
            </a:r>
            <a:endParaRPr lang="cs-CZ" dirty="0" smtClean="0"/>
          </a:p>
          <a:p>
            <a:r>
              <a:rPr lang="cs-CZ" dirty="0">
                <a:hlinkClick r:id="rId3"/>
              </a:rPr>
              <a:t>http://</a:t>
            </a:r>
            <a:r>
              <a:rPr lang="cs-CZ" dirty="0" smtClean="0">
                <a:hlinkClick r:id="rId3"/>
              </a:rPr>
              <a:t>cs.wikipedia.org/wiki/Soubor:Alexis.png</a:t>
            </a: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293325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260648"/>
            <a:ext cx="8450014" cy="6480720"/>
          </a:xfrm>
        </p:spPr>
        <p:txBody>
          <a:bodyPr/>
          <a:lstStyle/>
          <a:p>
            <a:r>
              <a:rPr lang="cs-CZ" dirty="0"/>
              <a:t>http://www.google.cz/imgres?q=mikul%C3%A1%C5%A1+II.+s+rodinou&amp;hl=cs&amp;biw=1366&amp;bih=673&amp;gbv=2&amp;tbm=isch&amp;tbnid=BYyeT7MgHs83LM:&amp;imgrefurl=http://www.ceskenoviny.cz/svet/index_img.php%3Fid%3D87993&amp;docid=FLZJQNd47vpldM&amp;itg=1&amp;imgurl=http://i3.cn.cz/1216110722_car-rodina.jpg&amp;w=500&amp;h=332&amp;ei=VmPLT_DdMZD1sgbuhvXbBg&amp;zoom=1&amp;iact=hc&amp;vpx=1047&amp;vpy=315&amp;dur=142&amp;hovh=183&amp;hovw=276&amp;tx=162&amp;ty=104&amp;sig=111701409996415403960&amp;page=1&amp;tbnh=139&amp;tbnw=210&amp;start=0&amp;ndsp=19&amp;ved=1t:429,r:11,s:0,i:93</a:t>
            </a:r>
          </a:p>
        </p:txBody>
      </p:sp>
    </p:spTree>
    <p:extLst>
      <p:ext uri="{BB962C8B-B14F-4D97-AF65-F5344CB8AC3E}">
        <p14:creationId xmlns:p14="http://schemas.microsoft.com/office/powerpoint/2010/main" val="8826247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44475"/>
            <a:ext cx="8385175" cy="969947"/>
          </a:xfrm>
        </p:spPr>
        <p:txBody>
          <a:bodyPr/>
          <a:lstStyle/>
          <a:p>
            <a:r>
              <a:rPr lang="cs-CZ" sz="4000" dirty="0" smtClean="0"/>
              <a:t>Literatura</a:t>
            </a:r>
            <a:endParaRPr lang="cs-CZ" sz="4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28596" y="1556792"/>
            <a:ext cx="8416954" cy="4539208"/>
          </a:xfrm>
        </p:spPr>
        <p:txBody>
          <a:bodyPr/>
          <a:lstStyle/>
          <a:p>
            <a:r>
              <a:rPr lang="cs-CZ" dirty="0" smtClean="0"/>
              <a:t>Augusta, Pavel</a:t>
            </a:r>
            <a:r>
              <a:rPr lang="en-US" dirty="0" smtClean="0"/>
              <a:t>;</a:t>
            </a:r>
            <a:r>
              <a:rPr lang="cs-CZ" dirty="0" smtClean="0"/>
              <a:t> </a:t>
            </a:r>
            <a:r>
              <a:rPr lang="cs-CZ" dirty="0" err="1" smtClean="0"/>
              <a:t>Honzák</a:t>
            </a:r>
            <a:r>
              <a:rPr lang="cs-CZ" dirty="0" smtClean="0"/>
              <a:t>, František</a:t>
            </a:r>
            <a:r>
              <a:rPr lang="en-US" dirty="0" smtClean="0"/>
              <a:t>;</a:t>
            </a:r>
            <a:r>
              <a:rPr lang="cs-CZ" dirty="0" smtClean="0"/>
              <a:t> Pečenka, Marek</a:t>
            </a:r>
            <a:r>
              <a:rPr lang="en-US" dirty="0" smtClean="0"/>
              <a:t>;</a:t>
            </a:r>
            <a:r>
              <a:rPr lang="cs-CZ" dirty="0" smtClean="0"/>
              <a:t> Luňák, Petr. Dějiny moderní doby. I. díl. 1. vyd. Praha: SPL – PRÁCE, Úvaly: ALBRA, 2000. ISBN 80-86287-05-X. S. 8 - 9.</a:t>
            </a:r>
          </a:p>
          <a:p>
            <a:r>
              <a:rPr lang="cs-CZ" dirty="0" smtClean="0"/>
              <a:t>Kuklík, Jan</a:t>
            </a:r>
            <a:r>
              <a:rPr lang="en-US" dirty="0" smtClean="0"/>
              <a:t>;</a:t>
            </a:r>
            <a:r>
              <a:rPr lang="cs-CZ" dirty="0" smtClean="0"/>
              <a:t> Kuklík, Jan: Dějiny 20. století. 3. vyd. Praha: SPL – PRÁCE, Úvaly: ALBRA, 2000. ISBN 80-86287-15-7. S. </a:t>
            </a:r>
            <a:r>
              <a:rPr lang="cs-CZ" smtClean="0"/>
              <a:t>21 -22. </a:t>
            </a:r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000" dirty="0" smtClean="0"/>
              <a:t>Anotace:</a:t>
            </a:r>
            <a:endParaRPr lang="cs-CZ" sz="4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Prezentace určena pro výklad učební látky, dále použit obrazový materiál, připraven zápis pro žáky.</a:t>
            </a:r>
          </a:p>
          <a:p>
            <a:r>
              <a:rPr lang="cs-CZ" dirty="0"/>
              <a:t>DUM vytvořen 1</a:t>
            </a:r>
            <a:r>
              <a:rPr lang="cs-CZ" dirty="0" smtClean="0"/>
              <a:t>. 10. </a:t>
            </a:r>
            <a:r>
              <a:rPr lang="cs-CZ" dirty="0"/>
              <a:t>2011 pro žáky 9. tříd.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2446142"/>
      </p:ext>
    </p:extLst>
  </p:cSld>
  <p:clrMapOvr>
    <a:masterClrMapping/>
  </p:clrMapOvr>
</p:sld>
</file>

<file path=ppt/theme/theme1.xml><?xml version="1.0" encoding="utf-8"?>
<a:theme xmlns:a="http://schemas.openxmlformats.org/drawingml/2006/main" name="Vrstvy skla">
  <a:themeElements>
    <a:clrScheme name="Vrstvy skla 4">
      <a:dk1>
        <a:srgbClr val="006600"/>
      </a:dk1>
      <a:lt1>
        <a:srgbClr val="FFFFFF"/>
      </a:lt1>
      <a:dk2>
        <a:srgbClr val="008000"/>
      </a:dk2>
      <a:lt2>
        <a:srgbClr val="FFFFB7"/>
      </a:lt2>
      <a:accent1>
        <a:srgbClr val="99CC00"/>
      </a:accent1>
      <a:accent2>
        <a:srgbClr val="00CC00"/>
      </a:accent2>
      <a:accent3>
        <a:srgbClr val="AAC0AA"/>
      </a:accent3>
      <a:accent4>
        <a:srgbClr val="DADADA"/>
      </a:accent4>
      <a:accent5>
        <a:srgbClr val="CAE2AA"/>
      </a:accent5>
      <a:accent6>
        <a:srgbClr val="00B900"/>
      </a:accent6>
      <a:hlink>
        <a:srgbClr val="99FF66"/>
      </a:hlink>
      <a:folHlink>
        <a:srgbClr val="FFFF66"/>
      </a:folHlink>
    </a:clrScheme>
    <a:fontScheme name="Vrstvy skla">
      <a:majorFont>
        <a:latin typeface="Arial Black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Vrstvy skla 1">
        <a:dk1>
          <a:srgbClr val="FF9900"/>
        </a:dk1>
        <a:lt1>
          <a:srgbClr val="FFFFFF"/>
        </a:lt1>
        <a:dk2>
          <a:srgbClr val="FFCC66"/>
        </a:dk2>
        <a:lt2>
          <a:srgbClr val="CC6600"/>
        </a:lt2>
        <a:accent1>
          <a:srgbClr val="F05000"/>
        </a:accent1>
        <a:accent2>
          <a:srgbClr val="B28300"/>
        </a:accent2>
        <a:accent3>
          <a:srgbClr val="FFE2B8"/>
        </a:accent3>
        <a:accent4>
          <a:srgbClr val="DADADA"/>
        </a:accent4>
        <a:accent5>
          <a:srgbClr val="F6B3AA"/>
        </a:accent5>
        <a:accent6>
          <a:srgbClr val="A17600"/>
        </a:accent6>
        <a:hlink>
          <a:srgbClr val="99CC00"/>
        </a:hlink>
        <a:folHlink>
          <a:srgbClr val="008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rstvy skla 2">
        <a:dk1>
          <a:srgbClr val="BB5F03"/>
        </a:dk1>
        <a:lt1>
          <a:srgbClr val="FFFFFF"/>
        </a:lt1>
        <a:dk2>
          <a:srgbClr val="993300"/>
        </a:dk2>
        <a:lt2>
          <a:srgbClr val="FEEC94"/>
        </a:lt2>
        <a:accent1>
          <a:srgbClr val="FF9900"/>
        </a:accent1>
        <a:accent2>
          <a:srgbClr val="B76A03"/>
        </a:accent2>
        <a:accent3>
          <a:srgbClr val="CAADAA"/>
        </a:accent3>
        <a:accent4>
          <a:srgbClr val="DADADA"/>
        </a:accent4>
        <a:accent5>
          <a:srgbClr val="FFCAAA"/>
        </a:accent5>
        <a:accent6>
          <a:srgbClr val="A65F02"/>
        </a:accent6>
        <a:hlink>
          <a:srgbClr val="FFFF00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rstvy skla 3">
        <a:dk1>
          <a:srgbClr val="56925A"/>
        </a:dk1>
        <a:lt1>
          <a:srgbClr val="FFFFFF"/>
        </a:lt1>
        <a:dk2>
          <a:srgbClr val="6FB56D"/>
        </a:dk2>
        <a:lt2>
          <a:srgbClr val="FFFFCC"/>
        </a:lt2>
        <a:accent1>
          <a:srgbClr val="2B877C"/>
        </a:accent1>
        <a:accent2>
          <a:srgbClr val="5A9A5F"/>
        </a:accent2>
        <a:accent3>
          <a:srgbClr val="BBD7BA"/>
        </a:accent3>
        <a:accent4>
          <a:srgbClr val="DADADA"/>
        </a:accent4>
        <a:accent5>
          <a:srgbClr val="ACC3BF"/>
        </a:accent5>
        <a:accent6>
          <a:srgbClr val="518B55"/>
        </a:accent6>
        <a:hlink>
          <a:srgbClr val="99FF33"/>
        </a:hlink>
        <a:folHlink>
          <a:srgbClr val="DDFFBB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rstvy skla 4">
        <a:dk1>
          <a:srgbClr val="006600"/>
        </a:dk1>
        <a:lt1>
          <a:srgbClr val="FFFFFF"/>
        </a:lt1>
        <a:dk2>
          <a:srgbClr val="008000"/>
        </a:dk2>
        <a:lt2>
          <a:srgbClr val="FFFFB7"/>
        </a:lt2>
        <a:accent1>
          <a:srgbClr val="99CC00"/>
        </a:accent1>
        <a:accent2>
          <a:srgbClr val="00CC00"/>
        </a:accent2>
        <a:accent3>
          <a:srgbClr val="AAC0AA"/>
        </a:accent3>
        <a:accent4>
          <a:srgbClr val="DADADA"/>
        </a:accent4>
        <a:accent5>
          <a:srgbClr val="CAE2AA"/>
        </a:accent5>
        <a:accent6>
          <a:srgbClr val="00B900"/>
        </a:accent6>
        <a:hlink>
          <a:srgbClr val="99FF66"/>
        </a:hlink>
        <a:folHlink>
          <a:srgbClr val="FFFF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rstvy skla 5">
        <a:dk1>
          <a:srgbClr val="000000"/>
        </a:dk1>
        <a:lt1>
          <a:srgbClr val="CCECFF"/>
        </a:lt1>
        <a:dk2>
          <a:srgbClr val="000000"/>
        </a:dk2>
        <a:lt2>
          <a:srgbClr val="D6EDEE"/>
        </a:lt2>
        <a:accent1>
          <a:srgbClr val="E8F0F4"/>
        </a:accent1>
        <a:accent2>
          <a:srgbClr val="8EAAFA"/>
        </a:accent2>
        <a:accent3>
          <a:srgbClr val="E2F4FF"/>
        </a:accent3>
        <a:accent4>
          <a:srgbClr val="000000"/>
        </a:accent4>
        <a:accent5>
          <a:srgbClr val="F2F6F8"/>
        </a:accent5>
        <a:accent6>
          <a:srgbClr val="809AE3"/>
        </a:accent6>
        <a:hlink>
          <a:srgbClr val="0066FF"/>
        </a:hlink>
        <a:folHlink>
          <a:srgbClr val="9947F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rstvy skla 6">
        <a:dk1>
          <a:srgbClr val="48486A"/>
        </a:dk1>
        <a:lt1>
          <a:srgbClr val="FFFFFF"/>
        </a:lt1>
        <a:dk2>
          <a:srgbClr val="000099"/>
        </a:dk2>
        <a:lt2>
          <a:srgbClr val="F8F8F8"/>
        </a:lt2>
        <a:accent1>
          <a:srgbClr val="6699FF"/>
        </a:accent1>
        <a:accent2>
          <a:srgbClr val="0000FF"/>
        </a:accent2>
        <a:accent3>
          <a:srgbClr val="AAAACA"/>
        </a:accent3>
        <a:accent4>
          <a:srgbClr val="DADADA"/>
        </a:accent4>
        <a:accent5>
          <a:srgbClr val="B8CAFF"/>
        </a:accent5>
        <a:accent6>
          <a:srgbClr val="0000E7"/>
        </a:accent6>
        <a:hlink>
          <a:srgbClr val="3DCCFF"/>
        </a:hlink>
        <a:folHlink>
          <a:srgbClr val="CCE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rstvy skla 7">
        <a:dk1>
          <a:srgbClr val="573F8B"/>
        </a:dk1>
        <a:lt1>
          <a:srgbClr val="FFFFFF"/>
        </a:lt1>
        <a:dk2>
          <a:srgbClr val="666699"/>
        </a:dk2>
        <a:lt2>
          <a:srgbClr val="D9D9FF"/>
        </a:lt2>
        <a:accent1>
          <a:srgbClr val="CC99FF"/>
        </a:accent1>
        <a:accent2>
          <a:srgbClr val="9933FF"/>
        </a:accent2>
        <a:accent3>
          <a:srgbClr val="B8B8CA"/>
        </a:accent3>
        <a:accent4>
          <a:srgbClr val="DADADA"/>
        </a:accent4>
        <a:accent5>
          <a:srgbClr val="E2CAFF"/>
        </a:accent5>
        <a:accent6>
          <a:srgbClr val="8A2DE7"/>
        </a:accent6>
        <a:hlink>
          <a:srgbClr val="99F3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rstvy skla 8">
        <a:dk1>
          <a:srgbClr val="000000"/>
        </a:dk1>
        <a:lt1>
          <a:srgbClr val="EAEAEA"/>
        </a:lt1>
        <a:dk2>
          <a:srgbClr val="000000"/>
        </a:dk2>
        <a:lt2>
          <a:srgbClr val="C1C2CB"/>
        </a:lt2>
        <a:accent1>
          <a:srgbClr val="F1F1F7"/>
        </a:accent1>
        <a:accent2>
          <a:srgbClr val="8C8CB4"/>
        </a:accent2>
        <a:accent3>
          <a:srgbClr val="F3F3F3"/>
        </a:accent3>
        <a:accent4>
          <a:srgbClr val="000000"/>
        </a:accent4>
        <a:accent5>
          <a:srgbClr val="F7F7FA"/>
        </a:accent5>
        <a:accent6>
          <a:srgbClr val="7E7EA3"/>
        </a:accent6>
        <a:hlink>
          <a:srgbClr val="A3FFFF"/>
        </a:hlink>
        <a:folHlink>
          <a:srgbClr val="9E99F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Glass Layers</Template>
  <TotalTime>173</TotalTime>
  <Words>561</Words>
  <Application>Microsoft Office PowerPoint</Application>
  <PresentationFormat>Předvádění na obrazovce (4:3)</PresentationFormat>
  <Paragraphs>60</Paragraphs>
  <Slides>23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23</vt:i4>
      </vt:variant>
    </vt:vector>
  </HeadingPairs>
  <TitlesOfParts>
    <vt:vector size="24" baseType="lpstr">
      <vt:lpstr>Vrstvy skla</vt:lpstr>
      <vt:lpstr>Revoluce v Rusku 1917</vt:lpstr>
      <vt:lpstr>Mikuláš II. s rodinou</vt:lpstr>
      <vt:lpstr>Dcery – Olga, Taťana, Marie, Anastázie</vt:lpstr>
      <vt:lpstr>Syn - Alexej</vt:lpstr>
      <vt:lpstr>Petrohradští dělníci</vt:lpstr>
      <vt:lpstr>Únorová revoluce, 1917</vt:lpstr>
      <vt:lpstr>Prezentace aplikace PowerPoint</vt:lpstr>
      <vt:lpstr>Alexandr Kerenskij</vt:lpstr>
      <vt:lpstr>Vznik sovětů – Lenin, Trockij</vt:lpstr>
      <vt:lpstr>Bolševici</vt:lpstr>
      <vt:lpstr>Útok na Zimní palác 11/1917</vt:lpstr>
      <vt:lpstr>Křižník Aurora</vt:lpstr>
      <vt:lpstr>Křižník Aurora (2002)</vt:lpstr>
      <vt:lpstr>Proklamace – občanům Ruska, Prozatímní vláda svržena, v čele bolševici</vt:lpstr>
      <vt:lpstr>Říjnová revoluce, 1917</vt:lpstr>
      <vt:lpstr>Prezentace aplikace PowerPoint</vt:lpstr>
      <vt:lpstr>Prameny. Dostupné z www:</vt:lpstr>
      <vt:lpstr>Prezentace aplikace PowerPoint</vt:lpstr>
      <vt:lpstr>Prezentace aplikace PowerPoint</vt:lpstr>
      <vt:lpstr>Prezentace aplikace PowerPoint</vt:lpstr>
      <vt:lpstr>Prezentace aplikace PowerPoint</vt:lpstr>
      <vt:lpstr>Literatura</vt:lpstr>
      <vt:lpstr>Anotace:</vt:lpstr>
    </vt:vector>
  </TitlesOfParts>
  <Company>Mn. Hradiste - SELECT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Revoluce v Rusku</dc:title>
  <dc:creator>sborovna</dc:creator>
  <cp:lastModifiedBy>user</cp:lastModifiedBy>
  <cp:revision>33</cp:revision>
  <dcterms:created xsi:type="dcterms:W3CDTF">2010-09-16T07:03:51Z</dcterms:created>
  <dcterms:modified xsi:type="dcterms:W3CDTF">2012-06-03T13:17:49Z</dcterms:modified>
</cp:coreProperties>
</file>