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27687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Kalorimetrická rovnice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41717" y="3954389"/>
            <a:ext cx="5460566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VY_32_INOVACE_21_Kalorimetr, kalorimetrická rovnice</a:t>
            </a: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539552" y="5105400"/>
            <a:ext cx="7854696" cy="1752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Kalorimet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776" y="1196752"/>
            <a:ext cx="3911918" cy="4041739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0" y="548680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Kalorimetr</a:t>
            </a:r>
            <a:r>
              <a:rPr lang="cs-CZ" sz="2400" dirty="0" smtClean="0"/>
              <a:t> je zařízení umožňující pokusně provádět tepelnou výměnu mezi tělesy a měřit potřebné tepelné veličiny.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Kalorimetr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4882181"/>
            <a:ext cx="9144000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/>
              <a:t>Kalorimetr se skládá ze dvou nádobek do sebe vložených. </a:t>
            </a:r>
            <a:endParaRPr lang="cs-CZ" sz="2400" dirty="0" smtClean="0"/>
          </a:p>
          <a:p>
            <a:r>
              <a:rPr lang="cs-CZ" sz="2400" dirty="0" smtClean="0"/>
              <a:t>Mezi </a:t>
            </a:r>
            <a:r>
              <a:rPr lang="cs-CZ" sz="2400" dirty="0" smtClean="0"/>
              <a:t>stěnami nádobek je vzduch, který tepelně izoluje vnitřní nádobku od vnější a od okolí. </a:t>
            </a:r>
            <a:endParaRPr lang="cs-CZ" sz="2400" dirty="0" smtClean="0"/>
          </a:p>
          <a:p>
            <a:r>
              <a:rPr lang="cs-CZ" sz="2400" dirty="0" smtClean="0"/>
              <a:t>Každá </a:t>
            </a:r>
            <a:r>
              <a:rPr lang="cs-CZ" sz="2400" dirty="0" smtClean="0"/>
              <a:t>z nádobek se přikrývá víčkem, ve kterém bývají otvory pro teploměr a míchačku. 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556793"/>
            <a:ext cx="2880320" cy="342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7524328" y="1628800"/>
            <a:ext cx="1368152" cy="30469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Tepelná výměna probíhá pouze mezi tělesy uvnitř nádoby.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4491122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40760" y="4491122"/>
            <a:ext cx="53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 animBg="1"/>
      <p:bldP spid="8" grpId="0" animBg="1"/>
      <p:bldP spid="4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Kalorimetrická rovnice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781236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popisuje </a:t>
            </a:r>
            <a:r>
              <a:rPr lang="cs-CZ" sz="2400" dirty="0" smtClean="0"/>
              <a:t>tepelnou výměnu, která probíhá mezi tělesy </a:t>
            </a:r>
            <a:r>
              <a:rPr lang="cs-CZ" sz="2400" dirty="0" smtClean="0"/>
              <a:t>uvnitř </a:t>
            </a:r>
            <a:r>
              <a:rPr lang="cs-CZ" sz="2400" dirty="0" smtClean="0"/>
              <a:t>kalorimetru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556792"/>
            <a:ext cx="4445732" cy="292387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Teplejší těleso v kalorimetru: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o </a:t>
            </a:r>
            <a:r>
              <a:rPr lang="cs-CZ" sz="2400" b="1" dirty="0" smtClean="0"/>
              <a:t>hmotnosti </a:t>
            </a:r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1</a:t>
            </a:r>
            <a:r>
              <a:rPr lang="cs-CZ" sz="2400" b="1" dirty="0" smtClean="0"/>
              <a:t> a teplotě 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400" b="1" baseline="-25000" dirty="0">
                <a:solidFill>
                  <a:srgbClr val="FF0000"/>
                </a:solidFill>
              </a:rPr>
              <a:t> 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      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odevzdá teplo </a:t>
            </a:r>
            <a:r>
              <a:rPr lang="cs-CZ" sz="2400" b="1" dirty="0" smtClean="0">
                <a:solidFill>
                  <a:srgbClr val="FF0000"/>
                </a:solidFill>
              </a:rPr>
              <a:t>Q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1</a:t>
            </a:r>
          </a:p>
          <a:p>
            <a:pPr>
              <a:buFontTx/>
              <a:buChar char="-"/>
            </a:pPr>
            <a:r>
              <a:rPr lang="cs-CZ" sz="2400" b="1" dirty="0" smtClean="0"/>
              <a:t>    toto </a:t>
            </a:r>
            <a:r>
              <a:rPr lang="cs-CZ" sz="2400" b="1" dirty="0" smtClean="0"/>
              <a:t>teplo předá </a:t>
            </a:r>
            <a:r>
              <a:rPr lang="cs-CZ" sz="2400" b="1" dirty="0" smtClean="0"/>
              <a:t>chladnějšímu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tělesu</a:t>
            </a:r>
            <a:endParaRPr lang="cs-CZ" sz="2400" b="1" dirty="0" smtClean="0"/>
          </a:p>
          <a:p>
            <a:pPr>
              <a:buFontTx/>
              <a:buChar char="-"/>
            </a:pPr>
            <a:r>
              <a:rPr lang="cs-CZ" sz="2400" b="1" dirty="0" smtClean="0"/>
              <a:t>    ochladí </a:t>
            </a:r>
            <a:r>
              <a:rPr lang="cs-CZ" sz="2400" b="1" dirty="0" smtClean="0"/>
              <a:t>se na teplotu 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1835696" y="4725144"/>
            <a:ext cx="576064" cy="792088"/>
          </a:xfrm>
          <a:prstGeom prst="down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0" y="5589240"/>
            <a:ext cx="3419872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Q</a:t>
            </a:r>
            <a:r>
              <a:rPr lang="cs-CZ" sz="3200" b="1" baseline="-25000" dirty="0" smtClean="0"/>
              <a:t>1 </a:t>
            </a:r>
            <a:r>
              <a:rPr lang="cs-CZ" sz="3200" b="1" dirty="0" smtClean="0"/>
              <a:t>= c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. m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 . ( t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 – t)</a:t>
            </a:r>
            <a:r>
              <a:rPr lang="cs-CZ" sz="3200" b="1" baseline="-25000" dirty="0" smtClean="0"/>
              <a:t> 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6273225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... odevzdané teplo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1556792"/>
            <a:ext cx="4355976" cy="292387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Chladnější těleso v kalorimetru: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o </a:t>
            </a:r>
            <a:r>
              <a:rPr lang="cs-CZ" sz="2400" b="1" dirty="0" smtClean="0"/>
              <a:t>hmotnosti </a:t>
            </a:r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/>
              <a:t> a teplotě 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400" b="1" baseline="-25000" dirty="0">
                <a:solidFill>
                  <a:srgbClr val="FF0000"/>
                </a:solidFill>
              </a:rPr>
              <a:t> 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     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přijme teplo </a:t>
            </a:r>
            <a:r>
              <a:rPr lang="cs-CZ" sz="2400" b="1" dirty="0" smtClean="0">
                <a:solidFill>
                  <a:srgbClr val="FF0000"/>
                </a:solidFill>
              </a:rPr>
              <a:t>Q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</a:p>
          <a:p>
            <a:pPr>
              <a:buFontTx/>
              <a:buChar char="-"/>
            </a:pPr>
            <a:r>
              <a:rPr lang="cs-CZ" sz="2400" b="1" dirty="0" smtClean="0"/>
              <a:t>   toto </a:t>
            </a:r>
            <a:r>
              <a:rPr lang="cs-CZ" sz="2400" b="1" dirty="0" smtClean="0"/>
              <a:t>teplo přijme od </a:t>
            </a:r>
            <a:r>
              <a:rPr lang="cs-CZ" sz="2400" b="1" dirty="0" smtClean="0"/>
              <a:t>teplejšího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</a:t>
            </a:r>
            <a:r>
              <a:rPr lang="cs-CZ" sz="2400" b="1" dirty="0" smtClean="0"/>
              <a:t>tělesa</a:t>
            </a:r>
          </a:p>
          <a:p>
            <a:pPr>
              <a:buFontTx/>
              <a:buChar char="-"/>
            </a:pPr>
            <a:r>
              <a:rPr lang="cs-CZ" sz="2400" b="1" dirty="0" smtClean="0"/>
              <a:t>   zvýší </a:t>
            </a:r>
            <a:r>
              <a:rPr lang="cs-CZ" sz="2400" b="1" dirty="0" smtClean="0"/>
              <a:t>teplotu na teplotu </a:t>
            </a:r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Šipka dolů 16"/>
          <p:cNvSpPr/>
          <p:nvPr/>
        </p:nvSpPr>
        <p:spPr>
          <a:xfrm>
            <a:off x="7020272" y="4653136"/>
            <a:ext cx="576064" cy="792088"/>
          </a:xfrm>
          <a:prstGeom prst="down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724128" y="5589240"/>
            <a:ext cx="3419872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Q</a:t>
            </a:r>
            <a:r>
              <a:rPr lang="cs-CZ" sz="3200" b="1" baseline="-25000" dirty="0" smtClean="0"/>
              <a:t>2 </a:t>
            </a:r>
            <a:r>
              <a:rPr lang="cs-CZ" sz="3200" b="1" dirty="0" smtClean="0"/>
              <a:t>= c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. m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 . ( t – t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)</a:t>
            </a:r>
            <a:r>
              <a:rPr lang="cs-CZ" sz="3200" b="1" baseline="-25000" dirty="0" smtClean="0"/>
              <a:t> 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6273225"/>
            <a:ext cx="2915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... přijaté teplo</a:t>
            </a:r>
            <a:endParaRPr lang="cs-CZ" sz="32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657725"/>
            <a:ext cx="1914525" cy="220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build="allAtOnce" animBg="1"/>
      <p:bldP spid="11" grpId="0" animBg="1"/>
      <p:bldP spid="13" grpId="0" animBg="1"/>
      <p:bldP spid="14" grpId="0"/>
      <p:bldP spid="16" grpId="0" build="allAtOnce" animBg="1"/>
      <p:bldP spid="17" grpId="0" animBg="1"/>
      <p:bldP spid="18" grpId="0" animBg="1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Kalorimetrická rovnice - dokončení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9144000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Při tepelné výměně mezi tělesy v kalorimetru se teplo předává pouze mezi tělesy v kalorimetru.</a:t>
            </a:r>
          </a:p>
          <a:p>
            <a:r>
              <a:rPr lang="cs-CZ" sz="2800" dirty="0" smtClean="0"/>
              <a:t>Nedochází k předávání tepla do okolí.</a:t>
            </a:r>
          </a:p>
          <a:p>
            <a:r>
              <a:rPr lang="cs-CZ" sz="2800" dirty="0" smtClean="0"/>
              <a:t>Teplo odevzdané teplejším tělesem je stejně velké jako teplo přijaté tělesem chladnějším.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021288"/>
            <a:ext cx="3419872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Q</a:t>
            </a:r>
            <a:r>
              <a:rPr lang="cs-CZ" sz="3200" b="1" baseline="-25000" dirty="0" smtClean="0"/>
              <a:t>1 </a:t>
            </a:r>
            <a:r>
              <a:rPr lang="cs-CZ" sz="3200" b="1" dirty="0" smtClean="0"/>
              <a:t>= c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. m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 . ( t</a:t>
            </a:r>
            <a:r>
              <a:rPr lang="cs-CZ" sz="3200" b="1" baseline="-25000" dirty="0" smtClean="0"/>
              <a:t>1</a:t>
            </a:r>
            <a:r>
              <a:rPr lang="cs-CZ" sz="3200" b="1" dirty="0" smtClean="0"/>
              <a:t> – t)</a:t>
            </a:r>
            <a:r>
              <a:rPr lang="cs-CZ" sz="3200" b="1" baseline="-25000" dirty="0" smtClean="0"/>
              <a:t>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24128" y="6021288"/>
            <a:ext cx="3419872" cy="5847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dirty="0" smtClean="0"/>
              <a:t>Q</a:t>
            </a:r>
            <a:r>
              <a:rPr lang="cs-CZ" sz="3200" b="1" baseline="-25000" dirty="0" smtClean="0"/>
              <a:t>2 </a:t>
            </a:r>
            <a:r>
              <a:rPr lang="cs-CZ" sz="3200" b="1" dirty="0" smtClean="0"/>
              <a:t>= c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. m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 . ( t – t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)</a:t>
            </a:r>
            <a:r>
              <a:rPr lang="cs-CZ" sz="3200" b="1" baseline="-25000" dirty="0" smtClean="0"/>
              <a:t> 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4012334" y="3062000"/>
            <a:ext cx="9669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Q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1 </a:t>
            </a:r>
            <a:r>
              <a:rPr lang="cs-CZ" sz="3200" b="1" dirty="0" smtClean="0">
                <a:solidFill>
                  <a:prstClr val="black"/>
                </a:solidFill>
              </a:rPr>
              <a:t>=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8024" y="3068960"/>
            <a:ext cx="6062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Q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2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251520" y="3645024"/>
            <a:ext cx="3816424" cy="23042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V="1">
            <a:off x="4499992" y="4509120"/>
            <a:ext cx="216024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979712" y="3861048"/>
            <a:ext cx="280831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c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3200" b="1" dirty="0" smtClean="0">
                <a:solidFill>
                  <a:prstClr val="black"/>
                </a:solidFill>
              </a:rPr>
              <a:t>. m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3200" b="1" dirty="0" smtClean="0">
                <a:solidFill>
                  <a:prstClr val="black"/>
                </a:solidFill>
              </a:rPr>
              <a:t> . ( t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1</a:t>
            </a:r>
            <a:r>
              <a:rPr lang="cs-CZ" sz="3200" b="1" dirty="0" smtClean="0">
                <a:solidFill>
                  <a:prstClr val="black"/>
                </a:solidFill>
              </a:rPr>
              <a:t> – t)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cxnSp>
        <p:nvCxnSpPr>
          <p:cNvPr id="15" name="Přímá spojovací šipka 14"/>
          <p:cNvCxnSpPr/>
          <p:nvPr/>
        </p:nvCxnSpPr>
        <p:spPr>
          <a:xfrm rot="5400000" flipH="1" flipV="1">
            <a:off x="1799692" y="4689140"/>
            <a:ext cx="1584176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4572000" y="3861048"/>
            <a:ext cx="292787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prstClr val="black"/>
                </a:solidFill>
              </a:rPr>
              <a:t>= c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</a:rPr>
              <a:t>. m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</a:rPr>
              <a:t> . ( t – t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2</a:t>
            </a:r>
            <a:r>
              <a:rPr lang="cs-CZ" sz="3200" b="1" dirty="0" smtClean="0">
                <a:solidFill>
                  <a:prstClr val="black"/>
                </a:solidFill>
              </a:rPr>
              <a:t>)</a:t>
            </a:r>
            <a:r>
              <a:rPr lang="cs-CZ" sz="3200" b="1" baseline="-25000" dirty="0" smtClean="0">
                <a:solidFill>
                  <a:prstClr val="black"/>
                </a:solidFill>
              </a:rPr>
              <a:t> </a:t>
            </a:r>
            <a:endParaRPr lang="cs-CZ" dirty="0"/>
          </a:p>
        </p:txBody>
      </p:sp>
      <p:cxnSp>
        <p:nvCxnSpPr>
          <p:cNvPr id="18" name="Přímá spojovací šipka 17"/>
          <p:cNvCxnSpPr/>
          <p:nvPr/>
        </p:nvCxnSpPr>
        <p:spPr>
          <a:xfrm rot="16200000" flipV="1">
            <a:off x="5796136" y="4869160"/>
            <a:ext cx="1512168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 animBg="1"/>
      <p:bldP spid="4" grpId="0" animBg="1"/>
      <p:bldP spid="5" grpId="0" animBg="1"/>
      <p:bldP spid="6" grpId="0"/>
      <p:bldP spid="7" grpId="0"/>
      <p:bldP spid="13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579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[1]</a:t>
            </a:r>
            <a:endParaRPr lang="cs-CZ" dirty="0"/>
          </a:p>
          <a:p>
            <a:pPr>
              <a:lnSpc>
                <a:spcPct val="114000"/>
              </a:lnSpc>
            </a:pPr>
            <a:r>
              <a:rPr lang="cs-CZ" dirty="0"/>
              <a:t>http://</a:t>
            </a:r>
            <a:r>
              <a:rPr lang="cs-CZ" dirty="0" smtClean="0"/>
              <a:t>upload.wikimedia.org/wikipedia/commons/9/97/Kalorimetr.png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[2]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- </a:t>
            </a:r>
            <a:r>
              <a:rPr lang="cs-CZ" dirty="0" err="1" smtClean="0"/>
              <a:t>Sken</a:t>
            </a:r>
            <a:r>
              <a:rPr lang="cs-CZ" dirty="0" smtClean="0"/>
              <a:t> z učebnice str. 43: </a:t>
            </a:r>
            <a:r>
              <a:rPr lang="cs-CZ" dirty="0"/>
              <a:t>Doc. Dr. Ing. RAUNER, Karel , et al. Fyzika 8 učebnice pro základní školy a víceletá gymnázia. Plzeň : Fraus, 2006. 128 s. ISBN 80-7238-525-9.</a:t>
            </a:r>
          </a:p>
          <a:p>
            <a:pPr>
              <a:lnSpc>
                <a:spcPct val="114000"/>
              </a:lnSpc>
            </a:pPr>
            <a:endParaRPr lang="cs-CZ" dirty="0"/>
          </a:p>
          <a:p>
            <a:pPr>
              <a:lnSpc>
                <a:spcPct val="114000"/>
              </a:lnSpc>
            </a:pP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335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24</cp:revision>
  <dcterms:modified xsi:type="dcterms:W3CDTF">2012-06-03T10:41:04Z</dcterms:modified>
</cp:coreProperties>
</file>