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upload.wikimedia.org/wikipedia/commons/9/97/Kalorimetr.png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636912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Kalorimetrická rovnice</a:t>
            </a:r>
          </a:p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- řešení úloh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539552" y="5105400"/>
            <a:ext cx="7854696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2339752" y="4509120"/>
            <a:ext cx="44644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VY_32_INOVACE_22_Kalorimetrická </a:t>
            </a:r>
            <a:r>
              <a:rPr lang="cs-CZ" dirty="0"/>
              <a:t>rovnice</a:t>
            </a:r>
          </a:p>
        </p:txBody>
      </p:sp>
    </p:spTree>
    <p:extLst>
      <p:ext uri="{BB962C8B-B14F-4D97-AF65-F5344CB8AC3E}">
        <p14:creationId xmlns:p14="http://schemas.microsoft.com/office/powerpoint/2010/main" val="376374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6632"/>
            <a:ext cx="9144000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Opakování:</a:t>
            </a:r>
          </a:p>
          <a:p>
            <a:endParaRPr lang="cs-CZ" sz="2400" b="1" dirty="0"/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Z jakých částí se skládá kalorimetr?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K čemu kalorimetr slouží?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Pokud budou v kalorimetru dvě tělesa o různé teplotě, jak bude probíhat mezi těmito tělesy tepelná výměna?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Jaký vztah platí mezi teplem odevzdaným teplejším tělesem a teplem přijatým chladnějším tělesem při tepelné výměně v kalorimetru?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K výpočtu které veličiny nejčastěji slouží kalorimetrická rovnice?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Jak zní kalorimetrická rovnice?</a:t>
            </a:r>
            <a:endParaRPr lang="cs-CZ" sz="2400" dirty="0"/>
          </a:p>
        </p:txBody>
      </p:sp>
      <p:pic>
        <p:nvPicPr>
          <p:cNvPr id="3" name="Picture 2" descr="Soubor:Kalorimetr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0"/>
            <a:ext cx="4283968" cy="4426135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115616" y="5933609"/>
            <a:ext cx="280831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c</a:t>
            </a:r>
            <a:r>
              <a:rPr lang="cs-CZ" sz="32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3200" b="1" dirty="0" smtClean="0">
                <a:solidFill>
                  <a:prstClr val="black"/>
                </a:solidFill>
              </a:rPr>
              <a:t>. m</a:t>
            </a:r>
            <a:r>
              <a:rPr lang="cs-CZ" sz="32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3200" b="1" dirty="0" smtClean="0">
                <a:solidFill>
                  <a:prstClr val="black"/>
                </a:solidFill>
              </a:rPr>
              <a:t> . ( t</a:t>
            </a:r>
            <a:r>
              <a:rPr lang="cs-CZ" sz="32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3200" b="1" dirty="0" smtClean="0">
                <a:solidFill>
                  <a:prstClr val="black"/>
                </a:solidFill>
              </a:rPr>
              <a:t> – t)</a:t>
            </a:r>
            <a:r>
              <a:rPr lang="cs-CZ" sz="3200" b="1" baseline="-25000" dirty="0" smtClean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635896" y="5933608"/>
            <a:ext cx="292787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= c</a:t>
            </a:r>
            <a:r>
              <a:rPr lang="cs-CZ" sz="32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3200" b="1" dirty="0" smtClean="0">
                <a:solidFill>
                  <a:prstClr val="black"/>
                </a:solidFill>
              </a:rPr>
              <a:t>. m</a:t>
            </a:r>
            <a:r>
              <a:rPr lang="cs-CZ" sz="32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3200" b="1" dirty="0" smtClean="0">
                <a:solidFill>
                  <a:prstClr val="black"/>
                </a:solidFill>
              </a:rPr>
              <a:t> . ( t – t</a:t>
            </a:r>
            <a:r>
              <a:rPr lang="cs-CZ" sz="32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3200" b="1" dirty="0" smtClean="0">
                <a:solidFill>
                  <a:prstClr val="black"/>
                </a:solidFill>
              </a:rPr>
              <a:t>)</a:t>
            </a:r>
            <a:r>
              <a:rPr lang="cs-CZ" sz="3200" b="1" baseline="-25000" dirty="0" smtClean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316416" y="3645024"/>
            <a:ext cx="539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8582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6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75848"/>
            <a:ext cx="9144000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Př.1: Železný váleček o hmotnosti 100 g a teplotě 100 °C byl vložen do vody v kalorimetru o teplotě 15°C a objemu 0,5 l. Jaká teplota bude naměřena po ustálení?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99" y="1276177"/>
            <a:ext cx="4139952" cy="230832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Teplejší váleček:</a:t>
            </a:r>
          </a:p>
          <a:p>
            <a:endParaRPr lang="cs-CZ" sz="2400" b="1" dirty="0" smtClean="0"/>
          </a:p>
          <a:p>
            <a:r>
              <a:rPr lang="cs-CZ" sz="2400" dirty="0" smtClean="0"/>
              <a:t>C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450 </a:t>
            </a:r>
          </a:p>
          <a:p>
            <a:r>
              <a:rPr lang="cs-CZ" sz="2400" dirty="0" smtClean="0"/>
              <a:t>m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100 g = 0,1 kg</a:t>
            </a:r>
          </a:p>
          <a:p>
            <a:r>
              <a:rPr lang="cs-CZ" sz="2400" dirty="0" smtClean="0"/>
              <a:t>t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100°C</a:t>
            </a:r>
          </a:p>
          <a:p>
            <a:r>
              <a:rPr lang="cs-CZ" sz="2400" dirty="0" smtClean="0"/>
              <a:t>t = ? °C</a:t>
            </a:r>
          </a:p>
        </p:txBody>
      </p:sp>
      <p:grpSp>
        <p:nvGrpSpPr>
          <p:cNvPr id="4" name="Skupina 3"/>
          <p:cNvGrpSpPr/>
          <p:nvPr/>
        </p:nvGrpSpPr>
        <p:grpSpPr>
          <a:xfrm>
            <a:off x="1291907" y="1715959"/>
            <a:ext cx="1143008" cy="714380"/>
            <a:chOff x="2627784" y="5085184"/>
            <a:chExt cx="1008112" cy="965721"/>
          </a:xfrm>
        </p:grpSpPr>
        <p:sp>
          <p:nvSpPr>
            <p:cNvPr id="5" name="TextovéPole 4"/>
            <p:cNvSpPr txBox="1"/>
            <p:nvPr/>
          </p:nvSpPr>
          <p:spPr>
            <a:xfrm>
              <a:off x="2987824" y="5085184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J</a:t>
              </a:r>
              <a:endParaRPr lang="cs-CZ" sz="24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627784" y="5589240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kg . °C</a:t>
              </a:r>
              <a:endParaRPr lang="cs-CZ" sz="2400" dirty="0"/>
            </a:p>
          </p:txBody>
        </p:sp>
        <p:cxnSp>
          <p:nvCxnSpPr>
            <p:cNvPr id="7" name="Přímá spojovací čára 9"/>
            <p:cNvCxnSpPr/>
            <p:nvPr/>
          </p:nvCxnSpPr>
          <p:spPr>
            <a:xfrm>
              <a:off x="2699792" y="5589240"/>
              <a:ext cx="864096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8" name="TextovéPole 7"/>
          <p:cNvSpPr txBox="1"/>
          <p:nvPr/>
        </p:nvSpPr>
        <p:spPr>
          <a:xfrm>
            <a:off x="4716015" y="1276177"/>
            <a:ext cx="4139952" cy="230832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Chladnější voda:</a:t>
            </a:r>
          </a:p>
          <a:p>
            <a:endParaRPr lang="cs-CZ" sz="2400" b="1" dirty="0" smtClean="0"/>
          </a:p>
          <a:p>
            <a:r>
              <a:rPr lang="cs-CZ" sz="2400" dirty="0" smtClean="0"/>
              <a:t>C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4 180 </a:t>
            </a:r>
          </a:p>
          <a:p>
            <a:r>
              <a:rPr lang="cs-CZ" sz="2400" dirty="0" smtClean="0"/>
              <a:t>m</a:t>
            </a:r>
            <a:r>
              <a:rPr lang="cs-CZ" sz="2400" baseline="-25000" dirty="0"/>
              <a:t>2</a:t>
            </a:r>
            <a:r>
              <a:rPr lang="cs-CZ" sz="2400" dirty="0" smtClean="0"/>
              <a:t> = 0,5 kg</a:t>
            </a:r>
          </a:p>
          <a:p>
            <a:r>
              <a:rPr lang="cs-CZ" sz="2400" dirty="0" smtClean="0"/>
              <a:t>t</a:t>
            </a:r>
            <a:r>
              <a:rPr lang="cs-CZ" sz="2400" baseline="-25000" dirty="0"/>
              <a:t>2</a:t>
            </a:r>
            <a:r>
              <a:rPr lang="cs-CZ" sz="2400" dirty="0" smtClean="0"/>
              <a:t> = 15°C</a:t>
            </a:r>
          </a:p>
          <a:p>
            <a:r>
              <a:rPr lang="cs-CZ" sz="2400" dirty="0" smtClean="0"/>
              <a:t>t = ? °C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6124989" y="1731638"/>
            <a:ext cx="1143008" cy="714380"/>
            <a:chOff x="2627784" y="5085184"/>
            <a:chExt cx="1008112" cy="965721"/>
          </a:xfrm>
        </p:grpSpPr>
        <p:sp>
          <p:nvSpPr>
            <p:cNvPr id="10" name="TextovéPole 9"/>
            <p:cNvSpPr txBox="1"/>
            <p:nvPr/>
          </p:nvSpPr>
          <p:spPr>
            <a:xfrm>
              <a:off x="2987824" y="5085184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J</a:t>
              </a:r>
              <a:endParaRPr lang="cs-CZ" sz="2400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2627784" y="5589240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kg . °C</a:t>
              </a:r>
              <a:endParaRPr lang="cs-CZ" sz="2400" dirty="0"/>
            </a:p>
          </p:txBody>
        </p:sp>
        <p:cxnSp>
          <p:nvCxnSpPr>
            <p:cNvPr id="12" name="Přímá spojovací čára 9"/>
            <p:cNvCxnSpPr/>
            <p:nvPr/>
          </p:nvCxnSpPr>
          <p:spPr>
            <a:xfrm>
              <a:off x="2699792" y="5589240"/>
              <a:ext cx="864096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3" name="Obdélník 12"/>
          <p:cNvSpPr/>
          <p:nvPr/>
        </p:nvSpPr>
        <p:spPr>
          <a:xfrm>
            <a:off x="1876130" y="3694162"/>
            <a:ext cx="21447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2400" b="1" dirty="0" smtClean="0">
                <a:solidFill>
                  <a:prstClr val="black"/>
                </a:solidFill>
              </a:rPr>
              <a:t>. m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2400" b="1" dirty="0" smtClean="0">
                <a:solidFill>
                  <a:prstClr val="black"/>
                </a:solidFill>
              </a:rPr>
              <a:t> . ( t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2400" b="1" dirty="0" smtClean="0">
                <a:solidFill>
                  <a:prstClr val="black"/>
                </a:solidFill>
              </a:rPr>
              <a:t> – t)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3827032" y="3694162"/>
            <a:ext cx="29278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= c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2400" b="1" dirty="0" smtClean="0">
                <a:solidFill>
                  <a:prstClr val="black"/>
                </a:solidFill>
              </a:rPr>
              <a:t>. m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2400" b="1" dirty="0" smtClean="0">
                <a:solidFill>
                  <a:prstClr val="black"/>
                </a:solidFill>
              </a:rPr>
              <a:t> . ( t – t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2400" b="1" dirty="0" smtClean="0">
                <a:solidFill>
                  <a:prstClr val="black"/>
                </a:solidFill>
              </a:rPr>
              <a:t>)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1213902" y="4155827"/>
            <a:ext cx="261313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450 . 0,1 . ( 100 – t)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3873544" y="4141618"/>
            <a:ext cx="29278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= 4 180 . 0,5 . ( t – 15)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2076939" y="4579685"/>
            <a:ext cx="19287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45. ( 100 – t)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3873544" y="4579685"/>
            <a:ext cx="23076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= 2 090 . ( t – 15)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2081875" y="5041350"/>
            <a:ext cx="182505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4 500 – 45 . t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3827032" y="5019134"/>
            <a:ext cx="328741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= 2 090 . t – 31 350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1836944" y="5503015"/>
            <a:ext cx="206998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4 500 + 31 350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827031" y="5505775"/>
            <a:ext cx="328741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= 2 090 . t + 45 . t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2721453" y="5964680"/>
            <a:ext cx="110557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35 850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3777084" y="5960811"/>
            <a:ext cx="15603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= 2 135 . t</a:t>
            </a:r>
            <a:endParaRPr lang="cs-CZ" sz="2400" dirty="0"/>
          </a:p>
        </p:txBody>
      </p:sp>
      <p:sp>
        <p:nvSpPr>
          <p:cNvPr id="25" name="Obdélník 24"/>
          <p:cNvSpPr/>
          <p:nvPr/>
        </p:nvSpPr>
        <p:spPr>
          <a:xfrm>
            <a:off x="3454723" y="6424181"/>
            <a:ext cx="3198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t</a:t>
            </a:r>
            <a:endParaRPr lang="cs-CZ" sz="2400" dirty="0"/>
          </a:p>
        </p:txBody>
      </p:sp>
      <p:sp>
        <p:nvSpPr>
          <p:cNvPr id="26" name="Obdélník 25"/>
          <p:cNvSpPr/>
          <p:nvPr/>
        </p:nvSpPr>
        <p:spPr>
          <a:xfrm>
            <a:off x="3791802" y="6380316"/>
            <a:ext cx="214835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= 35 850 : 2 135</a:t>
            </a:r>
            <a:endParaRPr lang="cs-CZ" sz="2400" dirty="0"/>
          </a:p>
        </p:txBody>
      </p:sp>
      <p:sp>
        <p:nvSpPr>
          <p:cNvPr id="27" name="Obdélník 26"/>
          <p:cNvSpPr/>
          <p:nvPr/>
        </p:nvSpPr>
        <p:spPr>
          <a:xfrm>
            <a:off x="5936704" y="6396335"/>
            <a:ext cx="12904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= 16,8 °C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211540" y="4429507"/>
            <a:ext cx="1890964" cy="193899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Výsledná teplota vody s železným válečkem je 16,8 °C.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28692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75848"/>
            <a:ext cx="9144000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Př.2: Hliníkový váleček o hmotnosti 100 g a teplotě 100 °C byl vložen do vody v kalorimetru o teplotě 15°C a objemu 0,5 l. Jaká teplota bude naměřena po ustálení?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99" y="1276177"/>
            <a:ext cx="4139952" cy="230832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Teplejší váleček:</a:t>
            </a:r>
          </a:p>
          <a:p>
            <a:endParaRPr lang="cs-CZ" sz="2400" dirty="0" smtClean="0"/>
          </a:p>
          <a:p>
            <a:r>
              <a:rPr lang="cs-CZ" sz="2400" dirty="0" smtClean="0"/>
              <a:t>C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896 </a:t>
            </a:r>
          </a:p>
          <a:p>
            <a:r>
              <a:rPr lang="cs-CZ" sz="2400" dirty="0" smtClean="0"/>
              <a:t>m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100 g = 0,1 kg</a:t>
            </a:r>
          </a:p>
          <a:p>
            <a:r>
              <a:rPr lang="cs-CZ" sz="2400" dirty="0" smtClean="0"/>
              <a:t>t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100°C</a:t>
            </a:r>
          </a:p>
          <a:p>
            <a:r>
              <a:rPr lang="cs-CZ" sz="2400" dirty="0" smtClean="0"/>
              <a:t>t = ? °C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16015" y="1276177"/>
            <a:ext cx="4139952" cy="230832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Chladnější voda:</a:t>
            </a:r>
          </a:p>
          <a:p>
            <a:endParaRPr lang="cs-CZ" sz="2400" dirty="0" smtClean="0"/>
          </a:p>
          <a:p>
            <a:r>
              <a:rPr lang="cs-CZ" sz="2400" dirty="0" smtClean="0"/>
              <a:t>C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4 180 </a:t>
            </a:r>
          </a:p>
          <a:p>
            <a:r>
              <a:rPr lang="cs-CZ" sz="2400" dirty="0" smtClean="0"/>
              <a:t>m</a:t>
            </a:r>
            <a:r>
              <a:rPr lang="cs-CZ" sz="2400" baseline="-25000" dirty="0"/>
              <a:t>2</a:t>
            </a:r>
            <a:r>
              <a:rPr lang="cs-CZ" sz="2400" dirty="0" smtClean="0"/>
              <a:t> = 0,5 kg</a:t>
            </a:r>
          </a:p>
          <a:p>
            <a:r>
              <a:rPr lang="cs-CZ" sz="2400" dirty="0" smtClean="0"/>
              <a:t>t</a:t>
            </a:r>
            <a:r>
              <a:rPr lang="cs-CZ" sz="2400" baseline="-25000" dirty="0"/>
              <a:t>2</a:t>
            </a:r>
            <a:r>
              <a:rPr lang="cs-CZ" sz="2400" dirty="0" smtClean="0"/>
              <a:t> = 15°C</a:t>
            </a:r>
          </a:p>
          <a:p>
            <a:r>
              <a:rPr lang="cs-CZ" sz="2400" dirty="0" smtClean="0"/>
              <a:t>t = ? °C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1142976" y="1714488"/>
            <a:ext cx="1143008" cy="714380"/>
            <a:chOff x="2627784" y="5085184"/>
            <a:chExt cx="1008112" cy="965721"/>
          </a:xfrm>
        </p:grpSpPr>
        <p:sp>
          <p:nvSpPr>
            <p:cNvPr id="6" name="TextovéPole 5"/>
            <p:cNvSpPr txBox="1"/>
            <p:nvPr/>
          </p:nvSpPr>
          <p:spPr>
            <a:xfrm>
              <a:off x="2987824" y="5085184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J</a:t>
              </a:r>
              <a:endParaRPr lang="cs-CZ" sz="24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627784" y="5589240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kg . °C</a:t>
              </a:r>
              <a:endParaRPr lang="cs-CZ" sz="2400" dirty="0"/>
            </a:p>
          </p:txBody>
        </p:sp>
        <p:cxnSp>
          <p:nvCxnSpPr>
            <p:cNvPr id="8" name="Přímá spojovací čára 9"/>
            <p:cNvCxnSpPr/>
            <p:nvPr/>
          </p:nvCxnSpPr>
          <p:spPr>
            <a:xfrm>
              <a:off x="2699792" y="5589240"/>
              <a:ext cx="864096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9" name="Skupina 8"/>
          <p:cNvGrpSpPr/>
          <p:nvPr/>
        </p:nvGrpSpPr>
        <p:grpSpPr>
          <a:xfrm>
            <a:off x="6072198" y="1785926"/>
            <a:ext cx="1143008" cy="714380"/>
            <a:chOff x="2627784" y="5085184"/>
            <a:chExt cx="1008112" cy="965721"/>
          </a:xfrm>
        </p:grpSpPr>
        <p:sp>
          <p:nvSpPr>
            <p:cNvPr id="10" name="TextovéPole 9"/>
            <p:cNvSpPr txBox="1"/>
            <p:nvPr/>
          </p:nvSpPr>
          <p:spPr>
            <a:xfrm>
              <a:off x="2987824" y="5085184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J</a:t>
              </a:r>
              <a:endParaRPr lang="cs-CZ" sz="2400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2627784" y="5589240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kg . °C</a:t>
              </a:r>
              <a:endParaRPr lang="cs-CZ" sz="2400" dirty="0"/>
            </a:p>
          </p:txBody>
        </p:sp>
        <p:cxnSp>
          <p:nvCxnSpPr>
            <p:cNvPr id="12" name="Přímá spojovací čára 9"/>
            <p:cNvCxnSpPr/>
            <p:nvPr/>
          </p:nvCxnSpPr>
          <p:spPr>
            <a:xfrm>
              <a:off x="2699792" y="5589240"/>
              <a:ext cx="864096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3" name="Obdélník 12"/>
          <p:cNvSpPr/>
          <p:nvPr/>
        </p:nvSpPr>
        <p:spPr>
          <a:xfrm>
            <a:off x="0" y="3714752"/>
            <a:ext cx="321467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2400" b="1" dirty="0" smtClean="0">
                <a:solidFill>
                  <a:prstClr val="black"/>
                </a:solidFill>
              </a:rPr>
              <a:t>= c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2400" b="1" dirty="0" smtClean="0">
                <a:solidFill>
                  <a:prstClr val="black"/>
                </a:solidFill>
              </a:rPr>
              <a:t>. m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2400" b="1" dirty="0" smtClean="0">
                <a:solidFill>
                  <a:prstClr val="black"/>
                </a:solidFill>
              </a:rPr>
              <a:t> . ( t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2400" b="1" dirty="0" smtClean="0">
                <a:solidFill>
                  <a:prstClr val="black"/>
                </a:solidFill>
              </a:rPr>
              <a:t> – t)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3827032" y="3694162"/>
            <a:ext cx="29278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 </a:t>
            </a:r>
            <a:r>
              <a:rPr lang="cs-CZ" sz="2400" b="1" dirty="0" smtClean="0">
                <a:solidFill>
                  <a:prstClr val="black"/>
                </a:solidFill>
              </a:rPr>
              <a:t>= c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2400" b="1" dirty="0" smtClean="0">
                <a:solidFill>
                  <a:prstClr val="black"/>
                </a:solidFill>
              </a:rPr>
              <a:t>. m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2400" b="1" dirty="0" smtClean="0">
                <a:solidFill>
                  <a:prstClr val="black"/>
                </a:solidFill>
              </a:rPr>
              <a:t> . ( t – t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2400" b="1" dirty="0" smtClean="0">
                <a:solidFill>
                  <a:prstClr val="black"/>
                </a:solidFill>
              </a:rPr>
              <a:t>)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0" y="4143380"/>
            <a:ext cx="378618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 </a:t>
            </a:r>
            <a:r>
              <a:rPr lang="cs-CZ" sz="2400" b="1" dirty="0" smtClean="0">
                <a:solidFill>
                  <a:prstClr val="black"/>
                </a:solidFill>
              </a:rPr>
              <a:t>= 896 . 0,1 . ( 100 – t)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3873544" y="4141618"/>
            <a:ext cx="36988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 </a:t>
            </a:r>
            <a:r>
              <a:rPr lang="cs-CZ" sz="2400" b="1" dirty="0" smtClean="0">
                <a:solidFill>
                  <a:prstClr val="black"/>
                </a:solidFill>
              </a:rPr>
              <a:t>= 4 180 . 0,5 . ( t – 15)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0" y="4572008"/>
            <a:ext cx="321467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2400" b="1" dirty="0" smtClean="0">
                <a:solidFill>
                  <a:prstClr val="black"/>
                </a:solidFill>
              </a:rPr>
              <a:t> = 89,6. ( 100 – t)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3857620" y="4500570"/>
            <a:ext cx="31273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 </a:t>
            </a:r>
            <a:r>
              <a:rPr lang="cs-CZ" sz="2400" b="1" dirty="0" smtClean="0">
                <a:solidFill>
                  <a:prstClr val="black"/>
                </a:solidFill>
              </a:rPr>
              <a:t>= 2 090 . ( t – 15)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0" y="4929198"/>
            <a:ext cx="30003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 </a:t>
            </a:r>
            <a:r>
              <a:rPr lang="cs-CZ" sz="2400" b="1" dirty="0" smtClean="0">
                <a:solidFill>
                  <a:prstClr val="black"/>
                </a:solidFill>
              </a:rPr>
              <a:t>= 8 960 – 89,6. t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3929058" y="4929198"/>
            <a:ext cx="328741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 </a:t>
            </a:r>
            <a:r>
              <a:rPr lang="cs-CZ" sz="2400" b="1" dirty="0" smtClean="0">
                <a:solidFill>
                  <a:prstClr val="black"/>
                </a:solidFill>
              </a:rPr>
              <a:t>= 2 090 . t – 31 350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1836944" y="5503015"/>
            <a:ext cx="206998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8 960 + 31 350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827031" y="5505775"/>
            <a:ext cx="328741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= 2 090 . t + 89,6 . t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2721453" y="5964680"/>
            <a:ext cx="110557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40 310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3777084" y="5960811"/>
            <a:ext cx="20190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= 2 179,6 . t</a:t>
            </a:r>
            <a:endParaRPr lang="cs-CZ" sz="2400" dirty="0"/>
          </a:p>
        </p:txBody>
      </p:sp>
      <p:sp>
        <p:nvSpPr>
          <p:cNvPr id="25" name="Obdélník 24"/>
          <p:cNvSpPr/>
          <p:nvPr/>
        </p:nvSpPr>
        <p:spPr>
          <a:xfrm>
            <a:off x="3454723" y="6424181"/>
            <a:ext cx="3198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t</a:t>
            </a:r>
            <a:endParaRPr lang="cs-CZ" sz="2400" dirty="0"/>
          </a:p>
        </p:txBody>
      </p:sp>
      <p:sp>
        <p:nvSpPr>
          <p:cNvPr id="26" name="Obdélník 25"/>
          <p:cNvSpPr/>
          <p:nvPr/>
        </p:nvSpPr>
        <p:spPr>
          <a:xfrm>
            <a:off x="3791802" y="6380316"/>
            <a:ext cx="243638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= 40 310 : 2 179,9</a:t>
            </a:r>
            <a:endParaRPr lang="cs-CZ" sz="2400" dirty="0"/>
          </a:p>
        </p:txBody>
      </p:sp>
      <p:sp>
        <p:nvSpPr>
          <p:cNvPr id="27" name="Obdélník 26"/>
          <p:cNvSpPr/>
          <p:nvPr/>
        </p:nvSpPr>
        <p:spPr>
          <a:xfrm>
            <a:off x="6012160" y="6396335"/>
            <a:ext cx="12904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= 18,5 °C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253036" y="4919008"/>
            <a:ext cx="1890964" cy="193899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Výsledná teplota vody s hliníkovým válečkem je 18,5 °C.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75848"/>
            <a:ext cx="9144000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Př.3: Železný odlitek, který má teplotu 520°C a hmotnost 6,8 kg, je třeba ochladit v lázni. Lázeň obsahuje 30 litrů chladné vody, jejíž teplota je přibližně 8°C. Vypočítej, o kolik °C se při ponoření odlitku lázeň ohřeje.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99" y="1276177"/>
            <a:ext cx="4139952" cy="230832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Železný odlitek:</a:t>
            </a:r>
          </a:p>
          <a:p>
            <a:endParaRPr lang="cs-CZ" sz="2400" dirty="0" smtClean="0"/>
          </a:p>
          <a:p>
            <a:r>
              <a:rPr lang="cs-CZ" sz="2400" dirty="0" smtClean="0"/>
              <a:t>C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450 </a:t>
            </a:r>
          </a:p>
          <a:p>
            <a:r>
              <a:rPr lang="cs-CZ" sz="2400" dirty="0" smtClean="0"/>
              <a:t>m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6,8 kg</a:t>
            </a:r>
          </a:p>
          <a:p>
            <a:r>
              <a:rPr lang="cs-CZ" sz="2400" dirty="0" smtClean="0"/>
              <a:t>t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520°C</a:t>
            </a:r>
          </a:p>
          <a:p>
            <a:r>
              <a:rPr lang="cs-CZ" sz="2400" dirty="0" smtClean="0"/>
              <a:t>t = ? °C</a:t>
            </a:r>
          </a:p>
        </p:txBody>
      </p:sp>
      <p:grpSp>
        <p:nvGrpSpPr>
          <p:cNvPr id="4" name="Skupina 3"/>
          <p:cNvGrpSpPr/>
          <p:nvPr/>
        </p:nvGrpSpPr>
        <p:grpSpPr>
          <a:xfrm>
            <a:off x="1142976" y="1714488"/>
            <a:ext cx="1143008" cy="714380"/>
            <a:chOff x="2627784" y="5085184"/>
            <a:chExt cx="1008112" cy="965721"/>
          </a:xfrm>
        </p:grpSpPr>
        <p:sp>
          <p:nvSpPr>
            <p:cNvPr id="5" name="TextovéPole 4"/>
            <p:cNvSpPr txBox="1"/>
            <p:nvPr/>
          </p:nvSpPr>
          <p:spPr>
            <a:xfrm>
              <a:off x="2987824" y="5085184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J</a:t>
              </a:r>
              <a:endParaRPr lang="cs-CZ" sz="24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627784" y="5589240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kg . °C</a:t>
              </a:r>
              <a:endParaRPr lang="cs-CZ" sz="2400" dirty="0"/>
            </a:p>
          </p:txBody>
        </p:sp>
        <p:cxnSp>
          <p:nvCxnSpPr>
            <p:cNvPr id="7" name="Přímá spojovací čára 9"/>
            <p:cNvCxnSpPr/>
            <p:nvPr/>
          </p:nvCxnSpPr>
          <p:spPr>
            <a:xfrm>
              <a:off x="2699792" y="5589240"/>
              <a:ext cx="864096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8" name="TextovéPole 7"/>
          <p:cNvSpPr txBox="1"/>
          <p:nvPr/>
        </p:nvSpPr>
        <p:spPr>
          <a:xfrm>
            <a:off x="4716015" y="1276177"/>
            <a:ext cx="4139952" cy="230832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Chladnější voda:</a:t>
            </a:r>
          </a:p>
          <a:p>
            <a:endParaRPr lang="cs-CZ" sz="2400" dirty="0" smtClean="0"/>
          </a:p>
          <a:p>
            <a:r>
              <a:rPr lang="cs-CZ" sz="2400" dirty="0" smtClean="0"/>
              <a:t>C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4 180 </a:t>
            </a:r>
          </a:p>
          <a:p>
            <a:r>
              <a:rPr lang="cs-CZ" sz="2400" dirty="0" smtClean="0"/>
              <a:t>m</a:t>
            </a:r>
            <a:r>
              <a:rPr lang="cs-CZ" sz="2400" baseline="-25000" dirty="0"/>
              <a:t>2</a:t>
            </a:r>
            <a:r>
              <a:rPr lang="cs-CZ" sz="2400" dirty="0" smtClean="0"/>
              <a:t> = 30 kg</a:t>
            </a:r>
          </a:p>
          <a:p>
            <a:r>
              <a:rPr lang="cs-CZ" sz="2400" dirty="0" smtClean="0"/>
              <a:t>t</a:t>
            </a:r>
            <a:r>
              <a:rPr lang="cs-CZ" sz="2400" baseline="-25000" dirty="0"/>
              <a:t>2</a:t>
            </a:r>
            <a:r>
              <a:rPr lang="cs-CZ" sz="2400" dirty="0" smtClean="0"/>
              <a:t> = 8°C</a:t>
            </a:r>
          </a:p>
          <a:p>
            <a:r>
              <a:rPr lang="cs-CZ" sz="2400" dirty="0" smtClean="0"/>
              <a:t>t = ? °C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6072198" y="1785926"/>
            <a:ext cx="1143008" cy="714380"/>
            <a:chOff x="2627784" y="5085184"/>
            <a:chExt cx="1008112" cy="965721"/>
          </a:xfrm>
        </p:grpSpPr>
        <p:sp>
          <p:nvSpPr>
            <p:cNvPr id="10" name="TextovéPole 9"/>
            <p:cNvSpPr txBox="1"/>
            <p:nvPr/>
          </p:nvSpPr>
          <p:spPr>
            <a:xfrm>
              <a:off x="2987824" y="5085184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J</a:t>
              </a:r>
              <a:endParaRPr lang="cs-CZ" sz="2400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2627784" y="5589240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kg . °C</a:t>
              </a:r>
              <a:endParaRPr lang="cs-CZ" sz="2400" dirty="0"/>
            </a:p>
          </p:txBody>
        </p:sp>
        <p:cxnSp>
          <p:nvCxnSpPr>
            <p:cNvPr id="12" name="Přímá spojovací čára 9"/>
            <p:cNvCxnSpPr/>
            <p:nvPr/>
          </p:nvCxnSpPr>
          <p:spPr>
            <a:xfrm>
              <a:off x="2699792" y="5589240"/>
              <a:ext cx="864096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3" name="Obdélník 12"/>
          <p:cNvSpPr/>
          <p:nvPr/>
        </p:nvSpPr>
        <p:spPr>
          <a:xfrm>
            <a:off x="0" y="3714752"/>
            <a:ext cx="321467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2400" b="1" dirty="0" smtClean="0">
                <a:solidFill>
                  <a:prstClr val="black"/>
                </a:solidFill>
              </a:rPr>
              <a:t>= c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2400" b="1" dirty="0" smtClean="0">
                <a:solidFill>
                  <a:prstClr val="black"/>
                </a:solidFill>
              </a:rPr>
              <a:t>. m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2400" b="1" dirty="0" smtClean="0">
                <a:solidFill>
                  <a:prstClr val="black"/>
                </a:solidFill>
              </a:rPr>
              <a:t> . ( t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2400" b="1" dirty="0" smtClean="0">
                <a:solidFill>
                  <a:prstClr val="black"/>
                </a:solidFill>
              </a:rPr>
              <a:t> – t)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0" y="4572008"/>
            <a:ext cx="321467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2400" b="1" dirty="0" smtClean="0">
                <a:solidFill>
                  <a:prstClr val="black"/>
                </a:solidFill>
              </a:rPr>
              <a:t> = 3 060 . (520 – t)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0" y="4929198"/>
            <a:ext cx="33478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 </a:t>
            </a:r>
            <a:r>
              <a:rPr lang="cs-CZ" sz="2400" b="1" dirty="0" smtClean="0">
                <a:solidFill>
                  <a:prstClr val="black"/>
                </a:solidFill>
              </a:rPr>
              <a:t>= 1 591 200 – 3 060 . t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0" y="4143380"/>
            <a:ext cx="378618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 </a:t>
            </a:r>
            <a:r>
              <a:rPr lang="cs-CZ" sz="2400" b="1" dirty="0" smtClean="0">
                <a:solidFill>
                  <a:prstClr val="black"/>
                </a:solidFill>
              </a:rPr>
              <a:t>= 450 . 6,8 . ( 520 – t)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3827032" y="3694162"/>
            <a:ext cx="29278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 </a:t>
            </a:r>
            <a:r>
              <a:rPr lang="cs-CZ" sz="2400" b="1" dirty="0" smtClean="0">
                <a:solidFill>
                  <a:prstClr val="black"/>
                </a:solidFill>
              </a:rPr>
              <a:t>= c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2400" b="1" dirty="0" smtClean="0">
                <a:solidFill>
                  <a:prstClr val="black"/>
                </a:solidFill>
              </a:rPr>
              <a:t>. m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2400" b="1" dirty="0" smtClean="0">
                <a:solidFill>
                  <a:prstClr val="black"/>
                </a:solidFill>
              </a:rPr>
              <a:t> . ( t – t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2400" b="1" dirty="0" smtClean="0">
                <a:solidFill>
                  <a:prstClr val="black"/>
                </a:solidFill>
              </a:rPr>
              <a:t>)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3857620" y="4500570"/>
            <a:ext cx="31273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 </a:t>
            </a:r>
            <a:r>
              <a:rPr lang="cs-CZ" sz="2400" b="1" dirty="0" smtClean="0">
                <a:solidFill>
                  <a:prstClr val="black"/>
                </a:solidFill>
              </a:rPr>
              <a:t>= 125 400 . ( t – 8)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3929058" y="4929198"/>
            <a:ext cx="402731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 </a:t>
            </a:r>
            <a:r>
              <a:rPr lang="cs-CZ" sz="2400" b="1" dirty="0" smtClean="0">
                <a:solidFill>
                  <a:prstClr val="black"/>
                </a:solidFill>
              </a:rPr>
              <a:t>= 125 400 . t – 1 003 200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3873544" y="4141618"/>
            <a:ext cx="36988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 </a:t>
            </a:r>
            <a:r>
              <a:rPr lang="cs-CZ" sz="2400" b="1" dirty="0" smtClean="0">
                <a:solidFill>
                  <a:prstClr val="black"/>
                </a:solidFill>
              </a:rPr>
              <a:t>= 4 180 . 30 . ( t – 8)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971600" y="5503015"/>
            <a:ext cx="293532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1 591 200 + 1 003 200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827031" y="5505775"/>
            <a:ext cx="328741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= 125 400 . t + 3 060 . t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2195736" y="5964680"/>
            <a:ext cx="16312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2 594 400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3777084" y="5960811"/>
            <a:ext cx="20190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= 128 460 . t</a:t>
            </a:r>
            <a:endParaRPr lang="cs-CZ" sz="2400" dirty="0"/>
          </a:p>
        </p:txBody>
      </p:sp>
      <p:sp>
        <p:nvSpPr>
          <p:cNvPr id="25" name="Obdélník 24"/>
          <p:cNvSpPr/>
          <p:nvPr/>
        </p:nvSpPr>
        <p:spPr>
          <a:xfrm>
            <a:off x="3454723" y="6424181"/>
            <a:ext cx="3198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t</a:t>
            </a:r>
            <a:endParaRPr lang="cs-CZ" sz="2400" dirty="0"/>
          </a:p>
        </p:txBody>
      </p:sp>
      <p:sp>
        <p:nvSpPr>
          <p:cNvPr id="26" name="Obdélník 25"/>
          <p:cNvSpPr/>
          <p:nvPr/>
        </p:nvSpPr>
        <p:spPr>
          <a:xfrm>
            <a:off x="3791802" y="6380316"/>
            <a:ext cx="286843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= 2 594 400 : 128 460</a:t>
            </a:r>
            <a:endParaRPr lang="cs-CZ" sz="2400" dirty="0"/>
          </a:p>
        </p:txBody>
      </p:sp>
      <p:sp>
        <p:nvSpPr>
          <p:cNvPr id="27" name="Obdélník 26"/>
          <p:cNvSpPr/>
          <p:nvPr/>
        </p:nvSpPr>
        <p:spPr>
          <a:xfrm>
            <a:off x="6516216" y="6396335"/>
            <a:ext cx="12904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= 20,2 °C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253036" y="3717032"/>
            <a:ext cx="1890964" cy="230832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Výsledná teplota lázně je 20,2 °C.</a:t>
            </a:r>
          </a:p>
          <a:p>
            <a:r>
              <a:rPr lang="cs-CZ" sz="2400" dirty="0" smtClean="0"/>
              <a:t>Lázeň se ohřeje o 12,2°C.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18451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75848"/>
            <a:ext cx="9144000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Př.4: Ráno Jana pospíchala do školy a chtěla si ochladit právě uvařený čaj. Do 0,2 l horkého čaje přilila 0,1 l studené vody. Čaj měl teplotu 95°C a studená voda 12°C. Hustota i měrná tepelná kapacita čaje je přibližně stejná jako vody. O kolik °C se čaj po přilití studené vody ochladil?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700808"/>
            <a:ext cx="4139952" cy="230832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Horký čaj:</a:t>
            </a:r>
          </a:p>
          <a:p>
            <a:endParaRPr lang="cs-CZ" sz="2400" dirty="0" smtClean="0"/>
          </a:p>
          <a:p>
            <a:r>
              <a:rPr lang="cs-CZ" sz="2400" dirty="0" smtClean="0"/>
              <a:t>C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4 180 </a:t>
            </a:r>
          </a:p>
          <a:p>
            <a:r>
              <a:rPr lang="cs-CZ" sz="2400" dirty="0" smtClean="0"/>
              <a:t>m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0,2 kg</a:t>
            </a:r>
          </a:p>
          <a:p>
            <a:r>
              <a:rPr lang="cs-CZ" sz="2400" dirty="0" smtClean="0"/>
              <a:t>t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95°C</a:t>
            </a:r>
          </a:p>
          <a:p>
            <a:r>
              <a:rPr lang="cs-CZ" sz="2400" dirty="0" smtClean="0"/>
              <a:t>t = ? °C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16016" y="1628800"/>
            <a:ext cx="4139952" cy="230832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Chladnější voda:</a:t>
            </a:r>
          </a:p>
          <a:p>
            <a:endParaRPr lang="cs-CZ" sz="2400" dirty="0" smtClean="0"/>
          </a:p>
          <a:p>
            <a:r>
              <a:rPr lang="cs-CZ" sz="2400" dirty="0" smtClean="0"/>
              <a:t>C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4 180 </a:t>
            </a:r>
          </a:p>
          <a:p>
            <a:r>
              <a:rPr lang="cs-CZ" sz="2400" dirty="0" smtClean="0"/>
              <a:t>m</a:t>
            </a:r>
            <a:r>
              <a:rPr lang="cs-CZ" sz="2400" baseline="-25000" dirty="0"/>
              <a:t>2</a:t>
            </a:r>
            <a:r>
              <a:rPr lang="cs-CZ" sz="2400" dirty="0" smtClean="0"/>
              <a:t> = 0,1 kg</a:t>
            </a:r>
          </a:p>
          <a:p>
            <a:r>
              <a:rPr lang="cs-CZ" sz="2400" dirty="0" smtClean="0"/>
              <a:t>t</a:t>
            </a:r>
            <a:r>
              <a:rPr lang="cs-CZ" sz="2400" baseline="-25000" dirty="0"/>
              <a:t>2</a:t>
            </a:r>
            <a:r>
              <a:rPr lang="cs-CZ" sz="2400" dirty="0" smtClean="0"/>
              <a:t> = 12°C</a:t>
            </a:r>
          </a:p>
          <a:p>
            <a:r>
              <a:rPr lang="cs-CZ" sz="2400" dirty="0" smtClean="0"/>
              <a:t>t = ? °C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1331640" y="2132856"/>
            <a:ext cx="1143008" cy="714380"/>
            <a:chOff x="2627784" y="5085184"/>
            <a:chExt cx="1008112" cy="965721"/>
          </a:xfrm>
        </p:grpSpPr>
        <p:sp>
          <p:nvSpPr>
            <p:cNvPr id="6" name="TextovéPole 5"/>
            <p:cNvSpPr txBox="1"/>
            <p:nvPr/>
          </p:nvSpPr>
          <p:spPr>
            <a:xfrm>
              <a:off x="2987824" y="5085184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J</a:t>
              </a:r>
              <a:endParaRPr lang="cs-CZ" sz="24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627784" y="5589240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kg . °C</a:t>
              </a:r>
              <a:endParaRPr lang="cs-CZ" sz="2400" dirty="0"/>
            </a:p>
          </p:txBody>
        </p:sp>
        <p:cxnSp>
          <p:nvCxnSpPr>
            <p:cNvPr id="8" name="Přímá spojovací čára 9"/>
            <p:cNvCxnSpPr/>
            <p:nvPr/>
          </p:nvCxnSpPr>
          <p:spPr>
            <a:xfrm>
              <a:off x="2699792" y="5589240"/>
              <a:ext cx="864096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9" name="Skupina 8"/>
          <p:cNvGrpSpPr/>
          <p:nvPr/>
        </p:nvGrpSpPr>
        <p:grpSpPr>
          <a:xfrm>
            <a:off x="6012160" y="2060848"/>
            <a:ext cx="1143008" cy="714380"/>
            <a:chOff x="2627784" y="5085184"/>
            <a:chExt cx="1008112" cy="965721"/>
          </a:xfrm>
        </p:grpSpPr>
        <p:sp>
          <p:nvSpPr>
            <p:cNvPr id="10" name="TextovéPole 9"/>
            <p:cNvSpPr txBox="1"/>
            <p:nvPr/>
          </p:nvSpPr>
          <p:spPr>
            <a:xfrm>
              <a:off x="2987824" y="5085184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J</a:t>
              </a:r>
              <a:endParaRPr lang="cs-CZ" sz="2400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2627784" y="5589240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kg . °C</a:t>
              </a:r>
              <a:endParaRPr lang="cs-CZ" sz="2400" dirty="0"/>
            </a:p>
          </p:txBody>
        </p:sp>
        <p:cxnSp>
          <p:nvCxnSpPr>
            <p:cNvPr id="12" name="Přímá spojovací čára 9"/>
            <p:cNvCxnSpPr/>
            <p:nvPr/>
          </p:nvCxnSpPr>
          <p:spPr>
            <a:xfrm>
              <a:off x="2699792" y="5589240"/>
              <a:ext cx="864096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3" name="Obdélník 12"/>
          <p:cNvSpPr/>
          <p:nvPr/>
        </p:nvSpPr>
        <p:spPr>
          <a:xfrm>
            <a:off x="0" y="4077072"/>
            <a:ext cx="321467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2400" b="1" dirty="0" smtClean="0">
                <a:solidFill>
                  <a:prstClr val="black"/>
                </a:solidFill>
              </a:rPr>
              <a:t>= c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2400" b="1" dirty="0" smtClean="0">
                <a:solidFill>
                  <a:prstClr val="black"/>
                </a:solidFill>
              </a:rPr>
              <a:t>. m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2400" b="1" dirty="0" smtClean="0">
                <a:solidFill>
                  <a:prstClr val="black"/>
                </a:solidFill>
              </a:rPr>
              <a:t> . ( t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2400" b="1" dirty="0" smtClean="0">
                <a:solidFill>
                  <a:prstClr val="black"/>
                </a:solidFill>
              </a:rPr>
              <a:t> – t)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3779912" y="4149080"/>
            <a:ext cx="29278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 </a:t>
            </a:r>
            <a:r>
              <a:rPr lang="cs-CZ" sz="2400" b="1" dirty="0" smtClean="0">
                <a:solidFill>
                  <a:prstClr val="black"/>
                </a:solidFill>
              </a:rPr>
              <a:t>= c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2400" b="1" dirty="0" smtClean="0">
                <a:solidFill>
                  <a:prstClr val="black"/>
                </a:solidFill>
              </a:rPr>
              <a:t>. m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2400" b="1" dirty="0" smtClean="0">
                <a:solidFill>
                  <a:prstClr val="black"/>
                </a:solidFill>
              </a:rPr>
              <a:t> . ( t – t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2400" b="1" dirty="0" smtClean="0">
                <a:solidFill>
                  <a:prstClr val="black"/>
                </a:solidFill>
              </a:rPr>
              <a:t>)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0" y="4581128"/>
            <a:ext cx="33478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 </a:t>
            </a:r>
            <a:r>
              <a:rPr lang="cs-CZ" sz="2400" b="1" dirty="0" smtClean="0">
                <a:solidFill>
                  <a:prstClr val="black"/>
                </a:solidFill>
              </a:rPr>
              <a:t>= 79 420 – 836 . t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3851920" y="4581128"/>
            <a:ext cx="402731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 </a:t>
            </a:r>
            <a:r>
              <a:rPr lang="cs-CZ" sz="2400" b="1" dirty="0" smtClean="0">
                <a:solidFill>
                  <a:prstClr val="black"/>
                </a:solidFill>
              </a:rPr>
              <a:t>= 418 . t – 5016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1691680" y="5059436"/>
            <a:ext cx="207406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79 420 + 5 016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3685843" y="5062196"/>
            <a:ext cx="328741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= 418 . t + 836 . t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2627784" y="5521101"/>
            <a:ext cx="105805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84 436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3635896" y="5517232"/>
            <a:ext cx="20190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= 1 254 . t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3370825" y="5993145"/>
            <a:ext cx="3198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t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707904" y="5949280"/>
            <a:ext cx="21602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= 84 436 : 1 254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5796136" y="5949280"/>
            <a:ext cx="12904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= 67 °C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253036" y="4149080"/>
            <a:ext cx="1890964" cy="230832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Výsledná teplota čaje je 67 °C.</a:t>
            </a:r>
          </a:p>
          <a:p>
            <a:r>
              <a:rPr lang="cs-CZ" sz="2400" dirty="0" smtClean="0"/>
              <a:t>Čaj se ochladil o 28°C.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3083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Př.5: V kalorimetru je 250 g vody 15°C teplé. Ponoříme do ní váleček z neznámého kovu, který má hmotnost 100 g a teplotu 90 °C. Po určité době se teplota vody ustálila na 18,1 °C. Podle tabulek urči, z jaké látky je váleček vyroben. Počítej s měrnou tepelnou kapacitou vody  </a:t>
            </a:r>
          </a:p>
          <a:p>
            <a:r>
              <a:rPr lang="cs-CZ" sz="2400" dirty="0" smtClean="0"/>
              <a:t>4 200</a:t>
            </a:r>
          </a:p>
          <a:p>
            <a:endParaRPr lang="cs-CZ" sz="24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755576" y="1268760"/>
            <a:ext cx="1143008" cy="714380"/>
            <a:chOff x="2627784" y="5085184"/>
            <a:chExt cx="1008112" cy="965721"/>
          </a:xfrm>
        </p:grpSpPr>
        <p:sp>
          <p:nvSpPr>
            <p:cNvPr id="4" name="TextovéPole 3"/>
            <p:cNvSpPr txBox="1"/>
            <p:nvPr/>
          </p:nvSpPr>
          <p:spPr>
            <a:xfrm>
              <a:off x="2987824" y="5085184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J</a:t>
              </a:r>
              <a:endParaRPr lang="cs-CZ" sz="2400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627784" y="5589240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kg . °C</a:t>
              </a:r>
              <a:endParaRPr lang="cs-CZ" sz="2400" dirty="0"/>
            </a:p>
          </p:txBody>
        </p:sp>
        <p:cxnSp>
          <p:nvCxnSpPr>
            <p:cNvPr id="6" name="Přímá spojovací čára 9"/>
            <p:cNvCxnSpPr/>
            <p:nvPr/>
          </p:nvCxnSpPr>
          <p:spPr>
            <a:xfrm>
              <a:off x="2699792" y="5589240"/>
              <a:ext cx="864096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7" name="TextovéPole 6"/>
          <p:cNvSpPr txBox="1"/>
          <p:nvPr/>
        </p:nvSpPr>
        <p:spPr>
          <a:xfrm>
            <a:off x="0" y="2348880"/>
            <a:ext cx="4139952" cy="230832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Kovový váleček:</a:t>
            </a:r>
          </a:p>
          <a:p>
            <a:r>
              <a:rPr lang="cs-CZ" sz="2400" dirty="0" smtClean="0"/>
              <a:t>m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100 g = 0,1 kg</a:t>
            </a:r>
          </a:p>
          <a:p>
            <a:r>
              <a:rPr lang="cs-CZ" sz="2400" dirty="0" smtClean="0"/>
              <a:t>t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90°C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t = 18,1°C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c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716016" y="2348880"/>
            <a:ext cx="4139952" cy="230832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Chladnější voda: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c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4 180 </a:t>
            </a:r>
          </a:p>
          <a:p>
            <a:r>
              <a:rPr lang="cs-CZ" sz="2400" dirty="0" smtClean="0"/>
              <a:t>m</a:t>
            </a:r>
            <a:r>
              <a:rPr lang="cs-CZ" sz="2400" baseline="-25000" dirty="0"/>
              <a:t>2</a:t>
            </a:r>
            <a:r>
              <a:rPr lang="cs-CZ" sz="2400" dirty="0" smtClean="0"/>
              <a:t> = 250 g = 0,25 kg</a:t>
            </a:r>
          </a:p>
          <a:p>
            <a:r>
              <a:rPr lang="cs-CZ" sz="2400" dirty="0" smtClean="0"/>
              <a:t>t</a:t>
            </a:r>
            <a:r>
              <a:rPr lang="cs-CZ" sz="2400" baseline="-25000" dirty="0"/>
              <a:t>2</a:t>
            </a:r>
            <a:r>
              <a:rPr lang="cs-CZ" sz="2400" dirty="0" smtClean="0"/>
              <a:t> = 15°C</a:t>
            </a:r>
          </a:p>
          <a:p>
            <a:r>
              <a:rPr lang="cs-CZ" sz="2400" dirty="0" smtClean="0"/>
              <a:t>t = 18,1 °C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827584" y="3861048"/>
            <a:ext cx="1143008" cy="714380"/>
            <a:chOff x="2627784" y="5085184"/>
            <a:chExt cx="1008112" cy="965721"/>
          </a:xfrm>
        </p:grpSpPr>
        <p:sp>
          <p:nvSpPr>
            <p:cNvPr id="10" name="TextovéPole 9"/>
            <p:cNvSpPr txBox="1"/>
            <p:nvPr/>
          </p:nvSpPr>
          <p:spPr>
            <a:xfrm>
              <a:off x="2987824" y="5085184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J</a:t>
              </a:r>
              <a:endParaRPr lang="cs-CZ" sz="2400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2627784" y="5589240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kg . °C</a:t>
              </a:r>
              <a:endParaRPr lang="cs-CZ" sz="2400" dirty="0"/>
            </a:p>
          </p:txBody>
        </p:sp>
        <p:cxnSp>
          <p:nvCxnSpPr>
            <p:cNvPr id="12" name="Přímá spojovací čára 9"/>
            <p:cNvCxnSpPr/>
            <p:nvPr/>
          </p:nvCxnSpPr>
          <p:spPr>
            <a:xfrm>
              <a:off x="2699792" y="5589240"/>
              <a:ext cx="864096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3" name="Skupina 12"/>
          <p:cNvGrpSpPr/>
          <p:nvPr/>
        </p:nvGrpSpPr>
        <p:grpSpPr>
          <a:xfrm>
            <a:off x="5940152" y="2780928"/>
            <a:ext cx="1143008" cy="714380"/>
            <a:chOff x="2627784" y="5085184"/>
            <a:chExt cx="1008112" cy="965721"/>
          </a:xfrm>
        </p:grpSpPr>
        <p:sp>
          <p:nvSpPr>
            <p:cNvPr id="14" name="TextovéPole 13"/>
            <p:cNvSpPr txBox="1"/>
            <p:nvPr/>
          </p:nvSpPr>
          <p:spPr>
            <a:xfrm>
              <a:off x="2987824" y="5085184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J</a:t>
              </a:r>
              <a:endParaRPr lang="cs-CZ" sz="2400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627784" y="5589240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kg . °C</a:t>
              </a:r>
              <a:endParaRPr lang="cs-CZ" sz="2400" dirty="0"/>
            </a:p>
          </p:txBody>
        </p:sp>
        <p:cxnSp>
          <p:nvCxnSpPr>
            <p:cNvPr id="16" name="Přímá spojovací čára 9"/>
            <p:cNvCxnSpPr/>
            <p:nvPr/>
          </p:nvCxnSpPr>
          <p:spPr>
            <a:xfrm>
              <a:off x="2699792" y="5589240"/>
              <a:ext cx="864096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7" name="Obdélník 16"/>
          <p:cNvSpPr/>
          <p:nvPr/>
        </p:nvSpPr>
        <p:spPr>
          <a:xfrm>
            <a:off x="0" y="4653136"/>
            <a:ext cx="321467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2400" b="1" dirty="0" smtClean="0">
                <a:solidFill>
                  <a:prstClr val="black"/>
                </a:solidFill>
              </a:rPr>
              <a:t>= c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2400" b="1" dirty="0" smtClean="0">
                <a:solidFill>
                  <a:prstClr val="black"/>
                </a:solidFill>
              </a:rPr>
              <a:t>. m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2400" b="1" dirty="0" smtClean="0">
                <a:solidFill>
                  <a:prstClr val="black"/>
                </a:solidFill>
              </a:rPr>
              <a:t> . ( t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2400" b="1" dirty="0" smtClean="0">
                <a:solidFill>
                  <a:prstClr val="black"/>
                </a:solidFill>
              </a:rPr>
              <a:t> – t)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0" y="5085184"/>
            <a:ext cx="33478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 </a:t>
            </a:r>
            <a:r>
              <a:rPr lang="cs-CZ" sz="2400" b="1" dirty="0" smtClean="0">
                <a:solidFill>
                  <a:prstClr val="black"/>
                </a:solidFill>
              </a:rPr>
              <a:t>= c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 </a:t>
            </a:r>
            <a:r>
              <a:rPr lang="cs-CZ" sz="2400" b="1" dirty="0" smtClean="0">
                <a:solidFill>
                  <a:prstClr val="black"/>
                </a:solidFill>
              </a:rPr>
              <a:t>. 0,1 . 71,9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0" y="5517232"/>
            <a:ext cx="33478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 </a:t>
            </a:r>
            <a:r>
              <a:rPr lang="cs-CZ" sz="2400" b="1" dirty="0" smtClean="0">
                <a:solidFill>
                  <a:prstClr val="black"/>
                </a:solidFill>
              </a:rPr>
              <a:t>= c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 </a:t>
            </a:r>
            <a:r>
              <a:rPr lang="cs-CZ" sz="2400" b="1" dirty="0" smtClean="0">
                <a:solidFill>
                  <a:prstClr val="black"/>
                </a:solidFill>
              </a:rPr>
              <a:t>. 7,19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3779912" y="4653136"/>
            <a:ext cx="29278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 </a:t>
            </a:r>
            <a:r>
              <a:rPr lang="cs-CZ" sz="2400" b="1" dirty="0" smtClean="0">
                <a:solidFill>
                  <a:prstClr val="black"/>
                </a:solidFill>
              </a:rPr>
              <a:t>= c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2400" b="1" dirty="0" smtClean="0">
                <a:solidFill>
                  <a:prstClr val="black"/>
                </a:solidFill>
              </a:rPr>
              <a:t>. m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2400" b="1" dirty="0" smtClean="0">
                <a:solidFill>
                  <a:prstClr val="black"/>
                </a:solidFill>
              </a:rPr>
              <a:t> . ( t – t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2400" b="1" dirty="0" smtClean="0">
                <a:solidFill>
                  <a:prstClr val="black"/>
                </a:solidFill>
              </a:rPr>
              <a:t>)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3779912" y="5085184"/>
            <a:ext cx="29278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 </a:t>
            </a:r>
            <a:r>
              <a:rPr lang="cs-CZ" sz="2400" b="1" dirty="0" smtClean="0">
                <a:solidFill>
                  <a:prstClr val="black"/>
                </a:solidFill>
              </a:rPr>
              <a:t>= 4 180 . 0,25 . 3,1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779912" y="5517232"/>
            <a:ext cx="29278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 </a:t>
            </a:r>
            <a:r>
              <a:rPr lang="cs-CZ" sz="2400" b="1" dirty="0" smtClean="0">
                <a:solidFill>
                  <a:prstClr val="black"/>
                </a:solidFill>
              </a:rPr>
              <a:t>= 4 180 . 0,25 . 3,1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3779912" y="5877272"/>
            <a:ext cx="29278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Q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2 </a:t>
            </a:r>
            <a:r>
              <a:rPr lang="cs-CZ" sz="2400" b="1" dirty="0" smtClean="0">
                <a:solidFill>
                  <a:prstClr val="black"/>
                </a:solidFill>
              </a:rPr>
              <a:t>= 3 239,5 J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0" y="6396335"/>
            <a:ext cx="33478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1 </a:t>
            </a:r>
            <a:r>
              <a:rPr lang="cs-CZ" sz="2400" b="1" dirty="0" smtClean="0">
                <a:solidFill>
                  <a:prstClr val="black"/>
                </a:solidFill>
              </a:rPr>
              <a:t>= 3 239,5 : 7,19 = 450,6</a:t>
            </a:r>
            <a:endParaRPr lang="cs-CZ" sz="2400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3275856" y="6143620"/>
            <a:ext cx="1143008" cy="714380"/>
            <a:chOff x="2627784" y="5085184"/>
            <a:chExt cx="1008112" cy="965721"/>
          </a:xfrm>
        </p:grpSpPr>
        <p:sp>
          <p:nvSpPr>
            <p:cNvPr id="26" name="TextovéPole 25"/>
            <p:cNvSpPr txBox="1"/>
            <p:nvPr/>
          </p:nvSpPr>
          <p:spPr>
            <a:xfrm>
              <a:off x="2987824" y="5085184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J</a:t>
              </a:r>
              <a:endParaRPr lang="cs-CZ" sz="2400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627784" y="5589240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kg . °C</a:t>
              </a:r>
              <a:endParaRPr lang="cs-CZ" sz="2400" dirty="0"/>
            </a:p>
          </p:txBody>
        </p:sp>
        <p:cxnSp>
          <p:nvCxnSpPr>
            <p:cNvPr id="28" name="Přímá spojovací čára 9"/>
            <p:cNvCxnSpPr/>
            <p:nvPr/>
          </p:nvCxnSpPr>
          <p:spPr>
            <a:xfrm>
              <a:off x="2699792" y="5589240"/>
              <a:ext cx="864096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9" name="TextovéPole 28"/>
          <p:cNvSpPr txBox="1"/>
          <p:nvPr/>
        </p:nvSpPr>
        <p:spPr>
          <a:xfrm>
            <a:off x="7253036" y="5657671"/>
            <a:ext cx="1890964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Váleček je vyroben ze železa.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186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Doc.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60 s. ISBN 80-7238-526-7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Doc.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80-7238-525-9.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1199</Words>
  <Application>Microsoft Office PowerPoint</Application>
  <PresentationFormat>Předvádění na obrazovce (4:3)</PresentationFormat>
  <Paragraphs>181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35</cp:revision>
  <dcterms:created xsi:type="dcterms:W3CDTF">2010-12-05T10:52:28Z</dcterms:created>
  <dcterms:modified xsi:type="dcterms:W3CDTF">2012-06-03T10:43:15Z</dcterms:modified>
</cp:coreProperties>
</file>