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420888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Tepelná výměna vedením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267744" y="4324454"/>
            <a:ext cx="46085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VY_32_INOVACE_23_Tepelná </a:t>
            </a:r>
            <a:r>
              <a:rPr lang="cs-CZ" dirty="0"/>
              <a:t>výměna vedením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932040" cy="39045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aoblený obdélníkový popisek 3"/>
          <p:cNvSpPr/>
          <p:nvPr/>
        </p:nvSpPr>
        <p:spPr>
          <a:xfrm>
            <a:off x="5076056" y="188640"/>
            <a:ext cx="3744416" cy="2016224"/>
          </a:xfrm>
          <a:prstGeom prst="wedgeRoundRectCallout">
            <a:avLst>
              <a:gd name="adj1" fmla="val -101383"/>
              <a:gd name="adj2" fmla="val 7464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/>
              <a:t>Tito nešťastníci ve filmu „Obecná škola“ nedbali nabádání pana ředitele, aby v mrazu neolizovali kovové zábradlí.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2348880"/>
            <a:ext cx="38164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 se jim stalo?</a:t>
            </a:r>
          </a:p>
          <a:p>
            <a:r>
              <a:rPr lang="cs-CZ" sz="2400" b="1" dirty="0" smtClean="0"/>
              <a:t>Jak je „odlepil“ pan učitel od zábradlí?</a:t>
            </a:r>
          </a:p>
          <a:p>
            <a:r>
              <a:rPr lang="cs-CZ" sz="2400" b="1" dirty="0" smtClean="0"/>
              <a:t>Proč by se to nestalo, kdyby zábradlí bylo dřevěné?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728" y="5373216"/>
            <a:ext cx="6336704" cy="120032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 hlediska vedení tepla dělíme látky na tepelné vodiče a na tepelné izolanty. Tepelné vodiče mají schopnost  rychle teplo odvádět.</a:t>
            </a:r>
            <a:endParaRPr lang="cs-CZ" sz="24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4206925"/>
            <a:ext cx="1371600" cy="23303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Zaoblený obdélníkový popisek 8"/>
          <p:cNvSpPr/>
          <p:nvPr/>
        </p:nvSpPr>
        <p:spPr>
          <a:xfrm>
            <a:off x="1835696" y="4221088"/>
            <a:ext cx="6696744" cy="864096"/>
          </a:xfrm>
          <a:prstGeom prst="wedgeRoundRectCallout">
            <a:avLst>
              <a:gd name="adj1" fmla="val -58072"/>
              <a:gd name="adj2" fmla="val -4171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Proč jsou držadla lyžařských holí vyrobena z plastu a nejsou z kovu, jako celá hůlka?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355976" y="385175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648866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9" grpId="0" animBg="1"/>
      <p:bldP spid="2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848180"/>
            <a:ext cx="2857500" cy="1728522"/>
          </a:xfrm>
          <a:prstGeom prst="rect">
            <a:avLst/>
          </a:prstGeom>
          <a:noFill/>
        </p:spPr>
      </p:pic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91880" y="546884"/>
            <a:ext cx="3023138" cy="2208455"/>
          </a:xfrm>
          <a:prstGeom prst="rect">
            <a:avLst/>
          </a:prstGeom>
          <a:noFill/>
        </p:spPr>
      </p:pic>
      <p:pic>
        <p:nvPicPr>
          <p:cNvPr id="1639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73890" y="837984"/>
            <a:ext cx="2270110" cy="150962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3212976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Proč jsou držadla kuchyňských nástrojů opatřena plasty?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78904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Zařadili byste plasty mezi tepelné vodiče nebo tepelné izolanty?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450912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Jakou vlastnost z hlediska vedení tepla mají tepelné izolanty?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5301208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Které další látky byste zařadili mezi tepelné izolanty?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2690839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7904" y="2690839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32881" y="263691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95184" y="3212976"/>
            <a:ext cx="2252569" cy="3003426"/>
          </a:xfrm>
          <a:prstGeom prst="rect">
            <a:avLst/>
          </a:prstGeom>
          <a:noFill/>
        </p:spPr>
      </p:pic>
      <p:pic>
        <p:nvPicPr>
          <p:cNvPr id="17412" name="Picture 4" descr="http://www.nazeleno.cz/Files/ResizedImages/FckGallery/Dotaceoddubna09.zip/dum_energetickeuspory_-1x25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88640"/>
            <a:ext cx="3491880" cy="286219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355976" y="3050837"/>
            <a:ext cx="4284984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Jaký materiál se používá k zateplení stěn domů?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260648"/>
            <a:ext cx="4536504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Navrhněte, jak nejlépe zabezpečit dům proti únikům tepla.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24536" y="1706878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Okna, dveře, stěny,střecha, stropy – to vše je potřeba odizolovat.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83297" y="4023537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- zejména polystyrén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55976" y="4559973"/>
            <a:ext cx="4788024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Jak zabránit úniku tepla okny?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31432" y="5413390"/>
            <a:ext cx="51125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b="1" dirty="0" smtClean="0">
                <a:solidFill>
                  <a:srgbClr val="FF0000"/>
                </a:solidFill>
              </a:rPr>
              <a:t>nová, kvalitní, dobře utěsněná okna</a:t>
            </a:r>
          </a:p>
          <a:p>
            <a:pPr>
              <a:buFontTx/>
              <a:buChar char="-"/>
            </a:pPr>
            <a:r>
              <a:rPr lang="cs-CZ" sz="2400" b="1" dirty="0" smtClean="0">
                <a:solidFill>
                  <a:srgbClr val="FF0000"/>
                </a:solidFill>
              </a:rPr>
              <a:t>mezi skly bývá vakuum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0" y="6396335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Polystyrén, plasty, dřevo jsou řazeny mezi tepelné izolanty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-37109" y="268624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621640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[7]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  <p:bldP spid="8" grpId="0" animBg="1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www.novezahradnimesto.net/files/thumbs/t_koupelna_57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2656"/>
            <a:ext cx="6096000" cy="4572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444208" y="404664"/>
            <a:ext cx="2699792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Proč se na dlažbu v koupelnách pokládají předložky?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44208" y="2924944"/>
            <a:ext cx="2699792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 jaké látky jsou nejčastěji předložky vyrobeny?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558924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Tkaniny, PVC se řadí mezi tepelné izolanty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4890801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[8]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1196752"/>
            <a:ext cx="288032" cy="122413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660232" y="1196752"/>
            <a:ext cx="288032" cy="122413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619672" y="2420888"/>
            <a:ext cx="5616624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23728" y="1268760"/>
            <a:ext cx="2304256" cy="14401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27984" y="1268760"/>
            <a:ext cx="2232248" cy="14401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620688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Hliník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8104" y="620688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Železo</a:t>
            </a:r>
            <a:endParaRPr lang="cs-CZ" sz="2800" b="1" dirty="0"/>
          </a:p>
        </p:txBody>
      </p:sp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39951" y="1555764"/>
            <a:ext cx="586771" cy="89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/>
          <p:nvPr/>
        </p:nvSpPr>
        <p:spPr>
          <a:xfrm>
            <a:off x="5940152" y="1412776"/>
            <a:ext cx="72008" cy="28803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555776" y="1412776"/>
            <a:ext cx="72008" cy="28803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87824" y="1412776"/>
            <a:ext cx="72008" cy="28803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347864" y="1412776"/>
            <a:ext cx="72008" cy="28803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07904" y="1412776"/>
            <a:ext cx="72008" cy="28803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860032" y="1412776"/>
            <a:ext cx="72008" cy="28803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20072" y="1412776"/>
            <a:ext cx="72008" cy="28803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580112" y="1412776"/>
            <a:ext cx="72008" cy="28803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0" y="3356992"/>
            <a:ext cx="9144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Tyč je tvořena z jedné části z hliníku, z druhé ze železa.</a:t>
            </a:r>
          </a:p>
          <a:p>
            <a:r>
              <a:rPr lang="cs-CZ" sz="3000" dirty="0" smtClean="0"/>
              <a:t>Na obě části tyče jsou voskem přilepena drobná tělesa.</a:t>
            </a:r>
          </a:p>
          <a:p>
            <a:r>
              <a:rPr lang="cs-CZ" sz="3000" dirty="0" smtClean="0"/>
              <a:t>Uprostřed začneme obě tyče zahřívat.</a:t>
            </a:r>
          </a:p>
          <a:p>
            <a:r>
              <a:rPr lang="cs-CZ" sz="3000" dirty="0" smtClean="0"/>
              <a:t>Více </a:t>
            </a:r>
            <a:r>
              <a:rPr lang="cs-CZ" sz="3000" smtClean="0"/>
              <a:t>tělísek </a:t>
            </a:r>
            <a:r>
              <a:rPr lang="cs-CZ" sz="3000" smtClean="0"/>
              <a:t>odpadne za </a:t>
            </a:r>
            <a:r>
              <a:rPr lang="cs-CZ" sz="3000" dirty="0" smtClean="0"/>
              <a:t>stejný čas z hliníkové </a:t>
            </a:r>
            <a:r>
              <a:rPr lang="cs-CZ" sz="3000" dirty="0" smtClean="0"/>
              <a:t>tyče.</a:t>
            </a:r>
            <a:endParaRPr lang="cs-CZ" sz="3000" dirty="0" smtClean="0"/>
          </a:p>
        </p:txBody>
      </p:sp>
      <p:sp>
        <p:nvSpPr>
          <p:cNvPr id="21" name="Šipka doprava 20"/>
          <p:cNvSpPr/>
          <p:nvPr/>
        </p:nvSpPr>
        <p:spPr>
          <a:xfrm>
            <a:off x="179512" y="5971728"/>
            <a:ext cx="936104" cy="288032"/>
          </a:xfrm>
          <a:prstGeom prst="rightArrow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1295636" y="5577135"/>
            <a:ext cx="7200800" cy="107721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Hliník je lepším tepelným vodičem než </a:t>
            </a:r>
            <a:r>
              <a:rPr lang="cs-CZ" sz="3200" b="1" dirty="0" smtClean="0"/>
              <a:t>železo.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50659" y="270892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[9]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5E-6 -1.85185E-6 L 5E-6 0.10509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42" presetClass="path" presetSubtype="0" accel="50000" decel="500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4.72222E-6 -1.85185E-6 L 4.72222E-6 0.1050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6000"/>
                            </p:stCondLst>
                            <p:childTnLst>
                              <p:par>
                                <p:cTn id="58" presetID="42" presetClass="path" presetSubtype="0" accel="50000" decel="500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3.33333E-6 -1.85185E-6 L 3.33333E-6 0.10509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9000"/>
                            </p:stCondLst>
                            <p:childTnLst>
                              <p:par>
                                <p:cTn id="61" presetID="42" presetClass="path" presetSubtype="0" accel="50000" decel="500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4.44444E-6 -1.85185E-6 L 4.44444E-6 0.10509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2000"/>
                            </p:stCondLst>
                            <p:childTnLst>
                              <p:par>
                                <p:cTn id="64" presetID="42" presetClass="path" presetSubtype="0" accel="50000" decel="500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3.61111E-6 -1.85185E-6 L 3.61111E-6 0.10509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5000"/>
                            </p:stCondLst>
                            <p:childTnLst>
                              <p:par>
                                <p:cTn id="67" presetID="42" presetClass="path" presetSubtype="0" accel="50000" decel="500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3.33333E-6 -1.85185E-6 L -3.33333E-6 0.10509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8000"/>
                            </p:stCondLst>
                            <p:childTnLst>
                              <p:par>
                                <p:cTn id="70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/>
      <p:bldP spid="8" grpId="0"/>
      <p:bldP spid="12" grpId="0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21" grpId="0" animBg="1"/>
      <p:bldP spid="22" grpId="0" animBg="1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Tepelná výměna vedením v rámci jednoho tělesa probíhá tak, že částice postupně zvyšují svou pohybovou energii a tu předávají dalším částicím, jako kdyby byly propojeny pružinkami.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1412776"/>
            <a:ext cx="9144000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Teplo se postupně šíří tělesem.</a:t>
            </a:r>
          </a:p>
          <a:p>
            <a:pPr lvl="0"/>
            <a:r>
              <a:rPr lang="cs-CZ" sz="2400" dirty="0" smtClean="0">
                <a:solidFill>
                  <a:prstClr val="black"/>
                </a:solidFill>
              </a:rPr>
              <a:t>Takto se například velmi dobře zahřívá kovová lžička ponořená v horkém čaji.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3140968"/>
            <a:ext cx="4572000" cy="30469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2400" dirty="0" smtClean="0"/>
              <a:t>Sníh je dobrý izolační materiál, takže vnitřní teplota iglú může dosahovat i několika stupňů Celsia nad nulou, studený vzduch do něho nepronikne, protože vchod je pod úrovní podlahy. Teplý vzduch stoupá nahoru a studený klesá dolů.</a:t>
            </a:r>
            <a:endParaRPr lang="cs-CZ" sz="2400" dirty="0"/>
          </a:p>
        </p:txBody>
      </p:sp>
      <p:pic>
        <p:nvPicPr>
          <p:cNvPr id="20482" name="Picture 2" descr="http://media.novinky.cz/520/155203-article-i20r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4725144"/>
            <a:ext cx="2842449" cy="1883123"/>
          </a:xfrm>
          <a:prstGeom prst="rect">
            <a:avLst/>
          </a:prstGeom>
          <a:noFill/>
        </p:spPr>
      </p:pic>
      <p:pic>
        <p:nvPicPr>
          <p:cNvPr id="20484" name="Picture 4" descr="http://upload.wikimedia.org/wikipedia/commons/thumb/0/0c/Igloo.jpg/220px-Iglo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708920"/>
            <a:ext cx="2808312" cy="190199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292080" y="4241581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[10]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9689" y="6206551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[11]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70009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[1]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- </a:t>
            </a:r>
            <a:r>
              <a:rPr lang="cs-CZ" dirty="0" err="1" smtClean="0"/>
              <a:t>Sken</a:t>
            </a:r>
            <a:r>
              <a:rPr lang="cs-CZ" dirty="0" smtClean="0"/>
              <a:t> z učebnice str. 45</a:t>
            </a:r>
            <a:r>
              <a:rPr lang="cs-CZ" dirty="0"/>
              <a:t>: Doc. Dr. Ing. RAUNER, Karel , et al. Fyzika 8 učebnice pro základní školy a víceletá gymnázia. Plzeň : Fraus, 2006. 128 s. ISBN 80-7238-525-9</a:t>
            </a:r>
            <a:r>
              <a:rPr lang="cs-CZ" dirty="0" smtClean="0"/>
              <a:t>.</a:t>
            </a:r>
            <a:endParaRPr lang="cs-CZ" dirty="0"/>
          </a:p>
          <a:p>
            <a:pPr>
              <a:lnSpc>
                <a:spcPct val="114000"/>
              </a:lnSpc>
            </a:pPr>
            <a:r>
              <a:rPr lang="cs-CZ" dirty="0"/>
              <a:t>[2</a:t>
            </a:r>
            <a:r>
              <a:rPr lang="cs-CZ" dirty="0" smtClean="0"/>
              <a:t>], [3], [4], [5], [9] 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-kliparty z www.microsoft.office.cz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[6]</a:t>
            </a:r>
            <a:endParaRPr lang="cs-CZ" dirty="0"/>
          </a:p>
          <a:p>
            <a:pPr>
              <a:lnSpc>
                <a:spcPct val="114000"/>
              </a:lnSpc>
            </a:pPr>
            <a:r>
              <a:rPr lang="cs-CZ" dirty="0"/>
              <a:t>http://www.nazeleno.cz/Files/ResizedImages/FckGallery/Dotaceoddubna09.zip/dum_energetickeuspory_-1x250.jpg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[7]</a:t>
            </a:r>
          </a:p>
          <a:p>
            <a:pPr>
              <a:lnSpc>
                <a:spcPct val="114000"/>
              </a:lnSpc>
            </a:pPr>
            <a:r>
              <a:rPr lang="cs-CZ" dirty="0"/>
              <a:t>http://</a:t>
            </a:r>
            <a:r>
              <a:rPr lang="cs-CZ" dirty="0" smtClean="0"/>
              <a:t>upload.wikimedia.org/wikipedia/commons/f/f8/Sasankov%C3%A1%2C_lich%C3%BD_blok%2C_po_zateplen%C3%AD.jpg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[8]</a:t>
            </a:r>
            <a:endParaRPr lang="cs-CZ" dirty="0"/>
          </a:p>
          <a:p>
            <a:pPr>
              <a:lnSpc>
                <a:spcPct val="114000"/>
              </a:lnSpc>
            </a:pPr>
            <a:r>
              <a:rPr lang="cs-CZ" dirty="0" smtClean="0"/>
              <a:t>-vlastní foto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[10]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http</a:t>
            </a:r>
            <a:r>
              <a:rPr lang="cs-CZ" dirty="0"/>
              <a:t>://upload.wikimedia.org/wikipedia/commons/0/0c/Igloo.jpg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[11]</a:t>
            </a:r>
            <a:endParaRPr lang="cs-CZ" dirty="0"/>
          </a:p>
          <a:p>
            <a:pPr>
              <a:lnSpc>
                <a:spcPct val="114000"/>
              </a:lnSpc>
            </a:pPr>
            <a:r>
              <a:rPr lang="cs-CZ" dirty="0"/>
              <a:t>http://media.novinky.cz/520/155203-article-i20rl.jpg</a:t>
            </a:r>
          </a:p>
          <a:p>
            <a:pPr>
              <a:lnSpc>
                <a:spcPct val="114000"/>
              </a:lnSpc>
            </a:pPr>
            <a:endParaRPr lang="cs-CZ" dirty="0"/>
          </a:p>
          <a:p>
            <a:pPr>
              <a:lnSpc>
                <a:spcPct val="114000"/>
              </a:lnSpc>
            </a:pPr>
            <a:endParaRPr lang="cs-CZ" dirty="0"/>
          </a:p>
          <a:p>
            <a:pPr>
              <a:lnSpc>
                <a:spcPct val="114000"/>
              </a:lnSpc>
            </a:pPr>
            <a:endParaRPr lang="cs-CZ" dirty="0"/>
          </a:p>
          <a:p>
            <a:pPr>
              <a:lnSpc>
                <a:spcPct val="114000"/>
              </a:lnSpc>
            </a:pPr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506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42</cp:revision>
  <dcterms:modified xsi:type="dcterms:W3CDTF">2012-06-03T11:27:15Z</dcterms:modified>
</cp:coreProperties>
</file>