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0486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Šíření tepla prouděním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375756" y="4324454"/>
            <a:ext cx="4392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VY_32_INOVACE_24_Šíření tepla prouděním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0" y="1124744"/>
            <a:ext cx="5076056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>
                <a:cs typeface="Arial" charset="0"/>
              </a:rPr>
              <a:t>Zahříváním </a:t>
            </a:r>
            <a:r>
              <a:rPr lang="cs-CZ" sz="2800" dirty="0">
                <a:cs typeface="Arial" charset="0"/>
              </a:rPr>
              <a:t>tělesa dochází ke zvětšování jeho objemu, přičemž jeho hustota se snižuje. </a:t>
            </a:r>
            <a:endParaRPr lang="cs-CZ" sz="2800" dirty="0" smtClean="0">
              <a:cs typeface="Arial" charset="0"/>
            </a:endParaRPr>
          </a:p>
          <a:p>
            <a:endParaRPr lang="cs-CZ" sz="2800" b="1" i="1" dirty="0">
              <a:cs typeface="Arial" charset="0"/>
            </a:endParaRPr>
          </a:p>
          <a:p>
            <a:r>
              <a:rPr lang="cs-CZ" sz="2800" b="1" i="1" dirty="0" smtClean="0">
                <a:cs typeface="Arial" charset="0"/>
              </a:rPr>
              <a:t>Těleso </a:t>
            </a:r>
            <a:r>
              <a:rPr lang="cs-CZ" sz="2800" b="1" i="1" dirty="0">
                <a:cs typeface="Arial" charset="0"/>
              </a:rPr>
              <a:t>o menší hustotě stoupá vzhůru</a:t>
            </a:r>
            <a:r>
              <a:rPr lang="cs-CZ" sz="2800" dirty="0">
                <a:cs typeface="Arial" charset="0"/>
              </a:rPr>
              <a:t>, neboť je vytlačováno tělesem chladnějším o </a:t>
            </a:r>
            <a:r>
              <a:rPr lang="cs-CZ" sz="2800" dirty="0" smtClean="0">
                <a:cs typeface="Arial" charset="0"/>
              </a:rPr>
              <a:t>větší </a:t>
            </a:r>
            <a:r>
              <a:rPr lang="cs-CZ" sz="2800" dirty="0">
                <a:cs typeface="Arial" charset="0"/>
              </a:rPr>
              <a:t>hustotě</a:t>
            </a:r>
            <a:r>
              <a:rPr lang="cs-CZ" dirty="0">
                <a:cs typeface="Arial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cs typeface="Arial" charset="0"/>
              </a:rPr>
              <a:t>Šíření tepla prouděním probíhá pouze v </a:t>
            </a:r>
            <a:r>
              <a:rPr lang="cs-CZ" sz="2800" b="1" dirty="0">
                <a:solidFill>
                  <a:prstClr val="black"/>
                </a:solidFill>
                <a:cs typeface="Arial" charset="0"/>
              </a:rPr>
              <a:t>kapalinách a </a:t>
            </a:r>
            <a:r>
              <a:rPr lang="cs-CZ" sz="2800" b="1" dirty="0" smtClean="0">
                <a:solidFill>
                  <a:prstClr val="black"/>
                </a:solidFill>
                <a:cs typeface="Arial" charset="0"/>
              </a:rPr>
              <a:t>plynech </a:t>
            </a:r>
            <a:endParaRPr lang="cs-CZ" sz="2800" b="1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0688"/>
            <a:ext cx="33121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cs typeface="Arial" charset="0"/>
              </a:rPr>
              <a:t>Fyzikální </a:t>
            </a:r>
            <a:r>
              <a:rPr lang="cs-CZ" sz="2800" b="1" dirty="0">
                <a:solidFill>
                  <a:srgbClr val="FF0000"/>
                </a:solidFill>
                <a:cs typeface="Arial" charset="0"/>
              </a:rPr>
              <a:t>podstata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23528" y="5445224"/>
            <a:ext cx="1584176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373216"/>
            <a:ext cx="64087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Takto stoupá vzhůru teplý vzduch v místnosti</a:t>
            </a:r>
            <a:endParaRPr lang="cs-CZ" sz="2400" dirty="0"/>
          </a:p>
        </p:txBody>
      </p:sp>
      <p:sp>
        <p:nvSpPr>
          <p:cNvPr id="9" name="Šipka doprava 8"/>
          <p:cNvSpPr/>
          <p:nvPr/>
        </p:nvSpPr>
        <p:spPr>
          <a:xfrm>
            <a:off x="323528" y="6093296"/>
            <a:ext cx="1584176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6093296"/>
            <a:ext cx="64087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Takto stoupá vzhůru horká voda ohřátá v kotli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22760" y="836712"/>
            <a:ext cx="4021240" cy="4468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4624595" y="48691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Princip teplovodního ústředního topení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3789040"/>
            <a:ext cx="6858000" cy="230832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Horká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voda předává teplo radiátoru a radiátor vzduchu v místnosti. Voda v radiátoru tím ztrácí svou vnitřní energii a ochlazuje se. Chladnější a hustší voda klesá v radiátoru dolů a spodní trubkou je odváděna směrem ke kotli, kde se opět zahřívá.</a:t>
            </a:r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1557" y="928688"/>
            <a:ext cx="1426211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5536" y="1052736"/>
            <a:ext cx="6696744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Proudění vody v radiátoru</a:t>
            </a:r>
          </a:p>
          <a:p>
            <a:pPr lvl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Voda se zahřívá v kotli, který je umístěn v dolní části domu. Horká voda má menší hustotu, a proto stoupá vzhůru trubkami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do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radiátorů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přiváděna horní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trubkou.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16486" y="4221088"/>
            <a:ext cx="1277210" cy="16333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54007" y="291679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28855" y="58544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-27887" y="4581128"/>
            <a:ext cx="9144000" cy="224676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FF0000"/>
                </a:solidFill>
                <a:cs typeface="Arial" charset="0"/>
              </a:rPr>
              <a:t>POZOR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!!! </a:t>
            </a:r>
          </a:p>
          <a:p>
            <a:pPr marL="514350" indent="-514350"/>
            <a:r>
              <a:rPr lang="cs-CZ" sz="2800" dirty="0">
                <a:cs typeface="Arial" charset="0"/>
              </a:rPr>
              <a:t>     Nad radiátorem by neměl být žádný parapet, ani by neměl  být zakryt dalším tělesem (např. skříní nebo dlouhou záclonou či závěsem). Tělesa by teplo od radiátoru pohlcovala a znemožňovala by tepelné proudění.</a:t>
            </a:r>
          </a:p>
        </p:txBody>
      </p:sp>
      <p:pic>
        <p:nvPicPr>
          <p:cNvPr id="4099" name="Picture 2" descr="http://www.corfin.cz/images/konvekcni-topeni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0318" y="332656"/>
            <a:ext cx="3993416" cy="354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0"/>
            <a:ext cx="5070318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/>
            <a:r>
              <a:rPr lang="cs-CZ" sz="2800" b="1" dirty="0">
                <a:solidFill>
                  <a:prstClr val="black"/>
                </a:solidFill>
                <a:cs typeface="Arial" charset="0"/>
              </a:rPr>
              <a:t>b) Proudění vzduchu v místnosti</a:t>
            </a:r>
          </a:p>
          <a:p>
            <a:pPr marL="514350" lvl="0" indent="-514350"/>
            <a:endParaRPr lang="cs-CZ" sz="2400" b="1" dirty="0">
              <a:solidFill>
                <a:prstClr val="black"/>
              </a:solidFill>
              <a:cs typeface="Arial" charset="0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Horký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radiátor předává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teplo vzduchu v jeho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okolí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.</a:t>
            </a:r>
          </a:p>
          <a:p>
            <a:pPr lvl="0"/>
            <a:endParaRPr lang="cs-CZ" sz="2400" dirty="0" smtClean="0">
              <a:solidFill>
                <a:prstClr val="black"/>
              </a:solidFill>
              <a:cs typeface="Arial" charset="0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Vzduch se zahřívá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, zvětšuje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svůj objem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a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stoupá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vzhůru. </a:t>
            </a:r>
            <a:endParaRPr lang="cs-CZ" sz="2400" dirty="0" smtClean="0">
              <a:solidFill>
                <a:prstClr val="black"/>
              </a:solidFill>
              <a:cs typeface="Arial" charset="0"/>
            </a:endParaRPr>
          </a:p>
          <a:p>
            <a:pPr lvl="0"/>
            <a:endParaRPr lang="cs-CZ" sz="2400" dirty="0" smtClean="0">
              <a:solidFill>
                <a:prstClr val="black"/>
              </a:solidFill>
              <a:cs typeface="Arial" charset="0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Postupně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předává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teplo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tělesům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v místnosti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, čímž </a:t>
            </a:r>
            <a:r>
              <a:rPr lang="cs-CZ" sz="2400" dirty="0" smtClean="0">
                <a:solidFill>
                  <a:prstClr val="black"/>
                </a:solidFill>
                <a:cs typeface="Arial" charset="0"/>
              </a:rPr>
              <a:t>se ochlazuje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a klesá směrem k podlaze.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8290" y="400653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7858656" cy="5613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Schéma - princip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teplovodního ústředního topení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80312" y="61846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Vznik větru na pobřeží</a:t>
            </a:r>
          </a:p>
        </p:txBody>
      </p:sp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0" y="857695"/>
            <a:ext cx="4824028" cy="397031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457200" indent="-457200">
              <a:buFontTx/>
              <a:buAutoNum type="alphaLcParenR"/>
            </a:pPr>
            <a:r>
              <a:rPr lang="cs-CZ" sz="2800" b="1" dirty="0">
                <a:cs typeface="Arial" charset="0"/>
              </a:rPr>
              <a:t>Během dne</a:t>
            </a:r>
          </a:p>
          <a:p>
            <a:pPr marL="457200" indent="-457200">
              <a:buFontTx/>
              <a:buAutoNum type="alphaLcParenR"/>
            </a:pPr>
            <a:endParaRPr lang="cs-CZ" sz="2800" b="1" dirty="0">
              <a:cs typeface="Arial" charset="0"/>
            </a:endParaRPr>
          </a:p>
          <a:p>
            <a:r>
              <a:rPr lang="cs-CZ" sz="2800" dirty="0">
                <a:cs typeface="Arial" charset="0"/>
              </a:rPr>
              <a:t>Vlivem slunečního tepelného </a:t>
            </a:r>
          </a:p>
          <a:p>
            <a:r>
              <a:rPr lang="cs-CZ" sz="2800" dirty="0">
                <a:cs typeface="Arial" charset="0"/>
              </a:rPr>
              <a:t>záření se zahřívá písek </a:t>
            </a:r>
            <a:r>
              <a:rPr lang="cs-CZ" sz="2800" dirty="0" smtClean="0">
                <a:cs typeface="Arial" charset="0"/>
              </a:rPr>
              <a:t>i voda v </a:t>
            </a:r>
            <a:r>
              <a:rPr lang="cs-CZ" sz="2800" dirty="0">
                <a:cs typeface="Arial" charset="0"/>
              </a:rPr>
              <a:t>moři. Písek </a:t>
            </a:r>
            <a:r>
              <a:rPr lang="cs-CZ" sz="2800" dirty="0" smtClean="0">
                <a:cs typeface="Arial" charset="0"/>
              </a:rPr>
              <a:t>se zahřívá </a:t>
            </a:r>
            <a:r>
              <a:rPr lang="cs-CZ" sz="2800" dirty="0">
                <a:cs typeface="Arial" charset="0"/>
              </a:rPr>
              <a:t>rychleji </a:t>
            </a:r>
            <a:r>
              <a:rPr lang="cs-CZ" sz="2800" dirty="0" smtClean="0">
                <a:cs typeface="Arial" charset="0"/>
              </a:rPr>
              <a:t>než </a:t>
            </a:r>
            <a:r>
              <a:rPr lang="cs-CZ" sz="2800" dirty="0">
                <a:cs typeface="Arial" charset="0"/>
              </a:rPr>
              <a:t>voda (to souvisí s velkou </a:t>
            </a:r>
            <a:r>
              <a:rPr lang="cs-CZ" sz="2800" dirty="0" smtClean="0">
                <a:cs typeface="Arial" charset="0"/>
              </a:rPr>
              <a:t>měrnou </a:t>
            </a:r>
            <a:r>
              <a:rPr lang="cs-CZ" sz="2800" dirty="0">
                <a:cs typeface="Arial" charset="0"/>
              </a:rPr>
              <a:t>tepelnou kapacitou vody</a:t>
            </a:r>
            <a:r>
              <a:rPr lang="cs-CZ" sz="2800" dirty="0" smtClean="0">
                <a:cs typeface="Arial" charset="0"/>
              </a:rPr>
              <a:t>). Tudíž má vyšší teplotu než voda. 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6056" y="762048"/>
            <a:ext cx="3237507" cy="4192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5436096" y="2557104"/>
            <a:ext cx="714375" cy="28575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ohnutá nahoru 8"/>
          <p:cNvSpPr/>
          <p:nvPr/>
        </p:nvSpPr>
        <p:spPr>
          <a:xfrm>
            <a:off x="7380312" y="2342792"/>
            <a:ext cx="714375" cy="428625"/>
          </a:xfrm>
          <a:prstGeom prst="ben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5184"/>
            <a:ext cx="914399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cs typeface="Arial" charset="0"/>
              </a:rPr>
              <a:t>Vzduch nad pískem je teplejší než vzduch nad vodou  a stoupá vzhůru. </a:t>
            </a:r>
            <a:r>
              <a:rPr lang="cs-CZ" sz="2800" b="1" dirty="0" smtClean="0">
                <a:solidFill>
                  <a:prstClr val="black"/>
                </a:solidFill>
                <a:cs typeface="Arial" charset="0"/>
              </a:rPr>
              <a:t>Na jeho </a:t>
            </a:r>
            <a:r>
              <a:rPr lang="cs-CZ" sz="2800" b="1" dirty="0">
                <a:solidFill>
                  <a:prstClr val="black"/>
                </a:solidFill>
                <a:cs typeface="Arial" charset="0"/>
              </a:rPr>
              <a:t>místo proudí chladnější vzduch od vody. </a:t>
            </a:r>
            <a:endParaRPr lang="cs-CZ" sz="2800" b="1" dirty="0" smtClean="0">
              <a:solidFill>
                <a:srgbClr val="FF0000"/>
              </a:solidFill>
              <a:cs typeface="Arial" charset="0"/>
            </a:endParaRPr>
          </a:p>
          <a:p>
            <a:pPr lvl="0"/>
            <a:r>
              <a:rPr lang="cs-CZ" sz="2800" b="1" dirty="0" smtClean="0">
                <a:solidFill>
                  <a:srgbClr val="FF0000"/>
                </a:solidFill>
                <a:cs typeface="Arial" charset="0"/>
              </a:rPr>
              <a:t>Proto </a:t>
            </a:r>
            <a:r>
              <a:rPr lang="cs-CZ" sz="2800" b="1" dirty="0">
                <a:solidFill>
                  <a:srgbClr val="FF0000"/>
                </a:solidFill>
                <a:cs typeface="Arial" charset="0"/>
              </a:rPr>
              <a:t>za slunečného dne vane vítr od moře.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13563" y="471957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123" grpId="0" animBg="1"/>
      <p:bldP spid="6" grpId="0" animBg="1"/>
      <p:bldP spid="9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0" y="116632"/>
            <a:ext cx="3995936" cy="6555641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>
                <a:cs typeface="Arial" charset="0"/>
              </a:rPr>
              <a:t>b) V noci</a:t>
            </a:r>
          </a:p>
          <a:p>
            <a:endParaRPr lang="cs-CZ" sz="2800" dirty="0">
              <a:cs typeface="Arial" charset="0"/>
            </a:endParaRPr>
          </a:p>
          <a:p>
            <a:r>
              <a:rPr lang="cs-CZ" sz="2800" dirty="0">
                <a:cs typeface="Arial" charset="0"/>
              </a:rPr>
              <a:t>V noci se směr větru obrátí. </a:t>
            </a:r>
            <a:r>
              <a:rPr lang="cs-CZ" sz="2800" dirty="0" smtClean="0">
                <a:cs typeface="Arial" charset="0"/>
              </a:rPr>
              <a:t>Voda </a:t>
            </a:r>
            <a:r>
              <a:rPr lang="cs-CZ" sz="2800" dirty="0">
                <a:cs typeface="Arial" charset="0"/>
              </a:rPr>
              <a:t>v moři díky velké </a:t>
            </a:r>
            <a:r>
              <a:rPr lang="cs-CZ" sz="2800" dirty="0" smtClean="0">
                <a:cs typeface="Arial" charset="0"/>
              </a:rPr>
              <a:t>měrné </a:t>
            </a:r>
            <a:r>
              <a:rPr lang="cs-CZ" sz="2800" dirty="0">
                <a:cs typeface="Arial" charset="0"/>
              </a:rPr>
              <a:t>tepelné kapacitě při </a:t>
            </a:r>
            <a:r>
              <a:rPr lang="cs-CZ" sz="2800" dirty="0" smtClean="0">
                <a:cs typeface="Arial" charset="0"/>
              </a:rPr>
              <a:t>ochlazování </a:t>
            </a:r>
            <a:r>
              <a:rPr lang="cs-CZ" sz="2800" dirty="0">
                <a:cs typeface="Arial" charset="0"/>
              </a:rPr>
              <a:t>odevzdává </a:t>
            </a:r>
            <a:r>
              <a:rPr lang="cs-CZ" sz="2800" dirty="0" smtClean="0">
                <a:cs typeface="Arial" charset="0"/>
              </a:rPr>
              <a:t>velké teplo vzduchu </a:t>
            </a:r>
            <a:r>
              <a:rPr lang="cs-CZ" sz="2800" dirty="0">
                <a:cs typeface="Arial" charset="0"/>
              </a:rPr>
              <a:t>nad </a:t>
            </a:r>
            <a:r>
              <a:rPr lang="cs-CZ" sz="2800" dirty="0" smtClean="0">
                <a:cs typeface="Arial" charset="0"/>
              </a:rPr>
              <a:t>vodou</a:t>
            </a:r>
            <a:r>
              <a:rPr lang="cs-CZ" sz="2800" dirty="0">
                <a:cs typeface="Arial" charset="0"/>
              </a:rPr>
              <a:t>. </a:t>
            </a:r>
            <a:endParaRPr lang="cs-CZ" sz="2800" dirty="0" smtClean="0">
              <a:cs typeface="Arial" charset="0"/>
            </a:endParaRPr>
          </a:p>
          <a:p>
            <a:r>
              <a:rPr lang="cs-CZ" sz="2800" dirty="0" smtClean="0">
                <a:cs typeface="Arial" charset="0"/>
              </a:rPr>
              <a:t>Vzduch </a:t>
            </a:r>
            <a:r>
              <a:rPr lang="cs-CZ" sz="2800" dirty="0">
                <a:cs typeface="Arial" charset="0"/>
              </a:rPr>
              <a:t>nad vodou </a:t>
            </a:r>
            <a:r>
              <a:rPr lang="cs-CZ" sz="2800" dirty="0" smtClean="0">
                <a:cs typeface="Arial" charset="0"/>
              </a:rPr>
              <a:t>je </a:t>
            </a:r>
            <a:r>
              <a:rPr lang="cs-CZ" sz="2800" dirty="0">
                <a:cs typeface="Arial" charset="0"/>
              </a:rPr>
              <a:t>proto teplejší než vzduch </a:t>
            </a:r>
            <a:r>
              <a:rPr lang="cs-CZ" sz="2800" dirty="0" smtClean="0">
                <a:cs typeface="Arial" charset="0"/>
              </a:rPr>
              <a:t>nad </a:t>
            </a:r>
            <a:r>
              <a:rPr lang="cs-CZ" sz="2800" dirty="0">
                <a:cs typeface="Arial" charset="0"/>
              </a:rPr>
              <a:t>pískem. Vzduch nad </a:t>
            </a:r>
            <a:r>
              <a:rPr lang="cs-CZ" sz="2800" dirty="0" smtClean="0">
                <a:cs typeface="Arial" charset="0"/>
              </a:rPr>
              <a:t>vodou </a:t>
            </a:r>
            <a:r>
              <a:rPr lang="cs-CZ" sz="2800" dirty="0">
                <a:cs typeface="Arial" charset="0"/>
              </a:rPr>
              <a:t>stoupá vzhůru a </a:t>
            </a:r>
            <a:r>
              <a:rPr lang="cs-CZ" sz="2800" dirty="0" smtClean="0">
                <a:cs typeface="Arial" charset="0"/>
              </a:rPr>
              <a:t>chladnější </a:t>
            </a:r>
            <a:r>
              <a:rPr lang="cs-CZ" sz="2800" dirty="0">
                <a:cs typeface="Arial" charset="0"/>
              </a:rPr>
              <a:t>vzduch nad pískem proudí směrem k moři. 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6927" y="116632"/>
            <a:ext cx="5148064" cy="3440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/>
          <p:cNvSpPr/>
          <p:nvPr/>
        </p:nvSpPr>
        <p:spPr>
          <a:xfrm>
            <a:off x="6804248" y="2493596"/>
            <a:ext cx="1143000" cy="28575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ohnutá nahoru 7"/>
          <p:cNvSpPr/>
          <p:nvPr/>
        </p:nvSpPr>
        <p:spPr>
          <a:xfrm flipH="1">
            <a:off x="5076056" y="2198099"/>
            <a:ext cx="928688" cy="571500"/>
          </a:xfrm>
          <a:prstGeom prst="bentUpArrow">
            <a:avLst>
              <a:gd name="adj1" fmla="val 25000"/>
              <a:gd name="adj2" fmla="val 29848"/>
              <a:gd name="adj3" fmla="val 25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24939" y="4616838"/>
            <a:ext cx="49320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0000"/>
                </a:solidFill>
                <a:cs typeface="Arial" charset="0"/>
              </a:rPr>
              <a:t>Proto v noci vane vítr od pobřeží k moři.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660935" y="355725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nimBg="1"/>
      <p:bldP spid="4" grpId="0" animBg="1"/>
      <p:bldP spid="8" grpId="0" animBg="1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638" y="764704"/>
            <a:ext cx="4488433" cy="2129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7746" y="476672"/>
            <a:ext cx="442625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55575" y="3212976"/>
            <a:ext cx="4464496" cy="35394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Větroň stoupá vzhůru a krouží bez motoru. Využívá ke svému pohybu vzestupné vzdušné proudy ve volné přírodě.</a:t>
            </a:r>
          </a:p>
          <a:p>
            <a:r>
              <a:rPr lang="cs-CZ" sz="2800" dirty="0" smtClean="0"/>
              <a:t>Nerovnoměrným zahříváním povrchu Země nastává proudění vzduchu.</a:t>
            </a:r>
            <a:endParaRPr lang="cs-CZ" sz="2800" dirty="0"/>
          </a:p>
        </p:txBody>
      </p:sp>
      <p:sp>
        <p:nvSpPr>
          <p:cNvPr id="7" name="Šipka dolů 6"/>
          <p:cNvSpPr/>
          <p:nvPr/>
        </p:nvSpPr>
        <p:spPr>
          <a:xfrm>
            <a:off x="6876256" y="3645024"/>
            <a:ext cx="288032" cy="720080"/>
          </a:xfrm>
          <a:prstGeom prst="down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914292" y="4653136"/>
            <a:ext cx="4211960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Vzdušných proudů využívají při plachtění i ptáci.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638" y="251636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[8]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622196" y="33569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61905" y="1018883"/>
            <a:ext cx="2442602" cy="4478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 využijeme tepelné výměny prouděním při ochlazování kapalin?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08" y="1018883"/>
            <a:ext cx="57241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si chcete ochladit limonádu, stačí vhodit pár kostek ledu.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0991" y="2006776"/>
            <a:ext cx="57241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Protože hustota ledu je menší než hustota vody, bude led plavat na hladině.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391771"/>
            <a:ext cx="57241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blízkosti ledu se limonáda ochladí, tím se zvětší její hustota a chladnější část limonády bude klesat ke dnu.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776766"/>
            <a:ext cx="57241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Směrem vzhůru bude stoupat teplejší část limonády.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805264"/>
            <a:ext cx="9144000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Takto cirkulací (prouděním) se postupně ochladí celý objem limonády</a:t>
            </a:r>
            <a:r>
              <a:rPr lang="cs-CZ" sz="3200" b="1" dirty="0" smtClean="0"/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404507" y="5069154"/>
            <a:ext cx="739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764704"/>
            <a:ext cx="4139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Vznikají v moři z rozdílů teploty a hustoty (jiná salinita) mořské vody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Mohou být teplé i studené.</a:t>
            </a:r>
          </a:p>
          <a:p>
            <a:r>
              <a:rPr lang="cs-CZ" sz="2400" dirty="0" smtClean="0"/>
              <a:t>Dochází tak k neustálému přenosu tepla obrovským množstvím vody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Golfský proud otepluje podnebí přímořských oblastí Evropy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Studené proudy z polárních oblastí s sebou přinášejí i velké ledové kry, které ohrožují námořní dopravu.</a:t>
            </a:r>
            <a:endParaRPr lang="cs-CZ" sz="2400" dirty="0"/>
          </a:p>
        </p:txBody>
      </p:sp>
      <p:pic>
        <p:nvPicPr>
          <p:cNvPr id="24580" name="Picture 4" descr="http://komzak.webz.cz/cesty/foto-velke/k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96752"/>
            <a:ext cx="4800533" cy="3600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85989" y="4817400"/>
            <a:ext cx="65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26399" y="0"/>
            <a:ext cx="9144000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Mořské proudy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1715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</a:t>
            </a:r>
            <a:r>
              <a:rPr lang="cs-CZ" sz="1400" b="1" dirty="0" smtClean="0"/>
              <a:t>:</a:t>
            </a:r>
          </a:p>
          <a:p>
            <a:endParaRPr lang="cs-CZ" sz="1400" b="1" dirty="0" smtClean="0"/>
          </a:p>
          <a:p>
            <a:pPr>
              <a:lnSpc>
                <a:spcPct val="114000"/>
              </a:lnSpc>
            </a:pPr>
            <a:r>
              <a:rPr lang="cs-CZ" sz="1400" dirty="0" smtClean="0"/>
              <a:t>Doc</a:t>
            </a:r>
            <a:r>
              <a:rPr lang="cs-CZ" sz="1400" dirty="0" smtClean="0"/>
              <a:t>. Dr. Ing. RAUNER, Karel , </a:t>
            </a:r>
            <a:r>
              <a:rPr lang="cs-CZ" sz="1400" dirty="0" err="1" smtClean="0"/>
              <a:t>et</a:t>
            </a:r>
            <a:r>
              <a:rPr lang="cs-CZ" sz="1400" dirty="0" smtClean="0"/>
              <a:t> </a:t>
            </a:r>
            <a:r>
              <a:rPr lang="cs-CZ" sz="1400" dirty="0" err="1" smtClean="0"/>
              <a:t>al</a:t>
            </a:r>
            <a:r>
              <a:rPr lang="cs-CZ" sz="1400" dirty="0" smtClean="0"/>
              <a:t>. Fyzika 8 učebnice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2006. 128 s. ISBN 80-7238-525-9.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[1]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-</a:t>
            </a:r>
            <a:r>
              <a:rPr lang="cs-CZ" sz="1400" dirty="0" err="1" smtClean="0"/>
              <a:t>Sken</a:t>
            </a:r>
            <a:r>
              <a:rPr lang="cs-CZ" sz="1400" dirty="0" smtClean="0"/>
              <a:t> z učebnice str. 64</a:t>
            </a:r>
            <a:r>
              <a:rPr lang="cs-CZ" sz="1400" dirty="0"/>
              <a:t>: Doc. RNDr. </a:t>
            </a:r>
            <a:r>
              <a:rPr lang="cs-CZ" sz="1400" dirty="0" err="1"/>
              <a:t>KOLÁŘOVÁ,CSc</a:t>
            </a:r>
            <a:r>
              <a:rPr lang="cs-CZ" sz="1400" dirty="0"/>
              <a:t>., Růžena; </a:t>
            </a:r>
            <a:r>
              <a:rPr lang="cs-CZ" sz="1400" dirty="0" err="1"/>
              <a:t>Paed</a:t>
            </a:r>
            <a:r>
              <a:rPr lang="cs-CZ" sz="1400" dirty="0"/>
              <a:t>. Dr. BOHUNĚK, Jiří. Fyzika pro 8. ročník základní školy. Praha 4 : Prometheus, 2005. 224 s. ISBN </a:t>
            </a:r>
            <a:r>
              <a:rPr lang="cs-CZ" sz="1400" dirty="0" smtClean="0"/>
              <a:t>80-7196-149-3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[2], [3], </a:t>
            </a:r>
            <a:r>
              <a:rPr lang="cs-CZ" sz="1400" dirty="0"/>
              <a:t>[6</a:t>
            </a:r>
            <a:r>
              <a:rPr lang="cs-CZ" sz="1400" dirty="0" smtClean="0"/>
              <a:t>], </a:t>
            </a:r>
            <a:r>
              <a:rPr lang="cs-CZ" sz="1400" dirty="0"/>
              <a:t>[7</a:t>
            </a:r>
            <a:r>
              <a:rPr lang="cs-CZ" sz="1400" dirty="0" smtClean="0"/>
              <a:t>]</a:t>
            </a:r>
            <a:endParaRPr lang="cs-CZ" sz="1400" dirty="0"/>
          </a:p>
          <a:p>
            <a:pPr>
              <a:lnSpc>
                <a:spcPct val="114000"/>
              </a:lnSpc>
            </a:pPr>
            <a:r>
              <a:rPr lang="cs-CZ" sz="1400" dirty="0" smtClean="0"/>
              <a:t>-kliparty z www.microsoft.office.cz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[4] </a:t>
            </a:r>
          </a:p>
          <a:p>
            <a:pPr>
              <a:lnSpc>
                <a:spcPct val="114000"/>
              </a:lnSpc>
            </a:pPr>
            <a:r>
              <a:rPr lang="cs-CZ" sz="1400" dirty="0"/>
              <a:t>http://www.google.cz/imgres?q=proud%C4%9Bn%C3%AD+vzduchu+v+m%C3%ADstnosti&amp;hl=cs&amp;biw=1366&amp;bih=571&amp;gbv=2&amp;tbm=isch&amp;tbnid=lmA368mokI_5rM:&amp;imgrefurl=http://www.nazeleno.cz/vytapeni/infrapanely-wellina-vs-ostatni-topne-systemy-jake-vyhody-maji-obrazy-ktere-topi.aspx&amp;docid=6Rq05ks-CSUe5M&amp;imgurl=http://www.nazeleno.cz/Files/FckGallery/e_Konvektion.jpg&amp;w=298&amp;h=223&amp;ei=plTLT9aZNIOCOt7tqPUP&amp;zoom=1&amp;iact=hc&amp;vpx=621&amp;vpy=244&amp;dur=5983&amp;hovh=178&amp;hovw=238&amp;tx=84&amp;ty=122&amp;sig=101810909943249336466&amp;page=2&amp;tbnh=120&amp;tbnw=160&amp;start=21&amp;ndsp=28&amp;ved=1t:429,r:17,s:21,i:153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[5]</a:t>
            </a:r>
            <a:endParaRPr lang="cs-CZ" sz="1400" dirty="0"/>
          </a:p>
          <a:p>
            <a:pPr>
              <a:lnSpc>
                <a:spcPct val="114000"/>
              </a:lnSpc>
            </a:pPr>
            <a:r>
              <a:rPr lang="cs-CZ" sz="1400" dirty="0" smtClean="0"/>
              <a:t>-</a:t>
            </a:r>
            <a:r>
              <a:rPr lang="cs-CZ" sz="1400" dirty="0" err="1" smtClean="0"/>
              <a:t>sken</a:t>
            </a:r>
            <a:r>
              <a:rPr lang="cs-CZ" sz="1400" dirty="0" smtClean="0"/>
              <a:t> z učebnice str.65: </a:t>
            </a:r>
            <a:r>
              <a:rPr lang="cs-CZ" sz="1400" dirty="0"/>
              <a:t>Doc. RNDr. </a:t>
            </a:r>
            <a:r>
              <a:rPr lang="cs-CZ" sz="1400" dirty="0" err="1"/>
              <a:t>KOLÁŘOVÁ,CSc</a:t>
            </a:r>
            <a:r>
              <a:rPr lang="cs-CZ" sz="1400" dirty="0"/>
              <a:t>., Růžena; </a:t>
            </a:r>
            <a:r>
              <a:rPr lang="cs-CZ" sz="1400" dirty="0" err="1"/>
              <a:t>Paed</a:t>
            </a:r>
            <a:r>
              <a:rPr lang="cs-CZ" sz="1400" dirty="0"/>
              <a:t>. Dr. BOHUNĚK, Jiří. Fyzika pro 8. ročník základní školy. Praha 4 : Prometheus, 2005. 224 s. ISBN 80-7196-149-3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[8]</a:t>
            </a:r>
            <a:endParaRPr lang="cs-CZ" sz="1400" dirty="0"/>
          </a:p>
          <a:p>
            <a:pPr>
              <a:lnSpc>
                <a:spcPct val="114000"/>
              </a:lnSpc>
            </a:pPr>
            <a:r>
              <a:rPr lang="cs-CZ" sz="1400" dirty="0"/>
              <a:t>http://</a:t>
            </a:r>
            <a:r>
              <a:rPr lang="cs-CZ" sz="1400" dirty="0" smtClean="0"/>
              <a:t>upload.wikimedia.org/wikipedia/commons/a/a1/Praha%2C_To%C4%8Dn%C3%A1%2C_v%C4%9Btro%C5%88_vzl%C3%A9t%C3%A1v%C3%A1_z_leti%C5%A1t%C4%9B.jpg</a:t>
            </a:r>
          </a:p>
          <a:p>
            <a:pPr>
              <a:lnSpc>
                <a:spcPct val="114000"/>
              </a:lnSpc>
            </a:pPr>
            <a:r>
              <a:rPr lang="cs-CZ" sz="1400" dirty="0" smtClean="0"/>
              <a:t>[9]</a:t>
            </a:r>
            <a:endParaRPr lang="cs-CZ" sz="1400" dirty="0"/>
          </a:p>
          <a:p>
            <a:pPr>
              <a:lnSpc>
                <a:spcPct val="114000"/>
              </a:lnSpc>
            </a:pPr>
            <a:r>
              <a:rPr lang="cs-CZ" sz="1400" dirty="0"/>
              <a:t>-</a:t>
            </a:r>
            <a:r>
              <a:rPr lang="cs-CZ" sz="1400" dirty="0" err="1"/>
              <a:t>Sken</a:t>
            </a:r>
            <a:r>
              <a:rPr lang="cs-CZ" sz="1400" dirty="0"/>
              <a:t> z učebnice str. </a:t>
            </a:r>
            <a:r>
              <a:rPr lang="cs-CZ" sz="1400" dirty="0" smtClean="0"/>
              <a:t>66: </a:t>
            </a:r>
            <a:r>
              <a:rPr lang="cs-CZ" sz="1400" dirty="0"/>
              <a:t>Doc. RNDr. </a:t>
            </a:r>
            <a:r>
              <a:rPr lang="cs-CZ" sz="1400" dirty="0" err="1"/>
              <a:t>KOLÁŘOVÁ,CSc</a:t>
            </a:r>
            <a:r>
              <a:rPr lang="cs-CZ" sz="1400" dirty="0"/>
              <a:t>., Růžena; </a:t>
            </a:r>
            <a:r>
              <a:rPr lang="cs-CZ" sz="1400" dirty="0" err="1"/>
              <a:t>Paed</a:t>
            </a:r>
            <a:r>
              <a:rPr lang="cs-CZ" sz="1400" dirty="0"/>
              <a:t>. Dr. BOHUNĚK, Jiří. Fyzika pro 8. ročník základní školy. Praha 4 : Prometheus, 2005. 224 s. ISBN </a:t>
            </a:r>
            <a:r>
              <a:rPr lang="cs-CZ" sz="1400" dirty="0" smtClean="0"/>
              <a:t>80-7196-149-3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92" y="0"/>
            <a:ext cx="9138708" cy="1306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cs-CZ" sz="1400" dirty="0"/>
              <a:t>[10]</a:t>
            </a:r>
          </a:p>
          <a:p>
            <a:pPr>
              <a:lnSpc>
                <a:spcPct val="114000"/>
              </a:lnSpc>
            </a:pPr>
            <a:r>
              <a:rPr lang="cs-CZ" sz="1400" dirty="0"/>
              <a:t>-</a:t>
            </a:r>
            <a:r>
              <a:rPr lang="cs-CZ" sz="1400" dirty="0" err="1"/>
              <a:t>Sken</a:t>
            </a:r>
            <a:r>
              <a:rPr lang="cs-CZ" sz="1400" dirty="0"/>
              <a:t> z učebnice str. 67: Doc. RNDr. </a:t>
            </a:r>
            <a:r>
              <a:rPr lang="cs-CZ" sz="1400" dirty="0" err="1"/>
              <a:t>KOLÁŘOVÁ,CSc</a:t>
            </a:r>
            <a:r>
              <a:rPr lang="cs-CZ" sz="1400" dirty="0"/>
              <a:t>., Růžena; </a:t>
            </a:r>
            <a:r>
              <a:rPr lang="cs-CZ" sz="1400" dirty="0" err="1"/>
              <a:t>Paed</a:t>
            </a:r>
            <a:r>
              <a:rPr lang="cs-CZ" sz="1400" dirty="0"/>
              <a:t>. Dr. BOHUNĚK, Jiří. Fyzika pro 8. ročník základní školy. Praha 4 : Prometheus, 2005. 224 s. ISBN 80-7196-149-3</a:t>
            </a:r>
          </a:p>
          <a:p>
            <a:pPr>
              <a:lnSpc>
                <a:spcPct val="114000"/>
              </a:lnSpc>
            </a:pPr>
            <a:r>
              <a:rPr lang="cs-CZ" sz="1400" dirty="0"/>
              <a:t>[11]</a:t>
            </a:r>
          </a:p>
          <a:p>
            <a:pPr>
              <a:lnSpc>
                <a:spcPct val="114000"/>
              </a:lnSpc>
            </a:pPr>
            <a:r>
              <a:rPr lang="cs-CZ" sz="1400" dirty="0"/>
              <a:t>http://komzak.webz.cz/cesty/foto-velke/kry.jpg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678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858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55</cp:revision>
  <dcterms:modified xsi:type="dcterms:W3CDTF">2012-06-03T12:32:03Z</dcterms:modified>
</cp:coreProperties>
</file>