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78" r:id="rId7"/>
    <p:sldId id="262" r:id="rId8"/>
    <p:sldId id="263" r:id="rId9"/>
    <p:sldId id="264" r:id="rId10"/>
    <p:sldId id="265" r:id="rId11"/>
    <p:sldId id="266" r:id="rId12"/>
    <p:sldId id="279" r:id="rId13"/>
    <p:sldId id="267" r:id="rId14"/>
    <p:sldId id="268" r:id="rId15"/>
    <p:sldId id="269" r:id="rId16"/>
    <p:sldId id="275" r:id="rId17"/>
    <p:sldId id="271" r:id="rId18"/>
    <p:sldId id="280" r:id="rId19"/>
    <p:sldId id="281" r:id="rId20"/>
    <p:sldId id="272" r:id="rId21"/>
    <p:sldId id="273" r:id="rId22"/>
    <p:sldId id="274" r:id="rId23"/>
    <p:sldId id="276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0996420-2CF8-4C6B-B85A-C0DCA63BB809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64A65CF-A0D0-478A-91A7-08B8A03B17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ndesarchiv_Bild_101I-757-0037N-26A,_Norwegen,_Schwerer_Kreuzer_%22Admiral_Hipper%22.jpg" TargetMode="External"/><Relationship Id="rId2" Type="http://schemas.openxmlformats.org/officeDocument/2006/relationships/hyperlink" Target="http://cs.wikipedia.org/wiki/Soubor:Operation_Weser%C3%BCbu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Rotterdam.jpg" TargetMode="External"/><Relationship Id="rId4" Type="http://schemas.openxmlformats.org/officeDocument/2006/relationships/hyperlink" Target="http://cs.wikipedia.org/wiki/Soubor:Weser%C3%BCbung-S%C3%BCd_Panzers.PN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ndesarchiv_Bild_101I-127-0369-21,_Im_Westen,_zerst%C3%B6rter_franz%C3%B6sischer_Panzer_Char_B1.jpg" TargetMode="External"/><Relationship Id="rId2" Type="http://schemas.openxmlformats.org/officeDocument/2006/relationships/hyperlink" Target="http://cs.wikipedia.org/wiki/Soubor:British_prisoners_at_Dunkerque,_Franc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Bundesarchiv_Bild_146-1982-089-18,_Waffenstillstand_von_Compi%C3%A8gne,_Unterh%C3%A4ndler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inkel_He_111_during_the_Battle_of_Britain.jpg" TargetMode="External"/><Relationship Id="rId2" Type="http://schemas.openxmlformats.org/officeDocument/2006/relationships/hyperlink" Target="http://cs.wikipedia.org/wiki/Soubor:Battle_of_britain_air_observ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upermarine_Spitfire_of_Fighter_Command.jpg" TargetMode="External"/><Relationship Id="rId4" Type="http://schemas.openxmlformats.org/officeDocument/2006/relationships/hyperlink" Target="http://cs.wikipedia.org/wiki/Soubor:LondonBombedWWII_full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785794"/>
            <a:ext cx="6172200" cy="1714512"/>
          </a:xfrm>
        </p:spPr>
        <p:txBody>
          <a:bodyPr/>
          <a:lstStyle/>
          <a:p>
            <a:r>
              <a:rPr lang="cs-CZ" dirty="0" smtClean="0"/>
              <a:t>POČÁTEK</a:t>
            </a:r>
            <a:r>
              <a:rPr lang="cs-CZ" b="0" dirty="0" smtClean="0"/>
              <a:t> </a:t>
            </a:r>
            <a:r>
              <a:rPr lang="cs-CZ" dirty="0" smtClean="0"/>
              <a:t>2</a:t>
            </a:r>
            <a:r>
              <a:rPr lang="cs-CZ" dirty="0" smtClean="0"/>
              <a:t>. </a:t>
            </a:r>
            <a:r>
              <a:rPr lang="cs-CZ" dirty="0" err="1" smtClean="0"/>
              <a:t>SvětovÉ</a:t>
            </a:r>
            <a:r>
              <a:rPr lang="cs-CZ" dirty="0" smtClean="0"/>
              <a:t> </a:t>
            </a:r>
            <a:r>
              <a:rPr lang="cs-CZ" dirty="0" err="1" smtClean="0"/>
              <a:t>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2714620"/>
            <a:ext cx="6172200" cy="114300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Počátek 1939 – 1940</a:t>
            </a:r>
          </a:p>
          <a:p>
            <a:r>
              <a:rPr lang="cs-CZ" dirty="0" smtClean="0"/>
              <a:t>Autor: Lenka </a:t>
            </a:r>
            <a:r>
              <a:rPr lang="cs-CZ" dirty="0" err="1" smtClean="0"/>
              <a:t>Mulačová</a:t>
            </a:r>
            <a:endParaRPr lang="cs-CZ" dirty="0" smtClean="0"/>
          </a:p>
          <a:p>
            <a:r>
              <a:rPr lang="cs-CZ" dirty="0" smtClean="0"/>
              <a:t>Vzdělávací oblast: Člověk a společnost</a:t>
            </a:r>
          </a:p>
          <a:p>
            <a:r>
              <a:rPr lang="cs-CZ" dirty="0" smtClean="0"/>
              <a:t>Obor: Dějepis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5984" y="4857760"/>
            <a:ext cx="67151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VY_32_INOVACE_53_POČÁTEK 2. SVĚTOVÉ VÁLKY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5984" y="5715016"/>
            <a:ext cx="68580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Vytvořeno v rámci v projektu „EU peníze školám“ </a:t>
            </a:r>
          </a:p>
          <a:p>
            <a:r>
              <a:rPr lang="cs-CZ" dirty="0" smtClean="0"/>
              <a:t>OP VK oblast podpory 1.4 s názvem Zlepšení podmínek pro vzdělávání na základních školách </a:t>
            </a:r>
            <a:endParaRPr lang="cs-CZ" dirty="0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357166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50838" y="241300"/>
            <a:ext cx="8369300" cy="811436"/>
          </a:xfrm>
        </p:spPr>
        <p:txBody>
          <a:bodyPr>
            <a:normAutofit fontScale="90000"/>
          </a:bodyPr>
          <a:lstStyle/>
          <a:p>
            <a:r>
              <a:rPr lang="cs-CZ" sz="2800"/>
              <a:t>Obsazení Dánska, Norska – operace Weser</a:t>
            </a:r>
            <a:r>
              <a:rPr lang="de-DE" sz="2800"/>
              <a:t>übung, </a:t>
            </a:r>
            <a:r>
              <a:rPr lang="cs-CZ" sz="2800"/>
              <a:t>něm. lodě</a:t>
            </a:r>
          </a:p>
        </p:txBody>
      </p:sp>
      <p:pic>
        <p:nvPicPr>
          <p:cNvPr id="3076" name="Picture 4" descr="Bundesarchiv_Bild_101I-757-0037N-26A_Norwegen_Schwerer_Kreu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268413"/>
            <a:ext cx="7620000" cy="5067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441px-Operation_Weserbu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1738" y="576263"/>
            <a:ext cx="4200525" cy="5705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380413" cy="633413"/>
          </a:xfrm>
        </p:spPr>
        <p:txBody>
          <a:bodyPr/>
          <a:lstStyle/>
          <a:p>
            <a:r>
              <a:rPr lang="cs-CZ" sz="2800"/>
              <a:t>Německé tanky v Dánsku</a:t>
            </a:r>
          </a:p>
        </p:txBody>
      </p:sp>
      <p:pic>
        <p:nvPicPr>
          <p:cNvPr id="5124" name="Picture 4" descr="Weserbung-Sd_Panze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1700213"/>
            <a:ext cx="6769100" cy="40274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/>
              <a:t>Obsazení Nizozemí (Rotterdam), Belgie, Lucemburska</a:t>
            </a:r>
          </a:p>
        </p:txBody>
      </p:sp>
      <p:pic>
        <p:nvPicPr>
          <p:cNvPr id="6148" name="Picture 4" descr="793px-Rotterda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557338"/>
            <a:ext cx="7848600" cy="4679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/>
          <a:lstStyle/>
          <a:p>
            <a:r>
              <a:rPr lang="cs-CZ" sz="2800" dirty="0" err="1" smtClean="0"/>
              <a:t>poč</a:t>
            </a:r>
            <a:r>
              <a:rPr lang="cs-CZ" sz="2800" dirty="0" smtClean="0"/>
              <a:t>. 2. SV – 1.9.1939 = N (Hitler) napadl bez vyhlášení války </a:t>
            </a:r>
            <a:r>
              <a:rPr lang="cs-CZ" sz="2800" dirty="0" err="1" smtClean="0"/>
              <a:t>Pol</a:t>
            </a:r>
            <a:r>
              <a:rPr lang="cs-CZ" sz="2800" dirty="0" smtClean="0"/>
              <a:t>. = BLESKOVÁ VÁLKA = nasazení tanků, letadel, překvapivý úder na protivníka</a:t>
            </a:r>
          </a:p>
          <a:p>
            <a:r>
              <a:rPr lang="cs-CZ" sz="2800" dirty="0" smtClean="0"/>
              <a:t>VB, F – podivná válka (do jara 1940) – vyhlásily N válku, ale nebojovalo se</a:t>
            </a:r>
          </a:p>
          <a:p>
            <a:r>
              <a:rPr lang="cs-CZ" sz="2800" dirty="0" smtClean="0"/>
              <a:t>jaro 1940 – N – tažení v ZE – postupné </a:t>
            </a:r>
            <a:r>
              <a:rPr lang="cs-CZ" sz="2800" b="1" dirty="0" smtClean="0"/>
              <a:t>obsazení D, Nor., </a:t>
            </a:r>
            <a:r>
              <a:rPr lang="cs-CZ" sz="2800" b="1" dirty="0" err="1" smtClean="0"/>
              <a:t>Niz</a:t>
            </a:r>
            <a:r>
              <a:rPr lang="cs-CZ" sz="2800" b="1" dirty="0" smtClean="0"/>
              <a:t>., </a:t>
            </a:r>
            <a:r>
              <a:rPr lang="cs-CZ" sz="2800" b="1" dirty="0" err="1" smtClean="0"/>
              <a:t>Lucem</a:t>
            </a:r>
            <a:r>
              <a:rPr lang="cs-CZ" sz="2800" b="1" dirty="0" smtClean="0"/>
              <a:t>., Belgie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380413" cy="706438"/>
          </a:xfrm>
        </p:spPr>
        <p:txBody>
          <a:bodyPr/>
          <a:lstStyle/>
          <a:p>
            <a:r>
              <a:rPr lang="cs-CZ" sz="2800"/>
              <a:t>Naloďování fr. vojáků v Dunkerque</a:t>
            </a:r>
          </a:p>
        </p:txBody>
      </p:sp>
      <p:pic>
        <p:nvPicPr>
          <p:cNvPr id="8196" name="Picture 4" descr="French_troops_ship2_dunkir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412875"/>
            <a:ext cx="685800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305800" cy="561975"/>
          </a:xfrm>
        </p:spPr>
        <p:txBody>
          <a:bodyPr/>
          <a:lstStyle/>
          <a:p>
            <a:r>
              <a:rPr lang="cs-CZ" sz="2800"/>
              <a:t>Britští zajatci v Dunkerque</a:t>
            </a:r>
          </a:p>
        </p:txBody>
      </p:sp>
      <p:pic>
        <p:nvPicPr>
          <p:cNvPr id="10244" name="Picture 4" descr="511px-British_prisoners_at_Dunkerque_Fra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908050"/>
            <a:ext cx="4867275" cy="5705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305800" cy="777875"/>
          </a:xfrm>
        </p:spPr>
        <p:txBody>
          <a:bodyPr/>
          <a:lstStyle/>
          <a:p>
            <a:r>
              <a:rPr lang="cs-CZ" sz="2800"/>
              <a:t>Zničený franc. tank</a:t>
            </a:r>
          </a:p>
        </p:txBody>
      </p:sp>
      <p:pic>
        <p:nvPicPr>
          <p:cNvPr id="12292" name="Picture 4" descr="Bundesarchiv_Bild_101I-127-0369-21_Im_Westen_zerstrter_fran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125538"/>
            <a:ext cx="7620000" cy="5457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305800" cy="706438"/>
          </a:xfrm>
        </p:spPr>
        <p:txBody>
          <a:bodyPr>
            <a:normAutofit fontScale="90000"/>
          </a:bodyPr>
          <a:lstStyle/>
          <a:p>
            <a:r>
              <a:rPr lang="cs-CZ" sz="2800"/>
              <a:t>22.6.1940 kapitulace Francie, podpis smlouvy, gen. Petain</a:t>
            </a:r>
          </a:p>
        </p:txBody>
      </p:sp>
      <p:pic>
        <p:nvPicPr>
          <p:cNvPr id="7172" name="Picture 4" descr="Bundesarchiv_Bild_146-1982-089-18_Waffenstillstand_von_Comp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1268413"/>
            <a:ext cx="7620000" cy="5286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380413" cy="490538"/>
          </a:xfrm>
        </p:spPr>
        <p:txBody>
          <a:bodyPr>
            <a:normAutofit fontScale="90000"/>
          </a:bodyPr>
          <a:lstStyle/>
          <a:p>
            <a:r>
              <a:rPr lang="cs-CZ" sz="2800"/>
              <a:t>Němci vítězně pochodují Paříží</a:t>
            </a:r>
          </a:p>
        </p:txBody>
      </p:sp>
      <p:pic>
        <p:nvPicPr>
          <p:cNvPr id="11268" name="Picture 4" descr="420px-Bundesarchiv_Bild_101I-126-0347-09A_Paris_Deutsche_Tr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836613"/>
            <a:ext cx="4000500" cy="5705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sz="2800" dirty="0" smtClean="0"/>
              <a:t>22.6.1940 = </a:t>
            </a:r>
            <a:r>
              <a:rPr lang="cs-CZ" sz="2800" b="1" dirty="0" smtClean="0"/>
              <a:t>kapitulace Fr. </a:t>
            </a:r>
            <a:r>
              <a:rPr lang="cs-CZ" sz="2800" dirty="0" smtClean="0"/>
              <a:t>– v čele – gen. </a:t>
            </a:r>
            <a:r>
              <a:rPr lang="cs-CZ" sz="2800" dirty="0" err="1" smtClean="0"/>
              <a:t>Petain</a:t>
            </a:r>
            <a:r>
              <a:rPr lang="cs-CZ" sz="2800" dirty="0" smtClean="0"/>
              <a:t> = příměří s N =&gt; rozdělení Fr.:</a:t>
            </a:r>
          </a:p>
          <a:p>
            <a:r>
              <a:rPr lang="cs-CZ" sz="2800" dirty="0" smtClean="0"/>
              <a:t>1/ S + Paříž = okupace N</a:t>
            </a:r>
          </a:p>
          <a:p>
            <a:r>
              <a:rPr lang="cs-CZ" sz="2800" dirty="0" smtClean="0"/>
              <a:t>2/ J = neobsazeno, kolaborantská vláda – gen. </a:t>
            </a:r>
            <a:r>
              <a:rPr lang="cs-CZ" sz="2800" dirty="0" err="1" smtClean="0"/>
              <a:t>Petain</a:t>
            </a:r>
            <a:r>
              <a:rPr lang="cs-CZ" sz="2800" dirty="0" smtClean="0"/>
              <a:t>, hl. město Vichy</a:t>
            </a:r>
          </a:p>
          <a:p>
            <a:r>
              <a:rPr lang="cs-CZ" sz="2800" b="1" dirty="0" smtClean="0"/>
              <a:t>Svobodní Francouzi</a:t>
            </a:r>
            <a:r>
              <a:rPr lang="cs-CZ" sz="2800" dirty="0" smtClean="0"/>
              <a:t> = část fr. vojáků + politiků v exilu, vůdce – gen. Charles de </a:t>
            </a:r>
            <a:r>
              <a:rPr lang="cs-CZ" sz="2800" dirty="0" err="1" smtClean="0"/>
              <a:t>Gaulle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380413" cy="561975"/>
          </a:xfrm>
        </p:spPr>
        <p:txBody>
          <a:bodyPr/>
          <a:lstStyle/>
          <a:p>
            <a:r>
              <a:rPr lang="cs-CZ" sz="2800"/>
              <a:t>VB - pozorovatel hlídá nebe nad Londýnem</a:t>
            </a:r>
          </a:p>
        </p:txBody>
      </p:sp>
      <p:pic>
        <p:nvPicPr>
          <p:cNvPr id="9220" name="Picture 4" descr="800px-Battle_of_britain_air_observe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981075"/>
            <a:ext cx="7620000" cy="563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380413" cy="777875"/>
          </a:xfrm>
        </p:spPr>
        <p:txBody>
          <a:bodyPr/>
          <a:lstStyle/>
          <a:p>
            <a:r>
              <a:rPr lang="cs-CZ" sz="2800"/>
              <a:t>N – bombardéry Heinkel</a:t>
            </a:r>
          </a:p>
        </p:txBody>
      </p:sp>
      <p:pic>
        <p:nvPicPr>
          <p:cNvPr id="13316" name="Picture 4" descr="Heinkel_He_111_during_the_Battle_of_Brita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700213"/>
            <a:ext cx="5832475" cy="4051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305800" cy="561975"/>
          </a:xfrm>
        </p:spPr>
        <p:txBody>
          <a:bodyPr/>
          <a:lstStyle/>
          <a:p>
            <a:r>
              <a:rPr lang="cs-CZ" sz="2800" dirty="0"/>
              <a:t>Bombardování Londýna</a:t>
            </a:r>
          </a:p>
        </p:txBody>
      </p:sp>
      <p:sp>
        <p:nvSpPr>
          <p:cNvPr id="14339" name="Rectangle 3"/>
          <p:cNvSpPr>
            <a:spLocks noGrp="1" noRot="1" noChangeArrowheads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40" name="Picture 4" descr="800px-LondonBombedWWII_ful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765175"/>
            <a:ext cx="8220075" cy="58912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VB – letadlo </a:t>
            </a:r>
            <a:r>
              <a:rPr lang="cs-CZ" sz="2800" dirty="0" err="1" smtClean="0"/>
              <a:t>Spitfire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060848"/>
            <a:ext cx="4550998" cy="4176464"/>
          </a:xfrm>
        </p:spPr>
      </p:pic>
    </p:spTree>
    <p:extLst>
      <p:ext uri="{BB962C8B-B14F-4D97-AF65-F5344CB8AC3E}">
        <p14:creationId xmlns:p14="http://schemas.microsoft.com/office/powerpoint/2010/main" val="89329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455025" cy="922338"/>
          </a:xfrm>
        </p:spPr>
        <p:txBody>
          <a:bodyPr/>
          <a:lstStyle/>
          <a:p>
            <a:r>
              <a:rPr lang="cs-CZ" sz="2800"/>
              <a:t>VB - Spitfire</a:t>
            </a:r>
          </a:p>
        </p:txBody>
      </p:sp>
      <p:pic>
        <p:nvPicPr>
          <p:cNvPr id="16388" name="Picture 4" descr="Supermarine_Spitfire_of_Fighter_Comman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1484313"/>
            <a:ext cx="6975475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BRITÁNIE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v čele – </a:t>
            </a:r>
            <a:r>
              <a:rPr lang="cs-CZ" sz="2800" b="1" dirty="0" smtClean="0"/>
              <a:t>Winston </a:t>
            </a:r>
            <a:r>
              <a:rPr lang="cs-CZ" sz="2800" b="1" dirty="0" err="1" smtClean="0"/>
              <a:t>Churchil</a:t>
            </a:r>
            <a:r>
              <a:rPr lang="cs-CZ" sz="2800" dirty="0" smtClean="0"/>
              <a:t> - ne politika appeasementu, zastánce boje do vítězného konce</a:t>
            </a:r>
          </a:p>
          <a:p>
            <a:r>
              <a:rPr lang="cs-CZ" sz="2800" dirty="0" smtClean="0"/>
              <a:t>8-10/1940 – </a:t>
            </a:r>
            <a:r>
              <a:rPr lang="cs-CZ" sz="2800" b="1" dirty="0" smtClean="0"/>
              <a:t>letecká </a:t>
            </a:r>
            <a:r>
              <a:rPr lang="cs-CZ" sz="2800" b="1" u="sng" dirty="0" smtClean="0"/>
              <a:t>bitva o Anglii</a:t>
            </a:r>
            <a:r>
              <a:rPr lang="cs-CZ" sz="2800" b="1" dirty="0" smtClean="0"/>
              <a:t> – </a:t>
            </a:r>
            <a:r>
              <a:rPr lang="cs-CZ" sz="2800" dirty="0" err="1" smtClean="0"/>
              <a:t>Luftwaffe</a:t>
            </a:r>
            <a:r>
              <a:rPr lang="cs-CZ" sz="2800" dirty="0" smtClean="0"/>
              <a:t> (N) X RAF (VB)</a:t>
            </a:r>
          </a:p>
          <a:p>
            <a:r>
              <a:rPr lang="cs-CZ" sz="2800" dirty="0" smtClean="0"/>
              <a:t>bombardování britských měst (Londýn), </a:t>
            </a:r>
            <a:r>
              <a:rPr lang="cs-CZ" sz="2800" dirty="0" err="1" smtClean="0"/>
              <a:t>strateg</a:t>
            </a:r>
            <a:r>
              <a:rPr lang="cs-CZ" sz="2800" dirty="0" smtClean="0"/>
              <a:t>. Cílů</a:t>
            </a:r>
          </a:p>
          <a:p>
            <a:r>
              <a:rPr lang="cs-CZ" sz="2800" dirty="0" smtClean="0"/>
              <a:t>účast </a:t>
            </a:r>
            <a:r>
              <a:rPr lang="cs-CZ" sz="2800" dirty="0" err="1" smtClean="0"/>
              <a:t>belg</a:t>
            </a:r>
            <a:r>
              <a:rPr lang="cs-CZ" sz="2800" dirty="0" smtClean="0"/>
              <a:t>., kanad., </a:t>
            </a:r>
            <a:r>
              <a:rPr lang="cs-CZ" sz="2800" dirty="0" err="1" smtClean="0"/>
              <a:t>pol</a:t>
            </a:r>
            <a:r>
              <a:rPr lang="cs-CZ" sz="2800" dirty="0" smtClean="0"/>
              <a:t>., čs. pilotů na str. VB</a:t>
            </a:r>
          </a:p>
          <a:p>
            <a:r>
              <a:rPr lang="cs-CZ" sz="2800" dirty="0" smtClean="0"/>
              <a:t>VB – váleč. výroba – letadla </a:t>
            </a:r>
            <a:r>
              <a:rPr lang="cs-CZ" sz="2800" dirty="0" err="1" smtClean="0"/>
              <a:t>Huricane</a:t>
            </a:r>
            <a:r>
              <a:rPr lang="cs-CZ" sz="2800" dirty="0" smtClean="0"/>
              <a:t>, </a:t>
            </a:r>
            <a:r>
              <a:rPr lang="cs-CZ" sz="2800" dirty="0" err="1" smtClean="0"/>
              <a:t>Spitfire</a:t>
            </a:r>
            <a:endParaRPr lang="cs-CZ" sz="28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57166"/>
            <a:ext cx="7467600" cy="611678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použití radaru</a:t>
            </a:r>
          </a:p>
          <a:p>
            <a:r>
              <a:rPr lang="cs-CZ" sz="2800" dirty="0" smtClean="0"/>
              <a:t>voj. pomoc od </a:t>
            </a:r>
            <a:r>
              <a:rPr lang="cs-CZ" sz="2800" dirty="0" err="1" smtClean="0"/>
              <a:t>brits</a:t>
            </a:r>
            <a:r>
              <a:rPr lang="cs-CZ" sz="2800" dirty="0" smtClean="0"/>
              <a:t>. dominií, USA</a:t>
            </a:r>
          </a:p>
          <a:p>
            <a:r>
              <a:rPr lang="cs-CZ" sz="2800" b="1" dirty="0" smtClean="0"/>
              <a:t>por. N =&gt; </a:t>
            </a:r>
            <a:r>
              <a:rPr lang="cs-CZ" sz="2800" dirty="0" smtClean="0"/>
              <a:t>nuceno vzdát se i plánu vylodění ve VB (operace </a:t>
            </a:r>
            <a:r>
              <a:rPr lang="cs-CZ" sz="2800" dirty="0" err="1" smtClean="0"/>
              <a:t>Seelöwe</a:t>
            </a:r>
            <a:r>
              <a:rPr lang="cs-CZ" sz="2800" dirty="0" smtClean="0"/>
              <a:t> – Lvoun)</a:t>
            </a:r>
          </a:p>
          <a:p>
            <a:pPr>
              <a:buNone/>
            </a:pPr>
            <a:r>
              <a:rPr lang="cs-CZ" sz="2800" dirty="0" smtClean="0"/>
              <a:t> 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Prameny. 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cs.wikipedia.org/wiki/Soubor:Operation_Weser%C3%BCbung.jpg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http://cs.wikipedia.org/wiki/Soubor:Bundesarchiv_Bild_101I-757-0037N-26A,_Norwegen,_Schwerer_Kreuzer_%</a:t>
            </a:r>
            <a:r>
              <a:rPr lang="cs-CZ" dirty="0" smtClean="0">
                <a:hlinkClick r:id="rId3"/>
              </a:rPr>
              <a:t>22Admiral_Hipper%22.jpg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cs.wikipedia.org/wiki/Soubor:Weser%C3%BCbung-S%C3%BCd_Panzers.PNG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cs.wikipedia.org/wiki/Soubor:Rotterdam.jpg</a:t>
            </a:r>
            <a:endParaRPr lang="cs-CZ" dirty="0" smtClean="0"/>
          </a:p>
          <a:p>
            <a:r>
              <a:rPr lang="cs-CZ" dirty="0"/>
              <a:t>http://cs.wikipedia.org/wiki/Soubor:French_troops_ship2_dunkirk.png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87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7931224" cy="599728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http://cs.wikipedia.org/wiki/Soubor:British_prisoners_at_Dunkerque,_</a:t>
            </a:r>
            <a:r>
              <a:rPr lang="cs-CZ" dirty="0" smtClean="0">
                <a:hlinkClick r:id="rId2"/>
              </a:rPr>
              <a:t>France.jpg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http://cs.wikipedia.org/wiki/Soubor:Bundesarchiv_Bild_101I-127-0369-21,_Im_Westen,_</a:t>
            </a:r>
            <a:r>
              <a:rPr lang="cs-CZ" dirty="0" smtClean="0">
                <a:hlinkClick r:id="rId3"/>
              </a:rPr>
              <a:t>zerst%C3%B6rter_franz%C3%B6sischer_Panzer_Char_B1.jpg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http://cs.wikipedia.org/wiki/Soubor:Bundesarchiv_Bild_146-1982-089-18,_Waffenstillstand_von_Compi%C3%A8gne,_</a:t>
            </a:r>
            <a:r>
              <a:rPr lang="cs-CZ" dirty="0" smtClean="0">
                <a:hlinkClick r:id="rId4"/>
              </a:rPr>
              <a:t>Unterh%C3%A4ndler.jpg</a:t>
            </a:r>
            <a:endParaRPr lang="cs-CZ" dirty="0" smtClean="0"/>
          </a:p>
          <a:p>
            <a:r>
              <a:rPr lang="cs-CZ" dirty="0"/>
              <a:t>http://cs.wikipedia.org/wiki/Soubor:Bundesarchiv_Bild_101I-126-0347-09A,_Paris,_Deutsche_Truppen_am_Arc_de_Triomphe.jpg</a:t>
            </a:r>
          </a:p>
        </p:txBody>
      </p:sp>
    </p:spTree>
    <p:extLst>
      <p:ext uri="{BB962C8B-B14F-4D97-AF65-F5344CB8AC3E}">
        <p14:creationId xmlns:p14="http://schemas.microsoft.com/office/powerpoint/2010/main" val="2806259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7787208" cy="599728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cs.wikipedia.org/wiki/Soubor:Battle_of_britain_air_observer.jpg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cs.wikipedia.org/wiki/Soubor:Heinkel_He_111_during_the_Battle_of_Britain.jpg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cs.wikipedia.org/wiki/Soubor:LondonBombedWWII_full.jpg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cs.wikipedia.org/wiki/Soubor:Supermarine_Spitfire_of_Fighter_Command.jpg</a:t>
            </a:r>
            <a:endParaRPr lang="cs-CZ" dirty="0" smtClean="0"/>
          </a:p>
          <a:p>
            <a:r>
              <a:rPr lang="cs-CZ" dirty="0"/>
              <a:t>http://cs.wikipedia.org/wiki/Soubor:Spitfire_XI_EN_409.jpg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887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Augusta, Pavel</a:t>
            </a:r>
            <a:r>
              <a:rPr lang="en-US" dirty="0" smtClean="0"/>
              <a:t>;</a:t>
            </a:r>
            <a:r>
              <a:rPr lang="cs-CZ" dirty="0" smtClean="0"/>
              <a:t> </a:t>
            </a:r>
            <a:r>
              <a:rPr lang="cs-CZ" dirty="0" err="1" smtClean="0"/>
              <a:t>Honzák</a:t>
            </a:r>
            <a:r>
              <a:rPr lang="cs-CZ" dirty="0" smtClean="0"/>
              <a:t>, František</a:t>
            </a:r>
            <a:r>
              <a:rPr lang="en-US" dirty="0" smtClean="0"/>
              <a:t>;</a:t>
            </a:r>
            <a:r>
              <a:rPr lang="cs-CZ" dirty="0" smtClean="0"/>
              <a:t> Pečenka, Marek</a:t>
            </a:r>
            <a:r>
              <a:rPr lang="en-US" dirty="0" smtClean="0"/>
              <a:t>;</a:t>
            </a:r>
            <a:r>
              <a:rPr lang="cs-CZ" dirty="0" smtClean="0"/>
              <a:t> Luňák, Petr. Dějiny moderní doby. I. díl. 1. </a:t>
            </a:r>
            <a:r>
              <a:rPr lang="cs-CZ" dirty="0" err="1" smtClean="0"/>
              <a:t>vyd</a:t>
            </a:r>
            <a:r>
              <a:rPr lang="cs-CZ" dirty="0" smtClean="0"/>
              <a:t>. Praha: SPL – PRÁCE, Úvaly : ALBRA, 2000. ISBN 80-86287-05-X. S. 66-69.</a:t>
            </a:r>
          </a:p>
          <a:p>
            <a:r>
              <a:rPr lang="cs-CZ" dirty="0" smtClean="0"/>
              <a:t>Válková, Veronika: Dějepis 9. Nejnovější dějiny. Praha: SPN, 2009. ISBN 978-80-7235-428-3. S. 57 - 61.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určena pro výklad učební látky, dále použit obrazový materiál, připraven zápis pro žáky.</a:t>
            </a:r>
          </a:p>
          <a:p>
            <a:r>
              <a:rPr lang="cs-CZ" dirty="0" smtClean="0"/>
              <a:t>DUM vytvořen 28. 12. 2011 pro žáky 9. tříd.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36</TotalTime>
  <Words>394</Words>
  <Application>Microsoft Office PowerPoint</Application>
  <PresentationFormat>Předvádění na obrazovce (4:3)</PresentationFormat>
  <Paragraphs>61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Arkýř</vt:lpstr>
      <vt:lpstr>POČÁTEK 2. SvětovÉ válkY</vt:lpstr>
      <vt:lpstr>Obsazení Dánska, Norska – operace Weserübung, něm. lodě</vt:lpstr>
      <vt:lpstr>Prezentace aplikace PowerPoint</vt:lpstr>
      <vt:lpstr>Německé tanky v Dánsku</vt:lpstr>
      <vt:lpstr>Obsazení Nizozemí (Rotterdam), Belgie, Lucemburska</vt:lpstr>
      <vt:lpstr>Prezentace aplikace PowerPoint</vt:lpstr>
      <vt:lpstr>Naloďování fr. vojáků v Dunkerque</vt:lpstr>
      <vt:lpstr>Britští zajatci v Dunkerque</vt:lpstr>
      <vt:lpstr>Zničený franc. tank</vt:lpstr>
      <vt:lpstr>22.6.1940 kapitulace Francie, podpis smlouvy, gen. Petain</vt:lpstr>
      <vt:lpstr>Němci vítězně pochodují Paříží</vt:lpstr>
      <vt:lpstr>FRANCIE</vt:lpstr>
      <vt:lpstr>VB - pozorovatel hlídá nebe nad Londýnem</vt:lpstr>
      <vt:lpstr>N – bombardéry Heinkel</vt:lpstr>
      <vt:lpstr>Bombardování Londýna</vt:lpstr>
      <vt:lpstr>VB – letadlo Spitfire</vt:lpstr>
      <vt:lpstr>VB - Spitfire</vt:lpstr>
      <vt:lpstr>VELKÁ BRITÁNIE</vt:lpstr>
      <vt:lpstr>Prezentace aplikace PowerPoint</vt:lpstr>
      <vt:lpstr>Prameny. Dostupné z www:</vt:lpstr>
      <vt:lpstr>Prezentace aplikace PowerPoint</vt:lpstr>
      <vt:lpstr>Prezentace aplikace PowerPoint</vt:lpstr>
      <vt:lpstr>Literatura:</vt:lpstr>
      <vt:lpstr>Anotace:</vt:lpstr>
    </vt:vector>
  </TitlesOfParts>
  <Company>Mn. Hradiste - SELECT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 Světová válka</dc:title>
  <dc:creator>sborovna</dc:creator>
  <cp:lastModifiedBy>user</cp:lastModifiedBy>
  <cp:revision>8</cp:revision>
  <dcterms:created xsi:type="dcterms:W3CDTF">2010-12-02T07:35:49Z</dcterms:created>
  <dcterms:modified xsi:type="dcterms:W3CDTF">2012-02-29T20:32:40Z</dcterms:modified>
</cp:coreProperties>
</file>