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2" r:id="rId6"/>
    <p:sldId id="266" r:id="rId7"/>
    <p:sldId id="268" r:id="rId8"/>
    <p:sldId id="267" r:id="rId9"/>
    <p:sldId id="264" r:id="rId10"/>
    <p:sldId id="265" r:id="rId11"/>
    <p:sldId id="263" r:id="rId12"/>
    <p:sldId id="26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32149D7-B5E8-4973-953E-A6C3A46480E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5916382-498B-4C25-98DD-FD76020EB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ue_liberation_1945_konev.jpg" TargetMode="External"/><Relationship Id="rId2" Type="http://schemas.openxmlformats.org/officeDocument/2006/relationships/hyperlink" Target="http://cs.wikipedia.org/wiki/Soubor:Pra%C5%BEsk%C3%A1_operac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ed_Army_section_Olsany_Cemetery_Prague_CZ_056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511043" cy="1296588"/>
          </a:xfrm>
        </p:spPr>
        <p:txBody>
          <a:bodyPr/>
          <a:lstStyle/>
          <a:p>
            <a:r>
              <a:rPr lang="cs-CZ" dirty="0" smtClean="0"/>
              <a:t>OSVOBOZENÍ ČSR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091354"/>
            <a:ext cx="3309803" cy="1590355"/>
          </a:xfrm>
        </p:spPr>
        <p:txBody>
          <a:bodyPr/>
          <a:lstStyle/>
          <a:p>
            <a:r>
              <a:rPr lang="cs-CZ" dirty="0" smtClean="0"/>
              <a:t>Autor: Lenka Mulačová</a:t>
            </a:r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Obor: Dějepis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4580765"/>
            <a:ext cx="45544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VY_32_INOVACE_58_OSVOBOZENÍ_ČSR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895350"/>
            <a:ext cx="91440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536" y="5934670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  <p:extLst>
      <p:ext uri="{BB962C8B-B14F-4D97-AF65-F5344CB8AC3E}">
        <p14:creationId xmlns:p14="http://schemas.microsoft.com/office/powerpoint/2010/main" val="15346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Jednání </a:t>
            </a:r>
            <a:r>
              <a:rPr lang="cs-CZ" dirty="0"/>
              <a:t>exilové vlády (EB) se SSSR v Moskvě=&gt; </a:t>
            </a:r>
            <a:r>
              <a:rPr lang="cs-CZ" b="1" dirty="0"/>
              <a:t>12.12.1943</a:t>
            </a:r>
            <a:r>
              <a:rPr lang="cs-CZ" dirty="0"/>
              <a:t> = čs.-sov. smlouva o přátelství a poválečné spolupráci – orientace na SSSR</a:t>
            </a:r>
          </a:p>
          <a:p>
            <a:pPr lvl="0"/>
            <a:r>
              <a:rPr lang="cs-CZ" dirty="0"/>
              <a:t>Po válce měly existovat jen </a:t>
            </a:r>
            <a:r>
              <a:rPr lang="cs-CZ" b="1" dirty="0"/>
              <a:t>4 čes. polit. str</a:t>
            </a:r>
            <a:r>
              <a:rPr lang="cs-CZ" dirty="0"/>
              <a:t>. ( KSČ, Str. lidová, národně socialistická, soc. dem.) + </a:t>
            </a:r>
            <a:r>
              <a:rPr lang="cs-CZ" b="1" dirty="0"/>
              <a:t>2 slov. str.</a:t>
            </a:r>
            <a:r>
              <a:rPr lang="cs-CZ" dirty="0"/>
              <a:t> ( KSS, Demokratická str.) = </a:t>
            </a:r>
            <a:r>
              <a:rPr lang="cs-CZ" b="1" dirty="0"/>
              <a:t>vznik Národní fronty</a:t>
            </a:r>
            <a:r>
              <a:rPr lang="cs-CZ" dirty="0"/>
              <a:t> (NF)</a:t>
            </a:r>
          </a:p>
          <a:p>
            <a:pPr lvl="0"/>
            <a:r>
              <a:rPr lang="cs-CZ" dirty="0"/>
              <a:t>Z polit. života vyloučeny SdP, Agrární str.</a:t>
            </a:r>
          </a:p>
          <a:p>
            <a:pPr lvl="0"/>
            <a:r>
              <a:rPr lang="cs-CZ" dirty="0"/>
              <a:t>2.4.1945 – prezident – Edvard Beneš – jmenování nové vlády Národní fronty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72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5.4.1945 </a:t>
            </a:r>
            <a:r>
              <a:rPr lang="cs-CZ" dirty="0"/>
              <a:t>– zasedání vlády v Košicích – </a:t>
            </a:r>
            <a:r>
              <a:rPr lang="cs-CZ" b="1" dirty="0"/>
              <a:t>Košický vládní program</a:t>
            </a:r>
            <a:r>
              <a:rPr lang="cs-CZ" dirty="0"/>
              <a:t> – orientace na SSSR, místní moc – národní výbory (z představitelů NF)</a:t>
            </a:r>
          </a:p>
          <a:p>
            <a:pPr lvl="0"/>
            <a:r>
              <a:rPr lang="cs-CZ" dirty="0"/>
              <a:t>Od r. 1944 – zesílení partyzánského hnutí (Beskydy, Českomoravská vrchovina)</a:t>
            </a:r>
          </a:p>
          <a:p>
            <a:pPr lvl="0"/>
            <a:r>
              <a:rPr lang="cs-CZ" dirty="0"/>
              <a:t>Oživení dom. odboje – Rada tří (R-3) = napojena na partyzány, komunistický odboj</a:t>
            </a:r>
          </a:p>
          <a:p>
            <a:pPr lvl="0"/>
            <a:r>
              <a:rPr lang="cs-CZ" dirty="0"/>
              <a:t>Jaro 1945 – hroucení něm. odporu, </a:t>
            </a:r>
            <a:r>
              <a:rPr lang="cs-CZ" b="1" dirty="0"/>
              <a:t>Rudá armáda</a:t>
            </a:r>
            <a:r>
              <a:rPr lang="cs-CZ" dirty="0"/>
              <a:t> – osvobození Brna + další postup, </a:t>
            </a:r>
            <a:r>
              <a:rPr lang="cs-CZ" b="1" dirty="0"/>
              <a:t>americká 3. armáda (gen. Patton)</a:t>
            </a:r>
            <a:r>
              <a:rPr lang="cs-CZ" dirty="0"/>
              <a:t> – osvobození Plzně, zastavení na linii </a:t>
            </a:r>
            <a:r>
              <a:rPr lang="cs-CZ" dirty="0" smtClean="0"/>
              <a:t>Karlovy Vary-Plzeň-</a:t>
            </a:r>
            <a:r>
              <a:rPr lang="cs-CZ" dirty="0" err="1" smtClean="0"/>
              <a:t>Čes</a:t>
            </a:r>
            <a:r>
              <a:rPr lang="cs-CZ" dirty="0"/>
              <a:t>. </a:t>
            </a:r>
            <a:r>
              <a:rPr lang="cs-CZ" dirty="0" smtClean="0"/>
              <a:t>Budějovice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4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lvl="0" indent="0">
              <a:buNone/>
            </a:pPr>
            <a:endParaRPr lang="cs-CZ" b="1" u="sng" dirty="0" smtClean="0"/>
          </a:p>
          <a:p>
            <a:pPr marL="0" lvl="0" indent="0">
              <a:buNone/>
            </a:pPr>
            <a:r>
              <a:rPr lang="cs-CZ" b="1" u="sng" dirty="0" smtClean="0"/>
              <a:t>PRAŽSKÉ </a:t>
            </a:r>
            <a:r>
              <a:rPr lang="cs-CZ" b="1" u="sng" dirty="0"/>
              <a:t>POVSTÁNÍ</a:t>
            </a:r>
            <a:endParaRPr lang="cs-CZ" dirty="0"/>
          </a:p>
          <a:p>
            <a:r>
              <a:rPr lang="cs-CZ" dirty="0" smtClean="0"/>
              <a:t>5.5.1945 </a:t>
            </a:r>
            <a:r>
              <a:rPr lang="cs-CZ" dirty="0"/>
              <a:t>– vypuknutí </a:t>
            </a:r>
            <a:r>
              <a:rPr lang="cs-CZ" dirty="0" smtClean="0"/>
              <a:t>Pražského </a:t>
            </a:r>
            <a:r>
              <a:rPr lang="cs-CZ" dirty="0"/>
              <a:t>povstání</a:t>
            </a:r>
          </a:p>
          <a:p>
            <a:r>
              <a:rPr lang="cs-CZ" dirty="0" smtClean="0"/>
              <a:t>zformování </a:t>
            </a:r>
            <a:r>
              <a:rPr lang="cs-CZ" dirty="0"/>
              <a:t>České národ. rady (ČNR, Albert Pražák) – </a:t>
            </a:r>
            <a:r>
              <a:rPr lang="cs-CZ" dirty="0" smtClean="0"/>
              <a:t>nejvyšší odbojový orgán, </a:t>
            </a:r>
            <a:r>
              <a:rPr lang="cs-CZ" dirty="0"/>
              <a:t>v čele </a:t>
            </a:r>
            <a:r>
              <a:rPr lang="cs-CZ" dirty="0" smtClean="0"/>
              <a:t>povstání, zmocnění budovy Českého rozhlasu (vysílání žádosti o pomoc)</a:t>
            </a:r>
            <a:endParaRPr lang="cs-CZ" dirty="0"/>
          </a:p>
          <a:p>
            <a:r>
              <a:rPr lang="cs-CZ" dirty="0" smtClean="0"/>
              <a:t>barikády </a:t>
            </a:r>
            <a:r>
              <a:rPr lang="cs-CZ" dirty="0"/>
              <a:t>X něm. vojskům</a:t>
            </a:r>
          </a:p>
          <a:p>
            <a:r>
              <a:rPr lang="cs-CZ" dirty="0" smtClean="0"/>
              <a:t>8.5.1945 </a:t>
            </a:r>
            <a:r>
              <a:rPr lang="cs-CZ" dirty="0"/>
              <a:t>– kapitulace něm. armády</a:t>
            </a:r>
          </a:p>
        </p:txBody>
      </p:sp>
    </p:spTree>
    <p:extLst>
      <p:ext uri="{BB962C8B-B14F-4D97-AF65-F5344CB8AC3E}">
        <p14:creationId xmlns:p14="http://schemas.microsoft.com/office/powerpoint/2010/main" val="103622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121014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Mapka Pražské operace</a:t>
            </a:r>
            <a:endParaRPr lang="cs-CZ" sz="3200" dirty="0"/>
          </a:p>
        </p:txBody>
      </p:sp>
      <p:pic>
        <p:nvPicPr>
          <p:cNvPr id="4" name="Zástupný symbol pro obsah 3" descr="396PX-~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07904" y="764704"/>
            <a:ext cx="4680520" cy="568863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68562"/>
          </a:xfrm>
        </p:spPr>
        <p:txBody>
          <a:bodyPr>
            <a:noAutofit/>
          </a:bodyPr>
          <a:lstStyle/>
          <a:p>
            <a:r>
              <a:rPr lang="cs-CZ" sz="3200" b="1" dirty="0" err="1" smtClean="0"/>
              <a:t>Jagdpanzer</a:t>
            </a:r>
            <a:r>
              <a:rPr lang="cs-CZ" sz="3200" b="1" dirty="0" smtClean="0"/>
              <a:t> 38(t) </a:t>
            </a:r>
            <a:r>
              <a:rPr lang="cs-CZ" sz="3200" b="1" dirty="0" err="1" smtClean="0"/>
              <a:t>Hetzer</a:t>
            </a:r>
            <a:r>
              <a:rPr lang="cs-CZ" sz="3200" b="1" dirty="0" smtClean="0"/>
              <a:t> v Dušníkách (nyní část Rudné), doprovázející jednotky 3. a 4. pluku 1. divize ROA při postupu na Prahu, ráno 6. května 1945. </a:t>
            </a:r>
            <a:endParaRPr lang="cs-CZ" sz="3200" dirty="0"/>
          </a:p>
        </p:txBody>
      </p:sp>
      <p:pic>
        <p:nvPicPr>
          <p:cNvPr id="4" name="Zástupný symbol pro obsah 3" descr="hetze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3356992"/>
            <a:ext cx="4318000" cy="2921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Tři </a:t>
            </a:r>
            <a:r>
              <a:rPr lang="cs-CZ" sz="3200" b="1" dirty="0" err="1" smtClean="0"/>
              <a:t>Hetzery</a:t>
            </a:r>
            <a:r>
              <a:rPr lang="cs-CZ" sz="3200" b="1" dirty="0" smtClean="0"/>
              <a:t> 1. divize ROA při postupu na Prahu. Nesou kamufláž větvemi stromů.</a:t>
            </a:r>
            <a:endParaRPr lang="cs-CZ" sz="3200" dirty="0"/>
          </a:p>
        </p:txBody>
      </p:sp>
      <p:pic>
        <p:nvPicPr>
          <p:cNvPr id="4" name="Zástupný symbol pro obsah 3" descr="hetzer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2636912"/>
            <a:ext cx="4104456" cy="302433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T-34/76 1. divize ROA přijíždí na Náměstí </a:t>
            </a:r>
            <a:r>
              <a:rPr lang="cs-CZ" sz="3200" b="1" dirty="0" err="1" smtClean="0"/>
              <a:t>Kinských</a:t>
            </a:r>
            <a:r>
              <a:rPr lang="cs-CZ" sz="3200" b="1" dirty="0" smtClean="0"/>
              <a:t> v Praze na Smíchově 6. května 1945. </a:t>
            </a:r>
            <a:endParaRPr lang="cs-CZ" sz="3200" dirty="0"/>
          </a:p>
        </p:txBody>
      </p:sp>
      <p:pic>
        <p:nvPicPr>
          <p:cNvPr id="4" name="Zástupný symbol pro obsah 3" descr="t34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72506" y="3055937"/>
            <a:ext cx="4318000" cy="20447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b="1" dirty="0" smtClean="0"/>
              <a:t>Sovětská vojska v Praze – maršál </a:t>
            </a:r>
            <a:r>
              <a:rPr lang="cs-CZ" sz="2900" b="1" dirty="0" err="1" smtClean="0"/>
              <a:t>Koněv</a:t>
            </a:r>
            <a:endParaRPr lang="cs-CZ" sz="2900" b="1" dirty="0"/>
          </a:p>
        </p:txBody>
      </p:sp>
      <p:pic>
        <p:nvPicPr>
          <p:cNvPr id="4" name="Zástupný symbol pro obsah 3" descr="Prague_liberation_1945_kone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80540" y="2324100"/>
            <a:ext cx="5501932" cy="3508375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Olšanské hřbitovy (čestné pohřebiště padlých sov. vojáků při osvobozování Prahy)</a:t>
            </a:r>
            <a:endParaRPr lang="cs-CZ" sz="3200" b="1" dirty="0"/>
          </a:p>
        </p:txBody>
      </p:sp>
      <p:pic>
        <p:nvPicPr>
          <p:cNvPr id="4" name="Zástupný symbol pro obsah 3" descr="800px-Red_Army_section_Olsany_Cemetery_Prague_CZ_05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528682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Prameny. 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7497281" cy="3987805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http://cs.wikipedia.org/wiki/Soubor:Pra%C5%BEsk%C3%A1_operace.jpg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http://cs.wikipedia.org/wiki/Soubor:Prague_liberation_1945_konev.jpg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http://cs.wikipedia.org/wiki/Soubor:Red_Army_section_Olsany_Cemetery_Prague_CZ_056.jpg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konr.webz.cz</a:t>
            </a:r>
            <a:r>
              <a:rPr lang="cs-CZ" dirty="0" smtClean="0"/>
              <a:t>/ROA_</a:t>
            </a:r>
            <a:r>
              <a:rPr lang="cs-CZ" dirty="0" err="1" smtClean="0"/>
              <a:t>cz.htm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57166"/>
            <a:ext cx="7330249" cy="839586"/>
          </a:xfrm>
        </p:spPr>
        <p:txBody>
          <a:bodyPr/>
          <a:lstStyle/>
          <a:p>
            <a:r>
              <a:rPr lang="cs-CZ" dirty="0" smtClean="0"/>
              <a:t>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715436" cy="550072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Augusta, František</a:t>
            </a:r>
            <a:r>
              <a:rPr lang="en-US" sz="3000" dirty="0" smtClean="0"/>
              <a:t>;</a:t>
            </a:r>
            <a:r>
              <a:rPr lang="cs-CZ" sz="3000" dirty="0" smtClean="0"/>
              <a:t> </a:t>
            </a:r>
            <a:r>
              <a:rPr lang="cs-CZ" sz="3000" dirty="0" err="1" smtClean="0"/>
              <a:t>Honzák</a:t>
            </a:r>
            <a:r>
              <a:rPr lang="cs-CZ" sz="3000" dirty="0" smtClean="0"/>
              <a:t>, František. Dějiny v obrazech. Československo 1918 – 1938. Praha: Albatros, 1992. ISBN 80-00-00311-2. S. 2-3.</a:t>
            </a:r>
          </a:p>
          <a:p>
            <a:r>
              <a:rPr lang="cs-CZ" sz="3200" dirty="0" smtClean="0"/>
              <a:t>Augusta, Pavel</a:t>
            </a:r>
            <a:r>
              <a:rPr lang="en-US" sz="3200" dirty="0" smtClean="0"/>
              <a:t>;</a:t>
            </a:r>
            <a:r>
              <a:rPr lang="cs-CZ" sz="3200" dirty="0" smtClean="0"/>
              <a:t> </a:t>
            </a:r>
            <a:r>
              <a:rPr lang="cs-CZ" sz="3200" dirty="0" err="1" smtClean="0"/>
              <a:t>Honzák</a:t>
            </a:r>
            <a:r>
              <a:rPr lang="cs-CZ" sz="3200" dirty="0" smtClean="0"/>
              <a:t>, František</a:t>
            </a:r>
            <a:r>
              <a:rPr lang="en-US" sz="3200" dirty="0" smtClean="0"/>
              <a:t>;</a:t>
            </a:r>
            <a:r>
              <a:rPr lang="cs-CZ" sz="3200" dirty="0" smtClean="0"/>
              <a:t> Pečenka, Marek</a:t>
            </a:r>
            <a:r>
              <a:rPr lang="en-US" sz="3200" dirty="0" smtClean="0"/>
              <a:t>;</a:t>
            </a:r>
            <a:r>
              <a:rPr lang="cs-CZ" sz="3200" dirty="0" smtClean="0"/>
              <a:t> Luňák, Petr. Dějiny moderní doby. I. díl. 1</a:t>
            </a:r>
            <a:r>
              <a:rPr lang="cs-CZ" sz="3200" dirty="0" smtClean="0"/>
              <a:t>. </a:t>
            </a:r>
            <a:r>
              <a:rPr lang="cs-CZ" sz="3200" smtClean="0"/>
              <a:t>vyd. </a:t>
            </a:r>
            <a:r>
              <a:rPr lang="cs-CZ" sz="3200" dirty="0" smtClean="0"/>
              <a:t>Praha: SPL – PRÁCE, Úvaly : ALBRA, 2000. ISBN 80-86287-05-X. S.102 - 105.</a:t>
            </a:r>
          </a:p>
          <a:p>
            <a:r>
              <a:rPr lang="cs-CZ" sz="3200" dirty="0" smtClean="0"/>
              <a:t>Válková, Veronika: Dějepis 9. Nejnovější dějiny. Praha: SPN, 2009. ISBN 978-80-7235-428-3. S. 87 - 88.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600690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7569289" cy="3915797"/>
          </a:xfrm>
        </p:spPr>
        <p:txBody>
          <a:bodyPr/>
          <a:lstStyle/>
          <a:p>
            <a:r>
              <a:rPr lang="cs-CZ" dirty="0"/>
              <a:t>Prezentace určena pro výklad učební látky, dále použit obrazový materiál, připraven zápis pro žáky.</a:t>
            </a:r>
          </a:p>
          <a:p>
            <a:r>
              <a:rPr lang="cs-CZ" dirty="0"/>
              <a:t>DUM vytvořen 5</a:t>
            </a:r>
            <a:r>
              <a:rPr lang="cs-CZ" dirty="0" smtClean="0"/>
              <a:t>. 2. 2012 </a:t>
            </a:r>
            <a:r>
              <a:rPr lang="cs-CZ" dirty="0"/>
              <a:t>pro žáky 9. tříd.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8736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50</TotalTime>
  <Words>385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OSVOBOZENÍ ČSR</vt:lpstr>
      <vt:lpstr>Prezentace aplikace PowerPoint</vt:lpstr>
      <vt:lpstr>Prezentace aplikace PowerPoint</vt:lpstr>
      <vt:lpstr>Prezentace aplikace PowerPoint</vt:lpstr>
      <vt:lpstr>    Mapka Pražské operace</vt:lpstr>
      <vt:lpstr>Jagdpanzer 38(t) Hetzer v Dušníkách (nyní část Rudné), doprovázející jednotky 3. a 4. pluku 1. divize ROA při postupu na Prahu, ráno 6. května 1945. </vt:lpstr>
      <vt:lpstr>Tři Hetzery 1. divize ROA při postupu na Prahu. Nesou kamufláž větvemi stromů.</vt:lpstr>
      <vt:lpstr>T-34/76 1. divize ROA přijíždí na Náměstí Kinských v Praze na Smíchově 6. května 1945. </vt:lpstr>
      <vt:lpstr>Sovětská vojska v Praze – maršál Koněv</vt:lpstr>
      <vt:lpstr>Olšanské hřbitovy (čestné pohřebiště padlých sov. vojáků při osvobozování Prahy)</vt:lpstr>
      <vt:lpstr>Prameny. Dostupné z www:</vt:lpstr>
      <vt:lpstr> Literatura:</vt:lpstr>
      <vt:lpstr>Anotace: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OSVOBOZENÍ</dc:title>
  <dc:creator>user</dc:creator>
  <cp:lastModifiedBy>user</cp:lastModifiedBy>
  <cp:revision>17</cp:revision>
  <dcterms:created xsi:type="dcterms:W3CDTF">2012-02-10T09:54:22Z</dcterms:created>
  <dcterms:modified xsi:type="dcterms:W3CDTF">2012-02-29T17:44:52Z</dcterms:modified>
</cp:coreProperties>
</file>