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76" r:id="rId1"/>
  </p:sldMasterIdLst>
  <p:sldIdLst>
    <p:sldId id="256" r:id="rId2"/>
    <p:sldId id="302" r:id="rId3"/>
    <p:sldId id="303" r:id="rId4"/>
    <p:sldId id="304" r:id="rId5"/>
    <p:sldId id="305" r:id="rId6"/>
    <p:sldId id="307" r:id="rId7"/>
    <p:sldId id="308" r:id="rId8"/>
    <p:sldId id="309" r:id="rId9"/>
    <p:sldId id="310" r:id="rId10"/>
    <p:sldId id="318" r:id="rId11"/>
    <p:sldId id="319" r:id="rId12"/>
    <p:sldId id="320" r:id="rId13"/>
    <p:sldId id="321" r:id="rId14"/>
    <p:sldId id="322" r:id="rId15"/>
    <p:sldId id="317" r:id="rId16"/>
    <p:sldId id="323" r:id="rId17"/>
    <p:sldId id="324" r:id="rId18"/>
    <p:sldId id="325" r:id="rId19"/>
    <p:sldId id="326" r:id="rId20"/>
    <p:sldId id="327" r:id="rId21"/>
    <p:sldId id="266" r:id="rId22"/>
    <p:sldId id="306" r:id="rId2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-72" y="-49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 custT="1"/>
      <dgm:spPr/>
      <dgm:t>
        <a:bodyPr/>
        <a:lstStyle/>
        <a:p>
          <a:pPr algn="l"/>
          <a:endParaRPr lang="cs-CZ" sz="1600" dirty="0" smtClean="0"/>
        </a:p>
        <a:p>
          <a:pPr algn="l"/>
          <a:r>
            <a:rPr lang="cs-CZ" sz="1600" dirty="0" smtClean="0"/>
            <a:t>Název </a:t>
          </a:r>
          <a:r>
            <a:rPr lang="cs-CZ" sz="1600" dirty="0"/>
            <a:t>školy: </a:t>
          </a:r>
          <a:r>
            <a:rPr lang="cs-CZ" sz="1600" dirty="0" smtClean="0"/>
            <a:t>Dětský domov, Základní škola praktická, Praktická škola a Školní jídelna, Dlažkovice 1, příspěvková organizace 411 15 Třebívlice</a:t>
          </a:r>
          <a:r>
            <a:rPr lang="cs-CZ" sz="1300" dirty="0" smtClean="0"/>
            <a:t>    </a:t>
          </a:r>
          <a:endParaRPr lang="cs-CZ" sz="1300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 custT="1"/>
      <dgm:spPr/>
      <dgm:t>
        <a:bodyPr/>
        <a:lstStyle/>
        <a:p>
          <a:pPr algn="l"/>
          <a:r>
            <a:rPr lang="cs-CZ" sz="1600" dirty="0"/>
            <a:t>Autor</a:t>
          </a:r>
          <a:r>
            <a:rPr lang="cs-CZ" sz="1600" dirty="0" smtClean="0"/>
            <a:t>: Mgr. Lenka Rasochová</a:t>
          </a:r>
          <a:endParaRPr lang="cs-CZ" sz="1600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 custT="1"/>
      <dgm:spPr/>
      <dgm:t>
        <a:bodyPr/>
        <a:lstStyle/>
        <a:p>
          <a:pPr algn="l"/>
          <a:endParaRPr lang="cs-CZ" sz="1600" dirty="0" smtClean="0"/>
        </a:p>
        <a:p>
          <a:pPr algn="l"/>
          <a:r>
            <a:rPr lang="cs-CZ" sz="1600" dirty="0" smtClean="0"/>
            <a:t>Název:</a:t>
          </a:r>
        </a:p>
        <a:p>
          <a:pPr algn="l"/>
          <a:r>
            <a:rPr lang="cs-CZ" sz="1600" smtClean="0"/>
            <a:t>VY_32_INOVACE_Rasochová_05_D_Technické </a:t>
          </a:r>
          <a:r>
            <a:rPr lang="cs-CZ" sz="1600" dirty="0" smtClean="0"/>
            <a:t>vynálezy</a:t>
          </a:r>
          <a:endParaRPr lang="cs-CZ" sz="1600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 custT="1"/>
      <dgm:spPr/>
      <dgm:t>
        <a:bodyPr/>
        <a:lstStyle/>
        <a:p>
          <a:pPr algn="l"/>
          <a:r>
            <a:rPr lang="cs-CZ" sz="1600" dirty="0"/>
            <a:t>Téma</a:t>
          </a:r>
          <a:r>
            <a:rPr lang="cs-CZ" sz="1600" dirty="0" smtClean="0"/>
            <a:t>: </a:t>
          </a:r>
          <a:r>
            <a:rPr lang="cs-CZ" sz="1600" dirty="0" smtClean="0"/>
            <a:t>Technické vynálezy</a:t>
          </a:r>
          <a:endParaRPr lang="cs-CZ" sz="1600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 custT="1"/>
      <dgm:spPr/>
      <dgm:t>
        <a:bodyPr/>
        <a:lstStyle/>
        <a:p>
          <a:pPr algn="l"/>
          <a:r>
            <a:rPr lang="cs-CZ" sz="1600"/>
            <a:t>Číslo </a:t>
          </a:r>
          <a:r>
            <a:rPr lang="cs-CZ" sz="1600" smtClean="0"/>
            <a:t>projektu:cz.1.07/1.4.00/21.2189</a:t>
          </a:r>
          <a:endParaRPr lang="cs-CZ" sz="1600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5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5" custScaleX="100000" custScaleY="100000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5"/>
      <dgm:spPr/>
    </dgm:pt>
    <dgm:pt modelId="{851BB866-B6AE-4566-893F-4C635BA974FC}" type="pres">
      <dgm:prSet presAssocID="{FBBFC3EA-9D9D-4F3A-BEA6-9C2C0E46BF20}" presName="circle2" presStyleLbl="node1" presStyleIdx="1" presStyleCnt="5"/>
      <dgm:spPr/>
    </dgm:pt>
    <dgm:pt modelId="{643EA938-EDE0-4533-ACCC-D2BD6F3A527C}" type="pres">
      <dgm:prSet presAssocID="{FBBFC3EA-9D9D-4F3A-BEA6-9C2C0E46BF20}" presName="rect2" presStyleLbl="alignAcc1" presStyleIdx="1" presStyleCnt="5" custScaleY="90879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5"/>
      <dgm:spPr/>
    </dgm:pt>
    <dgm:pt modelId="{902074E1-B931-4618-97F1-FADBE82E9C3C}" type="pres">
      <dgm:prSet presAssocID="{019433A1-1324-4DE1-9E6F-32B851095F74}" presName="circle3" presStyleLbl="node1" presStyleIdx="2" presStyleCnt="5"/>
      <dgm:spPr/>
    </dgm:pt>
    <dgm:pt modelId="{A3817367-F2BC-482F-8832-FA00B51DCCF3}" type="pres">
      <dgm:prSet presAssocID="{019433A1-1324-4DE1-9E6F-32B851095F74}" presName="rect3" presStyleLbl="alignAcc1" presStyleIdx="2" presStyleCnt="5" custScaleY="92336"/>
      <dgm:spPr/>
      <dgm:t>
        <a:bodyPr/>
        <a:lstStyle/>
        <a:p>
          <a:endParaRPr lang="cs-CZ"/>
        </a:p>
      </dgm:t>
    </dgm:pt>
    <dgm:pt modelId="{2DD79E57-A63E-47D4-A1AB-6DF333476AD4}" type="pres">
      <dgm:prSet presAssocID="{C73C7642-F245-4585-8F88-243F9FAEF6CA}" presName="vertSpace4" presStyleLbl="node1" presStyleIdx="2" presStyleCnt="5"/>
      <dgm:spPr/>
    </dgm:pt>
    <dgm:pt modelId="{648967D3-ED80-4214-8D87-4E7012561E4A}" type="pres">
      <dgm:prSet presAssocID="{C73C7642-F245-4585-8F88-243F9FAEF6CA}" presName="circle4" presStyleLbl="node1" presStyleIdx="3" presStyleCnt="5"/>
      <dgm:spPr/>
    </dgm:pt>
    <dgm:pt modelId="{9A9B6F4F-B6FF-4F2D-B640-A8473E589523}" type="pres">
      <dgm:prSet presAssocID="{C73C7642-F245-4585-8F88-243F9FAEF6CA}" presName="rect4" presStyleLbl="alignAcc1" presStyleIdx="3" presStyleCnt="5" custScaleY="92516" custLinFactNeighborX="270" custLinFactNeighborY="11271"/>
      <dgm:spPr/>
      <dgm:t>
        <a:bodyPr/>
        <a:lstStyle/>
        <a:p>
          <a:endParaRPr lang="cs-CZ"/>
        </a:p>
      </dgm:t>
    </dgm:pt>
    <dgm:pt modelId="{13BD0FAF-9F2C-4708-9E63-A8E8E5252943}" type="pres">
      <dgm:prSet presAssocID="{EBC41103-E2E5-4D48-9B4B-425520D3D098}" presName="vertSpace5" presStyleLbl="node1" presStyleIdx="3" presStyleCnt="5"/>
      <dgm:spPr/>
    </dgm:pt>
    <dgm:pt modelId="{6821E7C9-5E4B-45FA-8F82-01E6F26FAA25}" type="pres">
      <dgm:prSet presAssocID="{EBC41103-E2E5-4D48-9B4B-425520D3D098}" presName="circle5" presStyleLbl="node1" presStyleIdx="4" presStyleCnt="5"/>
      <dgm:spPr/>
    </dgm:pt>
    <dgm:pt modelId="{3BA01B75-849B-4716-8BCD-084A86FF328F}" type="pres">
      <dgm:prSet presAssocID="{EBC41103-E2E5-4D48-9B4B-425520D3D098}" presName="rect5" presStyleLbl="alignAcc1" presStyleIdx="4" presStyleCnt="5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9F530CB-4999-43B3-A00D-6AB53886BD77}" type="pres">
      <dgm:prSet presAssocID="{C73C7642-F245-4585-8F88-243F9FAEF6CA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27B6496-BF1B-4384-9217-9659064D5D6A}" type="pres">
      <dgm:prSet presAssocID="{EBC41103-E2E5-4D48-9B4B-425520D3D098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F69F612-BCCE-4AB9-978A-EE5903EA4028}" type="presOf" srcId="{FBBFC3EA-9D9D-4F3A-BEA6-9C2C0E46BF20}" destId="{643EA938-EDE0-4533-ACCC-D2BD6F3A527C}" srcOrd="0" destOrd="0" presId="urn:microsoft.com/office/officeart/2005/8/layout/target3"/>
    <dgm:cxn modelId="{56D768D4-D8A8-4F09-8215-BEB7EB914931}" srcId="{39F8B381-5807-488E-AC22-73DD4140ED4A}" destId="{EBC41103-E2E5-4D48-9B4B-425520D3D098}" srcOrd="4" destOrd="0" parTransId="{66EC36A9-2BA2-4EC9-AAE7-037918B0215E}" sibTransId="{CD7C273C-2CBB-488A-8BF2-5D00DBC541E5}"/>
    <dgm:cxn modelId="{1C5D0075-9542-40B2-A210-6E44F32E9081}" type="presOf" srcId="{019433A1-1324-4DE1-9E6F-32B851095F74}" destId="{A3817367-F2BC-482F-8832-FA00B51DCCF3}" srcOrd="0" destOrd="0" presId="urn:microsoft.com/office/officeart/2005/8/layout/target3"/>
    <dgm:cxn modelId="{BB7C278B-88E7-4743-A53D-E74030657991}" type="presOf" srcId="{EBC41103-E2E5-4D48-9B4B-425520D3D098}" destId="{3BA01B75-849B-4716-8BCD-084A86FF328F}" srcOrd="0" destOrd="0" presId="urn:microsoft.com/office/officeart/2005/8/layout/target3"/>
    <dgm:cxn modelId="{3B5DD088-83B4-424E-9520-DF62B0FF488E}" type="presOf" srcId="{019433A1-1324-4DE1-9E6F-32B851095F74}" destId="{E7297F21-D4FD-4A41-AE58-814D01A6B5E7}" srcOrd="1" destOrd="0" presId="urn:microsoft.com/office/officeart/2005/8/layout/target3"/>
    <dgm:cxn modelId="{3941D727-4E25-49F3-B945-40485A6B4AC9}" type="presOf" srcId="{FBBFC3EA-9D9D-4F3A-BEA6-9C2C0E46BF20}" destId="{832BF48F-0145-4429-9E02-8FCA946CCE9E}" srcOrd="1" destOrd="0" presId="urn:microsoft.com/office/officeart/2005/8/layout/target3"/>
    <dgm:cxn modelId="{B2F7E6DF-19D8-44D9-A674-383F24CF76EE}" type="presOf" srcId="{39F8B381-5807-488E-AC22-73DD4140ED4A}" destId="{71045F8C-00FA-488E-A7BD-E2E6753D979D}" srcOrd="0" destOrd="0" presId="urn:microsoft.com/office/officeart/2005/8/layout/target3"/>
    <dgm:cxn modelId="{BD1EEEFB-7F1C-402F-9056-6FD5E03E266F}" type="presOf" srcId="{C73C7642-F245-4585-8F88-243F9FAEF6CA}" destId="{9A9B6F4F-B6FF-4F2D-B640-A8473E589523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1F49B47C-3126-4E74-8593-96D96E09C661}" type="presOf" srcId="{445C7998-7549-48B0-BD68-D4F0167F02E5}" destId="{BC35EE03-4121-4EF9-923D-7CB6D30D358D}" srcOrd="0" destOrd="0" presId="urn:microsoft.com/office/officeart/2005/8/layout/target3"/>
    <dgm:cxn modelId="{4455CCFF-D061-4409-A053-3C0FF78D8DF8}" type="presOf" srcId="{445C7998-7549-48B0-BD68-D4F0167F02E5}" destId="{4D19AB04-24FA-40C2-B203-52AE3D15E171}" srcOrd="1" destOrd="0" presId="urn:microsoft.com/office/officeart/2005/8/layout/target3"/>
    <dgm:cxn modelId="{0B1A698F-F162-4F9F-9C06-B931E9CE7352}" type="presOf" srcId="{EBC41103-E2E5-4D48-9B4B-425520D3D098}" destId="{A27B6496-BF1B-4384-9217-9659064D5D6A}" srcOrd="1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3" destOrd="0" parTransId="{3E2FFE2A-E7B1-401F-BAB6-893DF909FA64}" sibTransId="{C6F235C3-B62B-4F7C-8AF0-6D3C84052041}"/>
    <dgm:cxn modelId="{2AABEF54-0834-4679-A88E-AFB815D98457}" type="presOf" srcId="{C73C7642-F245-4585-8F88-243F9FAEF6CA}" destId="{59F530CB-4999-43B3-A00D-6AB53886BD77}" srcOrd="1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DE417697-1360-4D2C-A2E3-050893C4B368}" type="presParOf" srcId="{71045F8C-00FA-488E-A7BD-E2E6753D979D}" destId="{3577EC6B-C980-4F34-8C69-4365E7B8FC8C}" srcOrd="0" destOrd="0" presId="urn:microsoft.com/office/officeart/2005/8/layout/target3"/>
    <dgm:cxn modelId="{BA746E25-63F6-455E-8437-7538142DCC60}" type="presParOf" srcId="{71045F8C-00FA-488E-A7BD-E2E6753D979D}" destId="{6940EB87-DC1D-4BC3-9408-9AC2E1FFC039}" srcOrd="1" destOrd="0" presId="urn:microsoft.com/office/officeart/2005/8/layout/target3"/>
    <dgm:cxn modelId="{92A8CE7B-E6E2-4402-97B8-175A57F661F7}" type="presParOf" srcId="{71045F8C-00FA-488E-A7BD-E2E6753D979D}" destId="{BC35EE03-4121-4EF9-923D-7CB6D30D358D}" srcOrd="2" destOrd="0" presId="urn:microsoft.com/office/officeart/2005/8/layout/target3"/>
    <dgm:cxn modelId="{0FF4E96B-46F2-4412-B3BE-4681B80EC1F4}" type="presParOf" srcId="{71045F8C-00FA-488E-A7BD-E2E6753D979D}" destId="{C95EEA27-3CBF-4645-A92D-9D8AF5C1CBFC}" srcOrd="3" destOrd="0" presId="urn:microsoft.com/office/officeart/2005/8/layout/target3"/>
    <dgm:cxn modelId="{A3ABAC9B-F1D6-4BF1-8F9F-1CFA7D5452FB}" type="presParOf" srcId="{71045F8C-00FA-488E-A7BD-E2E6753D979D}" destId="{851BB866-B6AE-4566-893F-4C635BA974FC}" srcOrd="4" destOrd="0" presId="urn:microsoft.com/office/officeart/2005/8/layout/target3"/>
    <dgm:cxn modelId="{7E82B860-FD9F-4ACB-B88E-4A5C5DA0C644}" type="presParOf" srcId="{71045F8C-00FA-488E-A7BD-E2E6753D979D}" destId="{643EA938-EDE0-4533-ACCC-D2BD6F3A527C}" srcOrd="5" destOrd="0" presId="urn:microsoft.com/office/officeart/2005/8/layout/target3"/>
    <dgm:cxn modelId="{0CE95EC5-CD6B-4F1B-9F70-7EE244A97531}" type="presParOf" srcId="{71045F8C-00FA-488E-A7BD-E2E6753D979D}" destId="{92F31B18-D66D-4CC7-89B9-378928DE877D}" srcOrd="6" destOrd="0" presId="urn:microsoft.com/office/officeart/2005/8/layout/target3"/>
    <dgm:cxn modelId="{AC070EED-AF3E-4FC3-8B75-7C6D35ED3EE0}" type="presParOf" srcId="{71045F8C-00FA-488E-A7BD-E2E6753D979D}" destId="{902074E1-B931-4618-97F1-FADBE82E9C3C}" srcOrd="7" destOrd="0" presId="urn:microsoft.com/office/officeart/2005/8/layout/target3"/>
    <dgm:cxn modelId="{5D10847C-2F6A-4CE9-BC4D-A7218A1350AC}" type="presParOf" srcId="{71045F8C-00FA-488E-A7BD-E2E6753D979D}" destId="{A3817367-F2BC-482F-8832-FA00B51DCCF3}" srcOrd="8" destOrd="0" presId="urn:microsoft.com/office/officeart/2005/8/layout/target3"/>
    <dgm:cxn modelId="{4E97B4F5-D3B3-4890-ADD0-0050EC329A81}" type="presParOf" srcId="{71045F8C-00FA-488E-A7BD-E2E6753D979D}" destId="{2DD79E57-A63E-47D4-A1AB-6DF333476AD4}" srcOrd="9" destOrd="0" presId="urn:microsoft.com/office/officeart/2005/8/layout/target3"/>
    <dgm:cxn modelId="{43CDD00E-1CBE-4012-9798-185CB22808E6}" type="presParOf" srcId="{71045F8C-00FA-488E-A7BD-E2E6753D979D}" destId="{648967D3-ED80-4214-8D87-4E7012561E4A}" srcOrd="10" destOrd="0" presId="urn:microsoft.com/office/officeart/2005/8/layout/target3"/>
    <dgm:cxn modelId="{A7FEB41C-C84B-4731-B797-B9A9D3A246DC}" type="presParOf" srcId="{71045F8C-00FA-488E-A7BD-E2E6753D979D}" destId="{9A9B6F4F-B6FF-4F2D-B640-A8473E589523}" srcOrd="11" destOrd="0" presId="urn:microsoft.com/office/officeart/2005/8/layout/target3"/>
    <dgm:cxn modelId="{938FB67C-BB22-4CDA-8BD2-545B266ADCD0}" type="presParOf" srcId="{71045F8C-00FA-488E-A7BD-E2E6753D979D}" destId="{13BD0FAF-9F2C-4708-9E63-A8E8E5252943}" srcOrd="12" destOrd="0" presId="urn:microsoft.com/office/officeart/2005/8/layout/target3"/>
    <dgm:cxn modelId="{D3A98C09-1C7E-441D-9929-D9F44DFA6759}" type="presParOf" srcId="{71045F8C-00FA-488E-A7BD-E2E6753D979D}" destId="{6821E7C9-5E4B-45FA-8F82-01E6F26FAA25}" srcOrd="13" destOrd="0" presId="urn:microsoft.com/office/officeart/2005/8/layout/target3"/>
    <dgm:cxn modelId="{09618894-7317-46C5-8D88-18AE7580833F}" type="presParOf" srcId="{71045F8C-00FA-488E-A7BD-E2E6753D979D}" destId="{3BA01B75-849B-4716-8BCD-084A86FF328F}" srcOrd="14" destOrd="0" presId="urn:microsoft.com/office/officeart/2005/8/layout/target3"/>
    <dgm:cxn modelId="{00A003CF-4BAE-4A7E-B527-319406F52F72}" type="presParOf" srcId="{71045F8C-00FA-488E-A7BD-E2E6753D979D}" destId="{4D19AB04-24FA-40C2-B203-52AE3D15E171}" srcOrd="15" destOrd="0" presId="urn:microsoft.com/office/officeart/2005/8/layout/target3"/>
    <dgm:cxn modelId="{B9F96ACF-85A4-4F67-9A67-06B353F09EDA}" type="presParOf" srcId="{71045F8C-00FA-488E-A7BD-E2E6753D979D}" destId="{832BF48F-0145-4429-9E02-8FCA946CCE9E}" srcOrd="16" destOrd="0" presId="urn:microsoft.com/office/officeart/2005/8/layout/target3"/>
    <dgm:cxn modelId="{7677268B-9AEF-40D1-B5A6-0B94534D22AF}" type="presParOf" srcId="{71045F8C-00FA-488E-A7BD-E2E6753D979D}" destId="{E7297F21-D4FD-4A41-AE58-814D01A6B5E7}" srcOrd="17" destOrd="0" presId="urn:microsoft.com/office/officeart/2005/8/layout/target3"/>
    <dgm:cxn modelId="{C6075B10-3EE2-4CF3-99D8-F3BC65E2B5F7}" type="presParOf" srcId="{71045F8C-00FA-488E-A7BD-E2E6753D979D}" destId="{59F530CB-4999-43B3-A00D-6AB53886BD77}" srcOrd="18" destOrd="0" presId="urn:microsoft.com/office/officeart/2005/8/layout/target3"/>
    <dgm:cxn modelId="{A3CA29E0-E363-4275-A77B-8C9A32D8855C}" type="presParOf" srcId="{71045F8C-00FA-488E-A7BD-E2E6753D979D}" destId="{A27B6496-BF1B-4384-9217-9659064D5D6A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131180"/>
          <a:ext cx="4579708" cy="457970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289854" y="131180"/>
          <a:ext cx="5342993" cy="457970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600" kern="1200" dirty="0" smtClean="0"/>
        </a:p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/>
            <a:t>Název </a:t>
          </a:r>
          <a:r>
            <a:rPr lang="cs-CZ" sz="1600" kern="1200" dirty="0"/>
            <a:t>školy: </a:t>
          </a:r>
          <a:r>
            <a:rPr lang="cs-CZ" sz="1600" kern="1200" dirty="0" smtClean="0"/>
            <a:t>Dětský domov, Základní škola praktická, Praktická škola a Školní jídelna, Dlažkovice 1, příspěvková organizace 411 15 Třebívlice</a:t>
          </a:r>
          <a:r>
            <a:rPr lang="cs-CZ" sz="1300" kern="1200" dirty="0" smtClean="0"/>
            <a:t>    </a:t>
          </a:r>
          <a:endParaRPr lang="cs-CZ" sz="1300" kern="1200" dirty="0"/>
        </a:p>
      </dsp:txBody>
      <dsp:txXfrm>
        <a:off x="2289854" y="131180"/>
        <a:ext cx="5342993" cy="732753"/>
      </dsp:txXfrm>
    </dsp:sp>
    <dsp:sp modelId="{851BB866-B6AE-4566-893F-4C635BA974FC}">
      <dsp:nvSpPr>
        <dsp:cNvPr id="0" name=""/>
        <dsp:cNvSpPr/>
      </dsp:nvSpPr>
      <dsp:spPr>
        <a:xfrm>
          <a:off x="480869" y="863933"/>
          <a:ext cx="3617969" cy="361796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289854" y="1028931"/>
          <a:ext cx="5342993" cy="32879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/>
            <a:t>Autor</a:t>
          </a:r>
          <a:r>
            <a:rPr lang="cs-CZ" sz="1600" kern="1200" dirty="0" smtClean="0"/>
            <a:t>: Mgr. Lenka Rasochová</a:t>
          </a:r>
          <a:endParaRPr lang="cs-CZ" sz="1600" kern="1200" dirty="0"/>
        </a:p>
      </dsp:txBody>
      <dsp:txXfrm>
        <a:off x="2289854" y="1028931"/>
        <a:ext cx="5342993" cy="665918"/>
      </dsp:txXfrm>
    </dsp:sp>
    <dsp:sp modelId="{902074E1-B931-4618-97F1-FADBE82E9C3C}">
      <dsp:nvSpPr>
        <dsp:cNvPr id="0" name=""/>
        <dsp:cNvSpPr/>
      </dsp:nvSpPr>
      <dsp:spPr>
        <a:xfrm>
          <a:off x="961738" y="1596686"/>
          <a:ext cx="2656231" cy="2656231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289854" y="1698473"/>
          <a:ext cx="5342993" cy="245265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600" kern="1200" dirty="0" smtClean="0"/>
        </a:p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/>
            <a:t>Název:</a:t>
          </a:r>
        </a:p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smtClean="0"/>
            <a:t>VY_32_INOVACE_Rasochová_05_D_Technické </a:t>
          </a:r>
          <a:r>
            <a:rPr lang="cs-CZ" sz="1600" kern="1200" dirty="0" smtClean="0"/>
            <a:t>vynálezy</a:t>
          </a:r>
          <a:endParaRPr lang="cs-CZ" sz="1600" kern="1200" dirty="0"/>
        </a:p>
      </dsp:txBody>
      <dsp:txXfrm>
        <a:off x="2289854" y="1698473"/>
        <a:ext cx="5342993" cy="676595"/>
      </dsp:txXfrm>
    </dsp:sp>
    <dsp:sp modelId="{648967D3-ED80-4214-8D87-4E7012561E4A}">
      <dsp:nvSpPr>
        <dsp:cNvPr id="0" name=""/>
        <dsp:cNvSpPr/>
      </dsp:nvSpPr>
      <dsp:spPr>
        <a:xfrm>
          <a:off x="1442608" y="2329440"/>
          <a:ext cx="1694492" cy="169449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A9B6F4F-B6FF-4F2D-B640-A8473E589523}">
      <dsp:nvSpPr>
        <dsp:cNvPr id="0" name=""/>
        <dsp:cNvSpPr/>
      </dsp:nvSpPr>
      <dsp:spPr>
        <a:xfrm>
          <a:off x="2289854" y="2583834"/>
          <a:ext cx="5342993" cy="156767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/>
            <a:t>Téma</a:t>
          </a:r>
          <a:r>
            <a:rPr lang="cs-CZ" sz="1600" kern="1200" dirty="0" smtClean="0"/>
            <a:t>: </a:t>
          </a:r>
          <a:r>
            <a:rPr lang="cs-CZ" sz="1600" kern="1200" dirty="0" smtClean="0"/>
            <a:t>Technické vynálezy</a:t>
          </a:r>
          <a:endParaRPr lang="cs-CZ" sz="1600" kern="1200" dirty="0"/>
        </a:p>
      </dsp:txBody>
      <dsp:txXfrm>
        <a:off x="2289854" y="2583834"/>
        <a:ext cx="5342993" cy="677914"/>
      </dsp:txXfrm>
    </dsp:sp>
    <dsp:sp modelId="{6821E7C9-5E4B-45FA-8F82-01E6F26FAA25}">
      <dsp:nvSpPr>
        <dsp:cNvPr id="0" name=""/>
        <dsp:cNvSpPr/>
      </dsp:nvSpPr>
      <dsp:spPr>
        <a:xfrm>
          <a:off x="1923477" y="3062193"/>
          <a:ext cx="732753" cy="73275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BA01B75-849B-4716-8BCD-084A86FF328F}">
      <dsp:nvSpPr>
        <dsp:cNvPr id="0" name=""/>
        <dsp:cNvSpPr/>
      </dsp:nvSpPr>
      <dsp:spPr>
        <a:xfrm>
          <a:off x="2289854" y="3062193"/>
          <a:ext cx="5342993" cy="73275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/>
            <a:t>Číslo </a:t>
          </a:r>
          <a:r>
            <a:rPr lang="cs-CZ" sz="1600" kern="1200" smtClean="0"/>
            <a:t>projektu:cz.1.07/1.4.00/21.2189</a:t>
          </a:r>
          <a:endParaRPr lang="cs-CZ" sz="1600" kern="1200" dirty="0"/>
        </a:p>
      </dsp:txBody>
      <dsp:txXfrm>
        <a:off x="2289854" y="3062193"/>
        <a:ext cx="5342993" cy="73275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010400" y="152399"/>
            <a:ext cx="1981200" cy="65562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152400" y="153923"/>
            <a:ext cx="6705600" cy="65532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010400" y="2052960"/>
            <a:ext cx="1981200" cy="1828800"/>
          </a:xfrm>
        </p:spPr>
        <p:txBody>
          <a:bodyPr anchor="ctr">
            <a:normAutofit/>
          </a:bodyPr>
          <a:lstStyle>
            <a:lvl1pPr marL="0" indent="0" algn="l">
              <a:buNone/>
              <a:defRPr sz="19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402CD3B8-8B97-4C13-ABBD-C0BF8712391E}" type="datetimeFigureOut">
              <a:rPr lang="cs-CZ" smtClean="0"/>
              <a:t>3.6.2012</a:t>
            </a:fld>
            <a:endParaRPr lang="cs-CZ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cs-CZ"/>
          </a:p>
        </p:txBody>
      </p:sp>
      <p:sp>
        <p:nvSpPr>
          <p:cNvPr id="13" name="Title 12"/>
          <p:cNvSpPr>
            <a:spLocks noGrp="1"/>
          </p:cNvSpPr>
          <p:nvPr>
            <p:ph type="title"/>
          </p:nvPr>
        </p:nvSpPr>
        <p:spPr>
          <a:xfrm>
            <a:off x="457200" y="2052960"/>
            <a:ext cx="6324600" cy="1828800"/>
          </a:xfrm>
        </p:spPr>
        <p:txBody>
          <a:bodyPr/>
          <a:lstStyle>
            <a:lvl1pPr algn="r">
              <a:defRPr sz="4200" spc="150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3.6.2012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010400" y="152399"/>
            <a:ext cx="1981200" cy="655624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152400" y="153923"/>
            <a:ext cx="6705600" cy="6553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162799" y="2892277"/>
            <a:ext cx="1600201" cy="1645920"/>
          </a:xfrm>
        </p:spPr>
        <p:txBody>
          <a:bodyPr anchor="ctr"/>
          <a:lstStyle>
            <a:lvl1pPr marL="0" indent="0">
              <a:buNone/>
              <a:defRPr sz="2000">
                <a:solidFill>
                  <a:schemeClr val="bg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402CD3B8-8B97-4C13-ABBD-C0BF8712391E}" type="datetimeFigureOut">
              <a:rPr lang="cs-CZ" smtClean="0"/>
              <a:t>3.6.2012</a:t>
            </a:fld>
            <a:endParaRPr lang="cs-CZ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cs-CZ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381000" y="2892277"/>
            <a:ext cx="6324600" cy="1645920"/>
          </a:xfrm>
        </p:spPr>
        <p:txBody>
          <a:bodyPr/>
          <a:lstStyle>
            <a:lvl1pPr algn="r">
              <a:defRPr sz="4200" spc="150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19072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19072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3.6.2012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22438"/>
            <a:ext cx="4040188" cy="639762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399"/>
            <a:ext cx="4040188" cy="3687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722438"/>
            <a:ext cx="4041775" cy="639762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38399"/>
            <a:ext cx="4041775" cy="3687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3.6.2012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3.6.2012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52400" y="150919"/>
            <a:ext cx="8831802" cy="6556248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3.6.2012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010400" y="150876"/>
            <a:ext cx="1981200" cy="65562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9" name="Rectangle 8"/>
          <p:cNvSpPr/>
          <p:nvPr/>
        </p:nvSpPr>
        <p:spPr>
          <a:xfrm>
            <a:off x="152400" y="152400"/>
            <a:ext cx="6705600" cy="65532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304800"/>
            <a:ext cx="586740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159752" y="2130552"/>
            <a:ext cx="1673352" cy="2816352"/>
          </a:xfrm>
        </p:spPr>
        <p:txBody>
          <a:bodyPr tIns="0"/>
          <a:lstStyle>
            <a:lvl1pPr marL="0" indent="0"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3.6.2012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noFill/>
          </a:ln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>
          <a:xfrm>
            <a:off x="7159752" y="457200"/>
            <a:ext cx="1675660" cy="1673352"/>
          </a:xfrm>
        </p:spPr>
        <p:txBody>
          <a:bodyPr anchor="b"/>
          <a:lstStyle>
            <a:lvl1pPr algn="l">
              <a:defRPr sz="2000" spc="150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9" name="Rectangle 8"/>
          <p:cNvSpPr/>
          <p:nvPr/>
        </p:nvSpPr>
        <p:spPr>
          <a:xfrm>
            <a:off x="7010400" y="150876"/>
            <a:ext cx="1981200" cy="655624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2400" y="152400"/>
            <a:ext cx="6705600" cy="6553200"/>
          </a:xfrm>
        </p:spPr>
        <p:txBody>
          <a:bodyPr anchor="ctr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162800" y="2133600"/>
            <a:ext cx="1676400" cy="2971800"/>
          </a:xfrm>
        </p:spPr>
        <p:txBody>
          <a:bodyPr tIns="0"/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3.6.2012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7162800" y="460248"/>
            <a:ext cx="1676400" cy="1673352"/>
          </a:xfrm>
        </p:spPr>
        <p:txBody>
          <a:bodyPr anchor="b"/>
          <a:lstStyle>
            <a:lvl1pPr algn="l">
              <a:defRPr sz="2000" spc="150" baseline="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3.6.2012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52400" y="147319"/>
            <a:ext cx="6705600" cy="6556248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010400" y="147319"/>
            <a:ext cx="1956046" cy="655624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162800" y="274638"/>
            <a:ext cx="1676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3.6.2012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152400" y="1634971"/>
            <a:ext cx="8831802" cy="5045476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152399" y="152400"/>
            <a:ext cx="8814047" cy="1346447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81000" y="355847"/>
            <a:ext cx="8381260" cy="105439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0999" y="1719071"/>
            <a:ext cx="8407893" cy="44074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70888" y="6356350"/>
            <a:ext cx="21336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2"/>
                </a:solidFill>
              </a:defRPr>
            </a:lvl1pPr>
          </a:lstStyle>
          <a:p>
            <a:fld id="{402CD3B8-8B97-4C13-ABBD-C0BF8712391E}" type="datetimeFigureOut">
              <a:rPr lang="cs-CZ" smtClean="0"/>
              <a:t>3.6.2012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48000" y="6356350"/>
            <a:ext cx="33528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34680" y="6355080"/>
            <a:ext cx="582966" cy="274320"/>
          </a:xfrm>
          <a:prstGeom prst="rect">
            <a:avLst/>
          </a:prstGeom>
          <a:ln w="19050">
            <a:noFill/>
          </a:ln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2"/>
                </a:solidFill>
              </a:defRPr>
            </a:lvl1pPr>
          </a:lstStyle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77" r:id="rId1"/>
    <p:sldLayoutId id="2147483878" r:id="rId2"/>
    <p:sldLayoutId id="2147483879" r:id="rId3"/>
    <p:sldLayoutId id="2147483880" r:id="rId4"/>
    <p:sldLayoutId id="2147483881" r:id="rId5"/>
    <p:sldLayoutId id="2147483882" r:id="rId6"/>
    <p:sldLayoutId id="2147483883" r:id="rId7"/>
    <p:sldLayoutId id="2147483884" r:id="rId8"/>
    <p:sldLayoutId id="2147483885" r:id="rId9"/>
    <p:sldLayoutId id="2147483886" r:id="rId10"/>
    <p:sldLayoutId id="214748388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3200" kern="1200" cap="all" spc="200" baseline="0">
          <a:ln>
            <a:noFill/>
          </a:ln>
          <a:solidFill>
            <a:schemeClr val="bg1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spcBef>
          <a:spcPct val="20000"/>
        </a:spcBef>
        <a:buClr>
          <a:schemeClr val="accent1"/>
        </a:buClr>
        <a:buFont typeface="Wingdings 2" pitchFamily="18" charset="2"/>
        <a:buChar char=""/>
        <a:defRPr sz="2000" kern="1200" spc="150" baseline="0">
          <a:solidFill>
            <a:schemeClr val="tx2"/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buClr>
          <a:schemeClr val="accent2"/>
        </a:buClr>
        <a:buFont typeface="Wingdings" pitchFamily="2" charset="2"/>
        <a:buChar char="§"/>
        <a:defRPr sz="1800" kern="1200" spc="100" baseline="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buClr>
          <a:schemeClr val="accent3"/>
        </a:buClr>
        <a:buFont typeface="Wingdings" pitchFamily="2" charset="2"/>
        <a:buChar char="§"/>
        <a:defRPr sz="1600" kern="1200" spc="100" baseline="0">
          <a:solidFill>
            <a:schemeClr val="tx2"/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buClr>
          <a:schemeClr val="accent4"/>
        </a:buClr>
        <a:buFont typeface="Wingdings" pitchFamily="2" charset="2"/>
        <a:buChar char="§"/>
        <a:defRPr sz="1400" kern="1200">
          <a:solidFill>
            <a:schemeClr val="tx2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spcBef>
          <a:spcPct val="20000"/>
        </a:spcBef>
        <a:buClr>
          <a:schemeClr val="accent6"/>
        </a:buClr>
        <a:buFont typeface="Wingdings" pitchFamily="2" charset="2"/>
        <a:buChar char="§"/>
        <a:defRPr sz="1300" kern="1200" spc="100" baseline="0">
          <a:solidFill>
            <a:schemeClr val="tx2"/>
          </a:solidFill>
          <a:latin typeface="+mn-lt"/>
          <a:ea typeface="+mn-ea"/>
          <a:cs typeface="+mn-cs"/>
        </a:defRPr>
      </a:lvl5pPr>
      <a:lvl6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6pPr>
      <a:lvl7pPr marL="1828800" indent="-182880" algn="l" defTabSz="914400" rtl="0" eaLnBrk="1" latinLnBrk="0" hangingPunct="1">
        <a:spcBef>
          <a:spcPct val="20000"/>
        </a:spcBef>
        <a:buClr>
          <a:schemeClr val="accent2"/>
        </a:buClr>
        <a:buFont typeface="Wingdings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0" hangingPunct="1">
        <a:spcBef>
          <a:spcPct val="20000"/>
        </a:spcBef>
        <a:buClr>
          <a:schemeClr val="accent3"/>
        </a:buClr>
        <a:buFont typeface="Wingdings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5"/>
        </a:buClr>
        <a:buFont typeface="Wingdings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://upload.wikimedia.org/wikipedia/commons/3/31/Edison_Carbon_Bulb.jpg" TargetMode="Externa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slide" Target="slide21.xml"/><Relationship Id="rId3" Type="http://schemas.openxmlformats.org/officeDocument/2006/relationships/slide" Target="slide10.xml"/><Relationship Id="rId7" Type="http://schemas.openxmlformats.org/officeDocument/2006/relationships/slide" Target="slide14.xml"/><Relationship Id="rId2" Type="http://schemas.openxmlformats.org/officeDocument/2006/relationships/slide" Target="slide9.xml"/><Relationship Id="rId1" Type="http://schemas.openxmlformats.org/officeDocument/2006/relationships/slideLayout" Target="../slideLayouts/slideLayout7.xml"/><Relationship Id="rId6" Type="http://schemas.openxmlformats.org/officeDocument/2006/relationships/slide" Target="slide13.xml"/><Relationship Id="rId5" Type="http://schemas.openxmlformats.org/officeDocument/2006/relationships/slide" Target="slide12.xml"/><Relationship Id="rId4" Type="http://schemas.openxmlformats.org/officeDocument/2006/relationships/slide" Target="slide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" Target="slide15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" Target="slide16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" Target="slide17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" Target="slide18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" Target="slide19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" Target="slide20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" Target="slide8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" Target="slide8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" Target="slide8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" Target="slide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" Target="slide8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" Target="slide8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hyperlink" Target="http://upload.wikimedia.org/wikipedia/commons/f/f4/Actor_portraying_Alexander_Graham_Bell_in_an_AT%26T_promotional_film_%281926%29.jpg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924549689"/>
              </p:ext>
            </p:extLst>
          </p:nvPr>
        </p:nvGraphicFramePr>
        <p:xfrm>
          <a:off x="1115616" y="1484784"/>
          <a:ext cx="7632848" cy="484206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3419872" y="5260558"/>
            <a:ext cx="432048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 smtClean="0"/>
              <a:t>Datum tvorby: </a:t>
            </a:r>
            <a:r>
              <a:rPr lang="cs-CZ" sz="1600" dirty="0" smtClean="0"/>
              <a:t>10.4</a:t>
            </a:r>
            <a:r>
              <a:rPr lang="cs-CZ" sz="1600" dirty="0" smtClean="0"/>
              <a:t>. </a:t>
            </a:r>
            <a:r>
              <a:rPr lang="cs-CZ" sz="1600" dirty="0" smtClean="0"/>
              <a:t>2012</a:t>
            </a:r>
            <a:endParaRPr lang="cs-CZ" sz="1600" dirty="0"/>
          </a:p>
        </p:txBody>
      </p:sp>
    </p:spTree>
    <p:extLst>
      <p:ext uri="{BB962C8B-B14F-4D97-AF65-F5344CB8AC3E}">
        <p14:creationId xmlns:p14="http://schemas.microsoft.com/office/powerpoint/2010/main" val="12396999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556792"/>
            <a:ext cx="8229600" cy="5017744"/>
          </a:xfrm>
        </p:spPr>
        <p:txBody>
          <a:bodyPr>
            <a:normAutofit/>
          </a:bodyPr>
          <a:lstStyle/>
          <a:p>
            <a:endParaRPr lang="cs-CZ" dirty="0" smtClean="0"/>
          </a:p>
          <a:p>
            <a:r>
              <a:rPr lang="cs-CZ" dirty="0" smtClean="0"/>
              <a:t>Materiál </a:t>
            </a:r>
            <a:r>
              <a:rPr lang="cs-CZ" dirty="0"/>
              <a:t>použitelný pro žáky 8. ročníku ZŠP.</a:t>
            </a:r>
          </a:p>
          <a:p>
            <a:r>
              <a:rPr lang="cs-CZ" dirty="0"/>
              <a:t>Využitelný pro práci s interaktivní tabulí.</a:t>
            </a:r>
          </a:p>
          <a:p>
            <a:r>
              <a:rPr lang="cs-CZ" dirty="0"/>
              <a:t>Využívání informační technologie.</a:t>
            </a:r>
          </a:p>
          <a:p>
            <a:r>
              <a:rPr lang="cs-CZ" dirty="0"/>
              <a:t>Žáci se formou prezentace seznámí </a:t>
            </a:r>
            <a:r>
              <a:rPr lang="cs-CZ" dirty="0" smtClean="0"/>
              <a:t>s technickými vynálezy konce 19.století.</a:t>
            </a:r>
          </a:p>
          <a:p>
            <a:r>
              <a:rPr lang="cs-CZ" dirty="0" smtClean="0"/>
              <a:t>V prezentaci se objevuje hypertextový odkaz (str.3 Edisonova žárovka).</a:t>
            </a:r>
            <a:endParaRPr lang="cs-CZ" dirty="0" smtClean="0"/>
          </a:p>
          <a:p>
            <a:r>
              <a:rPr lang="cs-CZ" dirty="0" smtClean="0"/>
              <a:t>Aktivita </a:t>
            </a:r>
            <a:r>
              <a:rPr lang="cs-CZ" dirty="0" smtClean="0"/>
              <a:t>žáků: </a:t>
            </a:r>
            <a:r>
              <a:rPr lang="cs-CZ" dirty="0" smtClean="0"/>
              <a:t>Pamatujete si? Malý kvíz k upevnění učiva.</a:t>
            </a:r>
          </a:p>
          <a:p>
            <a:r>
              <a:rPr lang="cs-CZ" dirty="0" smtClean="0"/>
              <a:t>Součástí kvízu jsou odkazy, kliknutím na čísla zobrazíte otázky, kliknutím na „zpět“ se navrátíte ke kvízu. Kliknutím na konec přejdete na použité zdroje a ukončíte prezentaci.</a:t>
            </a:r>
            <a:endParaRPr lang="cs-CZ" dirty="0"/>
          </a:p>
          <a:p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64704"/>
            <a:ext cx="8229600" cy="792088"/>
          </a:xfrm>
        </p:spPr>
        <p:txBody>
          <a:bodyPr>
            <a:normAutofit/>
          </a:bodyPr>
          <a:lstStyle/>
          <a:p>
            <a:r>
              <a:rPr lang="cs-CZ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Anotace a metodický pokyn</a:t>
            </a:r>
            <a:endParaRPr lang="cs-CZ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23960619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251520" y="620688"/>
            <a:ext cx="87129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Technické vynálezy</a:t>
            </a:r>
            <a:endParaRPr lang="cs-CZ" sz="40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251520" y="1484784"/>
            <a:ext cx="8640960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cs-CZ" sz="3200" dirty="0" smtClean="0">
                <a:solidFill>
                  <a:srgbClr val="C00000"/>
                </a:solidFill>
              </a:rPr>
              <a:t>Elektrická energie</a:t>
            </a:r>
          </a:p>
          <a:p>
            <a:pPr marL="285750" indent="-285750">
              <a:buFont typeface="Arial" pitchFamily="34" charset="0"/>
              <a:buChar char="•"/>
            </a:pPr>
            <a:endParaRPr lang="cs-CZ" sz="3200" dirty="0">
              <a:solidFill>
                <a:srgbClr val="C00000"/>
              </a:solidFill>
            </a:endParaRPr>
          </a:p>
          <a:p>
            <a:r>
              <a:rPr lang="cs-CZ" sz="3200" dirty="0" smtClean="0">
                <a:solidFill>
                  <a:schemeClr val="accent6">
                    <a:lumMod val="75000"/>
                  </a:schemeClr>
                </a:solidFill>
              </a:rPr>
              <a:t>Thomas Alva Edison</a:t>
            </a:r>
          </a:p>
          <a:p>
            <a:r>
              <a:rPr lang="cs-CZ" sz="2400" dirty="0">
                <a:solidFill>
                  <a:schemeClr val="accent6">
                    <a:lumMod val="75000"/>
                  </a:schemeClr>
                </a:solidFill>
              </a:rPr>
              <a:t>a</a:t>
            </a:r>
            <a:r>
              <a:rPr lang="cs-CZ" sz="2400" dirty="0" smtClean="0">
                <a:solidFill>
                  <a:schemeClr val="accent6">
                    <a:lumMod val="75000"/>
                  </a:schemeClr>
                </a:solidFill>
              </a:rPr>
              <a:t>merický vynálezce</a:t>
            </a:r>
          </a:p>
          <a:p>
            <a:endParaRPr lang="cs-CZ" sz="2400" dirty="0" smtClean="0">
              <a:solidFill>
                <a:schemeClr val="accent6">
                  <a:lumMod val="75000"/>
                </a:schemeClr>
              </a:solidFill>
            </a:endParaRPr>
          </a:p>
          <a:p>
            <a:endParaRPr lang="cs-CZ" sz="2400" dirty="0">
              <a:solidFill>
                <a:schemeClr val="accent6">
                  <a:lumMod val="75000"/>
                </a:schemeClr>
              </a:solidFill>
            </a:endParaRPr>
          </a:p>
          <a:p>
            <a:endParaRPr lang="cs-CZ" sz="2400" dirty="0" smtClean="0">
              <a:solidFill>
                <a:schemeClr val="accent6">
                  <a:lumMod val="75000"/>
                </a:schemeClr>
              </a:solidFill>
              <a:hlinkClick r:id="rId2"/>
            </a:endParaRPr>
          </a:p>
          <a:p>
            <a:endParaRPr lang="cs-CZ" sz="2400" dirty="0">
              <a:solidFill>
                <a:schemeClr val="accent6">
                  <a:lumMod val="75000"/>
                </a:schemeClr>
              </a:solidFill>
              <a:hlinkClick r:id="rId2"/>
            </a:endParaRPr>
          </a:p>
          <a:p>
            <a:endParaRPr lang="cs-CZ" sz="2400" dirty="0" smtClean="0">
              <a:solidFill>
                <a:schemeClr val="accent6">
                  <a:lumMod val="75000"/>
                </a:schemeClr>
              </a:solidFill>
              <a:hlinkClick r:id="rId2"/>
            </a:endParaRPr>
          </a:p>
          <a:p>
            <a:endParaRPr lang="cs-CZ" sz="2400" dirty="0">
              <a:solidFill>
                <a:schemeClr val="accent6">
                  <a:lumMod val="75000"/>
                </a:schemeClr>
              </a:solidFill>
              <a:hlinkClick r:id="rId2"/>
            </a:endParaRPr>
          </a:p>
          <a:p>
            <a:endParaRPr lang="cs-CZ" sz="2400" dirty="0" smtClean="0">
              <a:solidFill>
                <a:schemeClr val="accent6">
                  <a:lumMod val="75000"/>
                </a:schemeClr>
              </a:solidFill>
              <a:hlinkClick r:id="rId2"/>
            </a:endParaRPr>
          </a:p>
          <a:p>
            <a:r>
              <a:rPr lang="cs-CZ" sz="2400" dirty="0" smtClean="0">
                <a:solidFill>
                  <a:schemeClr val="accent6">
                    <a:lumMod val="75000"/>
                  </a:schemeClr>
                </a:solidFill>
                <a:hlinkClick r:id="rId2"/>
              </a:rPr>
              <a:t>První Edisonova žárovka 1879</a:t>
            </a:r>
            <a:endParaRPr lang="cs-CZ" sz="2400" dirty="0" smtClean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1484784"/>
            <a:ext cx="3261742" cy="5097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Šipka dolů 4"/>
          <p:cNvSpPr/>
          <p:nvPr/>
        </p:nvSpPr>
        <p:spPr>
          <a:xfrm>
            <a:off x="971600" y="3573016"/>
            <a:ext cx="2304256" cy="223224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TextovéPole 6"/>
          <p:cNvSpPr txBox="1"/>
          <p:nvPr/>
        </p:nvSpPr>
        <p:spPr>
          <a:xfrm>
            <a:off x="1547664" y="4437112"/>
            <a:ext cx="1152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klikněte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4340569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528" y="212566"/>
            <a:ext cx="83529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Technické </a:t>
            </a:r>
            <a:r>
              <a:rPr lang="cs-CZ" sz="36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vynálezy v českých zemích</a:t>
            </a:r>
            <a:endParaRPr lang="cs-CZ" sz="36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268365" y="858897"/>
            <a:ext cx="856895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cs-CZ" sz="3200" dirty="0" smtClean="0">
                <a:solidFill>
                  <a:srgbClr val="C00000"/>
                </a:solidFill>
              </a:rPr>
              <a:t>Elektrická energie</a:t>
            </a:r>
            <a:r>
              <a:rPr lang="cs-CZ" sz="32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– přelom 19. a 20. století.</a:t>
            </a:r>
            <a:endParaRPr lang="cs-CZ" sz="32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r>
              <a:rPr lang="cs-CZ" sz="3200" b="1" dirty="0" smtClean="0">
                <a:solidFill>
                  <a:schemeClr val="accent6">
                    <a:lumMod val="75000"/>
                  </a:schemeClr>
                </a:solidFill>
              </a:rPr>
              <a:t>František Křižík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000" b="1" dirty="0" smtClean="0">
                <a:solidFill>
                  <a:schemeClr val="accent6">
                    <a:lumMod val="75000"/>
                  </a:schemeClr>
                </a:solidFill>
              </a:rPr>
              <a:t>Inženýr, vynálezce , věnoval se el. energii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000" b="1" dirty="0" smtClean="0">
                <a:solidFill>
                  <a:schemeClr val="accent6">
                    <a:lumMod val="75000"/>
                  </a:schemeClr>
                </a:solidFill>
              </a:rPr>
              <a:t>Založil první elektrotechnický závod u nás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000" b="1" dirty="0" smtClean="0">
                <a:solidFill>
                  <a:schemeClr val="accent6">
                    <a:lumMod val="75000"/>
                  </a:schemeClr>
                </a:solidFill>
              </a:rPr>
              <a:t>Uhlíková lampa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000" b="1" dirty="0" smtClean="0">
                <a:solidFill>
                  <a:schemeClr val="accent6">
                    <a:lumMod val="75000"/>
                  </a:schemeClr>
                </a:solidFill>
              </a:rPr>
              <a:t>Elektrická tramvaj od roku 1891</a:t>
            </a:r>
            <a:endParaRPr lang="cs-CZ" sz="20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4269" y="2327444"/>
            <a:ext cx="3256181" cy="43343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732" y="3186120"/>
            <a:ext cx="4032448" cy="3475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619206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323528" y="476672"/>
            <a:ext cx="8568952" cy="6370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>
                <a:solidFill>
                  <a:schemeClr val="accent6">
                    <a:lumMod val="75000"/>
                  </a:schemeClr>
                </a:solidFill>
              </a:rPr>
              <a:t>Elektrická lokomotiva</a:t>
            </a:r>
          </a:p>
          <a:p>
            <a:endParaRPr lang="cs-CZ" sz="2800" dirty="0">
              <a:solidFill>
                <a:schemeClr val="accent6">
                  <a:lumMod val="75000"/>
                </a:schemeClr>
              </a:solidFill>
            </a:endParaRPr>
          </a:p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>
                <a:solidFill>
                  <a:schemeClr val="accent6">
                    <a:lumMod val="75000"/>
                  </a:schemeClr>
                </a:solidFill>
              </a:rPr>
              <a:t>Telegraf</a:t>
            </a:r>
          </a:p>
          <a:p>
            <a:endParaRPr lang="cs-CZ" sz="2800" dirty="0" smtClean="0">
              <a:solidFill>
                <a:schemeClr val="accent6">
                  <a:lumMod val="75000"/>
                </a:schemeClr>
              </a:solidFill>
            </a:endParaRPr>
          </a:p>
          <a:p>
            <a:endParaRPr lang="cs-CZ" sz="2800" dirty="0">
              <a:solidFill>
                <a:schemeClr val="accent6">
                  <a:lumMod val="75000"/>
                </a:schemeClr>
              </a:solidFill>
            </a:endParaRPr>
          </a:p>
          <a:p>
            <a:endParaRPr lang="cs-CZ" sz="2800" dirty="0">
              <a:solidFill>
                <a:schemeClr val="accent6">
                  <a:lumMod val="75000"/>
                </a:schemeClr>
              </a:solidFill>
            </a:endParaRPr>
          </a:p>
          <a:p>
            <a:pPr marL="457200" indent="-457200">
              <a:buFont typeface="Arial" pitchFamily="34" charset="0"/>
              <a:buChar char="•"/>
            </a:pPr>
            <a:r>
              <a:rPr lang="cs-CZ" sz="2800" b="1" dirty="0" smtClean="0">
                <a:solidFill>
                  <a:schemeClr val="accent6">
                    <a:lumMod val="75000"/>
                  </a:schemeClr>
                </a:solidFill>
              </a:rPr>
              <a:t>Později telefon  </a:t>
            </a:r>
          </a:p>
          <a:p>
            <a:endParaRPr lang="cs-CZ" sz="2800" dirty="0" smtClean="0">
              <a:solidFill>
                <a:schemeClr val="accent6">
                  <a:lumMod val="75000"/>
                </a:schemeClr>
              </a:solidFill>
            </a:endParaRPr>
          </a:p>
          <a:p>
            <a:endParaRPr lang="cs-CZ" sz="2800" dirty="0">
              <a:solidFill>
                <a:schemeClr val="accent6">
                  <a:lumMod val="75000"/>
                </a:schemeClr>
              </a:solidFill>
            </a:endParaRPr>
          </a:p>
          <a:p>
            <a:endParaRPr lang="cs-CZ" sz="2800" dirty="0" smtClean="0">
              <a:solidFill>
                <a:schemeClr val="accent6">
                  <a:lumMod val="75000"/>
                </a:schemeClr>
              </a:solidFill>
            </a:endParaRPr>
          </a:p>
          <a:p>
            <a:endParaRPr lang="cs-CZ" sz="2800" dirty="0" smtClean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cs-CZ" sz="2400" b="1" dirty="0" smtClean="0">
                <a:solidFill>
                  <a:schemeClr val="accent6">
                    <a:lumMod val="75000"/>
                  </a:schemeClr>
                </a:solidFill>
              </a:rPr>
              <a:t>Alexander </a:t>
            </a:r>
            <a:r>
              <a:rPr lang="cs-CZ" sz="2400" b="1" dirty="0">
                <a:solidFill>
                  <a:schemeClr val="accent6">
                    <a:lumMod val="75000"/>
                  </a:schemeClr>
                </a:solidFill>
              </a:rPr>
              <a:t>Graham </a:t>
            </a:r>
            <a:r>
              <a:rPr lang="cs-CZ" sz="2400" b="1" dirty="0" smtClean="0">
                <a:solidFill>
                  <a:schemeClr val="accent6">
                    <a:lumMod val="75000"/>
                  </a:schemeClr>
                </a:solidFill>
              </a:rPr>
              <a:t>Bell</a:t>
            </a:r>
          </a:p>
          <a:p>
            <a:endParaRPr lang="cs-CZ" sz="2400" dirty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cs-CZ" sz="2400" dirty="0" smtClean="0">
                <a:solidFill>
                  <a:schemeClr val="accent6">
                    <a:lumMod val="75000"/>
                  </a:schemeClr>
                </a:solidFill>
              </a:rPr>
              <a:t>Vynálezce 1.telefonu</a:t>
            </a:r>
            <a:endParaRPr lang="cs-CZ" sz="2400" dirty="0">
              <a:solidFill>
                <a:schemeClr val="accent6">
                  <a:lumMod val="75000"/>
                </a:schemeClr>
              </a:solidFill>
            </a:endParaRPr>
          </a:p>
          <a:p>
            <a:pPr marL="457200" indent="-457200">
              <a:buFont typeface="Arial" pitchFamily="34" charset="0"/>
              <a:buChar char="•"/>
            </a:pPr>
            <a:endParaRPr lang="cs-CZ" sz="2800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2547628"/>
            <a:ext cx="5256584" cy="41016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530979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404664"/>
            <a:ext cx="849694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itchFamily="34" charset="0"/>
              <a:buChar char="•"/>
            </a:pPr>
            <a:r>
              <a:rPr lang="cs-CZ" sz="3200" b="1" dirty="0" smtClean="0">
                <a:solidFill>
                  <a:srgbClr val="C00000"/>
                </a:solidFill>
              </a:rPr>
              <a:t>Výbušný spalovací motor</a:t>
            </a:r>
          </a:p>
          <a:p>
            <a:endParaRPr lang="cs-CZ" sz="3200" dirty="0" smtClean="0">
              <a:solidFill>
                <a:srgbClr val="C00000"/>
              </a:solidFill>
            </a:endParaRPr>
          </a:p>
          <a:p>
            <a:r>
              <a:rPr lang="cs-CZ" sz="3200" dirty="0" smtClean="0">
                <a:solidFill>
                  <a:schemeClr val="accent6">
                    <a:lumMod val="75000"/>
                  </a:schemeClr>
                </a:solidFill>
              </a:rPr>
              <a:t>První český automobil </a:t>
            </a:r>
            <a:r>
              <a:rPr lang="cs-CZ" sz="3200" b="1" dirty="0" smtClean="0">
                <a:solidFill>
                  <a:schemeClr val="accent6">
                    <a:lumMod val="75000"/>
                  </a:schemeClr>
                </a:solidFill>
              </a:rPr>
              <a:t>Prezident</a:t>
            </a:r>
            <a:r>
              <a:rPr lang="cs-CZ" sz="3200" b="1" dirty="0" smtClean="0">
                <a:solidFill>
                  <a:srgbClr val="C00000"/>
                </a:solidFill>
              </a:rPr>
              <a:t> </a:t>
            </a:r>
            <a:endParaRPr lang="cs-CZ" sz="3200" b="1" dirty="0">
              <a:solidFill>
                <a:srgbClr val="C00000"/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79551" y="2132856"/>
            <a:ext cx="6212929" cy="42979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392348" y="2137839"/>
            <a:ext cx="2160240" cy="16619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accent6">
                    <a:lumMod val="75000"/>
                  </a:schemeClr>
                </a:solidFill>
              </a:rPr>
              <a:t>1897</a:t>
            </a:r>
          </a:p>
          <a:p>
            <a:endParaRPr lang="cs-CZ" sz="2800" dirty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cs-CZ" sz="2800" b="1" dirty="0" smtClean="0">
                <a:solidFill>
                  <a:schemeClr val="accent6">
                    <a:lumMod val="75000"/>
                  </a:schemeClr>
                </a:solidFill>
              </a:rPr>
              <a:t>Kopřivnice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87511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528" y="476672"/>
            <a:ext cx="8568952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itchFamily="34" charset="0"/>
              <a:buChar char="•"/>
            </a:pPr>
            <a:r>
              <a:rPr lang="cs-CZ" sz="3200" b="1" dirty="0" smtClean="0">
                <a:solidFill>
                  <a:schemeClr val="accent6">
                    <a:lumMod val="75000"/>
                  </a:schemeClr>
                </a:solidFill>
              </a:rPr>
              <a:t>První  pneumatiky</a:t>
            </a:r>
            <a:endParaRPr lang="cs-CZ" sz="3200" b="1" dirty="0">
              <a:solidFill>
                <a:schemeClr val="accent6">
                  <a:lumMod val="75000"/>
                </a:schemeClr>
              </a:solidFill>
            </a:endParaRPr>
          </a:p>
          <a:p>
            <a:pPr marL="457200" indent="-457200">
              <a:buFont typeface="Arial" pitchFamily="34" charset="0"/>
              <a:buChar char="•"/>
            </a:pPr>
            <a:r>
              <a:rPr lang="cs-CZ" sz="3200" b="1" dirty="0" smtClean="0">
                <a:solidFill>
                  <a:schemeClr val="accent6">
                    <a:lumMod val="75000"/>
                  </a:schemeClr>
                </a:solidFill>
              </a:rPr>
              <a:t>První motocykly - </a:t>
            </a:r>
            <a:r>
              <a:rPr lang="cs-CZ" sz="3200" dirty="0" smtClean="0">
                <a:solidFill>
                  <a:schemeClr val="accent6">
                    <a:lumMod val="75000"/>
                  </a:schemeClr>
                </a:solidFill>
              </a:rPr>
              <a:t>Mladá Boleslav</a:t>
            </a:r>
            <a:endParaRPr lang="cs-CZ" sz="3200" dirty="0">
              <a:solidFill>
                <a:schemeClr val="accent6">
                  <a:lumMod val="75000"/>
                </a:schemeClr>
              </a:solidFill>
            </a:endParaRPr>
          </a:p>
          <a:p>
            <a:pPr marL="457200" indent="-457200">
              <a:buFont typeface="Arial" pitchFamily="34" charset="0"/>
              <a:buChar char="•"/>
            </a:pPr>
            <a:r>
              <a:rPr lang="cs-CZ" sz="3200" b="1" dirty="0" smtClean="0">
                <a:solidFill>
                  <a:schemeClr val="accent6">
                    <a:lumMod val="75000"/>
                  </a:schemeClr>
                </a:solidFill>
              </a:rPr>
              <a:t>Létající stroje</a:t>
            </a:r>
          </a:p>
          <a:p>
            <a:endParaRPr lang="cs-CZ" sz="2400" dirty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cs-CZ" sz="2400" b="1" dirty="0" smtClean="0">
                <a:solidFill>
                  <a:schemeClr val="accent6">
                    <a:lumMod val="75000"/>
                  </a:schemeClr>
                </a:solidFill>
              </a:rPr>
              <a:t>Václav Kadeřávek – samolet</a:t>
            </a:r>
          </a:p>
          <a:p>
            <a:pPr marL="342900" indent="-342900">
              <a:buFontTx/>
              <a:buChar char="-"/>
            </a:pPr>
            <a:r>
              <a:rPr lang="cs-CZ" sz="2400" dirty="0" smtClean="0">
                <a:solidFill>
                  <a:schemeClr val="accent6">
                    <a:lumMod val="75000"/>
                  </a:schemeClr>
                </a:solidFill>
              </a:rPr>
              <a:t>Pohon vleže šlapáním </a:t>
            </a:r>
          </a:p>
          <a:p>
            <a:pPr marL="342900" indent="-342900">
              <a:buFontTx/>
              <a:buChar char="-"/>
            </a:pPr>
            <a:r>
              <a:rPr lang="cs-CZ" sz="2400" dirty="0" smtClean="0">
                <a:solidFill>
                  <a:schemeClr val="accent6">
                    <a:lumMod val="75000"/>
                  </a:schemeClr>
                </a:solidFill>
              </a:rPr>
              <a:t>NELETĚL</a:t>
            </a:r>
          </a:p>
          <a:p>
            <a:pPr marL="342900" indent="-342900">
              <a:buFontTx/>
              <a:buChar char="-"/>
            </a:pPr>
            <a:endParaRPr lang="cs-CZ" sz="2400" dirty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cs-CZ" sz="2400" b="1" dirty="0" smtClean="0">
                <a:solidFill>
                  <a:schemeClr val="accent6">
                    <a:lumMod val="75000"/>
                  </a:schemeClr>
                </a:solidFill>
              </a:rPr>
              <a:t>Jan Kašpar (na obrázku)</a:t>
            </a:r>
          </a:p>
          <a:p>
            <a:pPr marL="342900" indent="-342900">
              <a:buFontTx/>
              <a:buChar char="-"/>
            </a:pPr>
            <a:r>
              <a:rPr lang="cs-CZ" sz="2400" dirty="0" smtClean="0">
                <a:solidFill>
                  <a:schemeClr val="accent6">
                    <a:lumMod val="75000"/>
                  </a:schemeClr>
                </a:solidFill>
              </a:rPr>
              <a:t>Vzlétl roku 1911</a:t>
            </a:r>
          </a:p>
          <a:p>
            <a:pPr marL="342900" indent="-342900">
              <a:buFontTx/>
              <a:buChar char="-"/>
            </a:pPr>
            <a:r>
              <a:rPr lang="cs-CZ" sz="2400" dirty="0">
                <a:solidFill>
                  <a:schemeClr val="accent6">
                    <a:lumMod val="75000"/>
                  </a:schemeClr>
                </a:solidFill>
              </a:rPr>
              <a:t>D</a:t>
            </a:r>
            <a:r>
              <a:rPr lang="cs-CZ" sz="2400" dirty="0" smtClean="0">
                <a:solidFill>
                  <a:schemeClr val="accent6">
                    <a:lumMod val="75000"/>
                  </a:schemeClr>
                </a:solidFill>
              </a:rPr>
              <a:t>oletěl z Pardubic do Prahy</a:t>
            </a:r>
            <a:endParaRPr lang="cs-CZ" sz="2400" dirty="0">
              <a:solidFill>
                <a:schemeClr val="accent6">
                  <a:lumMod val="75000"/>
                </a:schemeClr>
              </a:solidFill>
            </a:endParaRPr>
          </a:p>
          <a:p>
            <a:endParaRPr lang="cs-CZ" sz="32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endParaRPr lang="cs-CZ" sz="3200" b="1" dirty="0">
              <a:solidFill>
                <a:schemeClr val="accent6">
                  <a:lumMod val="75000"/>
                </a:schemeClr>
              </a:solidFill>
            </a:endParaRPr>
          </a:p>
          <a:p>
            <a:endParaRPr lang="cs-CZ" sz="3200" b="1" dirty="0" smtClean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1628800"/>
            <a:ext cx="3819525" cy="49655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245817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95536" y="404664"/>
            <a:ext cx="856895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6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Pamatujete  si ?</a:t>
            </a:r>
            <a:endParaRPr lang="cs-CZ" sz="6000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23728789"/>
              </p:ext>
            </p:extLst>
          </p:nvPr>
        </p:nvGraphicFramePr>
        <p:xfrm>
          <a:off x="395536" y="1412776"/>
          <a:ext cx="8424936" cy="475252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08312"/>
                <a:gridCol w="2808312"/>
                <a:gridCol w="2808312"/>
              </a:tblGrid>
              <a:tr h="2376264">
                <a:tc>
                  <a:txBody>
                    <a:bodyPr/>
                    <a:lstStyle/>
                    <a:p>
                      <a:endParaRPr lang="cs-CZ" sz="7200" dirty="0" smtClean="0"/>
                    </a:p>
                    <a:p>
                      <a:r>
                        <a:rPr lang="cs-CZ" sz="7200" dirty="0" smtClean="0"/>
                        <a:t>    </a:t>
                      </a:r>
                      <a:r>
                        <a:rPr lang="cs-CZ" sz="7200" dirty="0" smtClean="0">
                          <a:hlinkClick r:id="rId2" action="ppaction://hlinksldjump"/>
                        </a:rPr>
                        <a:t>1.</a:t>
                      </a:r>
                      <a:endParaRPr lang="cs-CZ" sz="7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7200" dirty="0" smtClean="0"/>
                    </a:p>
                    <a:p>
                      <a:r>
                        <a:rPr lang="cs-CZ" sz="7200" dirty="0" smtClean="0"/>
                        <a:t>   </a:t>
                      </a:r>
                      <a:r>
                        <a:rPr lang="cs-CZ" sz="7200" dirty="0" smtClean="0">
                          <a:hlinkClick r:id="rId3" action="ppaction://hlinksldjump"/>
                        </a:rPr>
                        <a:t>2.</a:t>
                      </a:r>
                      <a:endParaRPr lang="cs-CZ" sz="7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7200" dirty="0" smtClean="0"/>
                    </a:p>
                    <a:p>
                      <a:r>
                        <a:rPr lang="cs-CZ" sz="7200" dirty="0" smtClean="0"/>
                        <a:t>   </a:t>
                      </a:r>
                      <a:r>
                        <a:rPr lang="cs-CZ" sz="7200" dirty="0" smtClean="0">
                          <a:hlinkClick r:id="rId4" action="ppaction://hlinksldjump"/>
                        </a:rPr>
                        <a:t>3.</a:t>
                      </a:r>
                      <a:endParaRPr lang="cs-CZ" sz="7200" dirty="0" smtClean="0"/>
                    </a:p>
                  </a:txBody>
                  <a:tcPr/>
                </a:tc>
              </a:tr>
              <a:tr h="2376264">
                <a:tc>
                  <a:txBody>
                    <a:bodyPr/>
                    <a:lstStyle/>
                    <a:p>
                      <a:endParaRPr lang="cs-CZ" sz="7200" dirty="0" smtClean="0"/>
                    </a:p>
                    <a:p>
                      <a:r>
                        <a:rPr lang="cs-CZ" sz="7200" dirty="0" smtClean="0"/>
                        <a:t>    </a:t>
                      </a:r>
                      <a:r>
                        <a:rPr lang="cs-CZ" sz="720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hlinkClick r:id="rId5" action="ppaction://hlinksldjump"/>
                        </a:rPr>
                        <a:t>4.</a:t>
                      </a:r>
                      <a:endParaRPr lang="cs-CZ" sz="7200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7200" dirty="0" smtClean="0"/>
                    </a:p>
                    <a:p>
                      <a:r>
                        <a:rPr lang="cs-CZ" sz="7200" dirty="0" smtClean="0"/>
                        <a:t>    </a:t>
                      </a:r>
                      <a:r>
                        <a:rPr lang="cs-CZ" sz="720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hlinkClick r:id="rId6" action="ppaction://hlinksldjump"/>
                        </a:rPr>
                        <a:t>5.</a:t>
                      </a:r>
                      <a:endParaRPr lang="cs-CZ" sz="7200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7200" dirty="0" smtClean="0"/>
                    </a:p>
                    <a:p>
                      <a:r>
                        <a:rPr lang="cs-CZ" sz="7200" dirty="0" smtClean="0"/>
                        <a:t>   </a:t>
                      </a:r>
                      <a:r>
                        <a:rPr lang="cs-CZ" sz="720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hlinkClick r:id="rId7" action="ppaction://hlinksldjump"/>
                        </a:rPr>
                        <a:t>6.</a:t>
                      </a:r>
                      <a:endParaRPr lang="cs-CZ" sz="7200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TextovéPole 4"/>
          <p:cNvSpPr txBox="1"/>
          <p:nvPr/>
        </p:nvSpPr>
        <p:spPr>
          <a:xfrm>
            <a:off x="6300192" y="6381328"/>
            <a:ext cx="24482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hlinkClick r:id="rId8" action="ppaction://hlinksldjump"/>
              </a:rPr>
              <a:t>konec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478488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528" y="548680"/>
            <a:ext cx="8424936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>
                <a:solidFill>
                  <a:schemeClr val="accent1">
                    <a:lumMod val="75000"/>
                  </a:schemeClr>
                </a:solidFill>
              </a:rPr>
              <a:t>1. Jak se jmenuje vědec, který vynalezl první žárovku?</a:t>
            </a:r>
            <a:endParaRPr lang="cs-CZ" sz="4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427088" y="2780928"/>
            <a:ext cx="820891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lphaLcParenR"/>
            </a:pPr>
            <a:r>
              <a:rPr lang="cs-CZ" sz="3200" dirty="0" smtClean="0"/>
              <a:t>Thomas Alva Edison</a:t>
            </a:r>
          </a:p>
          <a:p>
            <a:pPr marL="514350" indent="-514350">
              <a:buAutoNum type="alphaLcParenR"/>
            </a:pPr>
            <a:endParaRPr lang="cs-CZ" sz="3200" dirty="0"/>
          </a:p>
          <a:p>
            <a:pPr marL="514350" indent="-514350">
              <a:buAutoNum type="alphaLcParenR"/>
            </a:pPr>
            <a:r>
              <a:rPr lang="cs-CZ" sz="3200" dirty="0" smtClean="0"/>
              <a:t>František Křižík</a:t>
            </a:r>
          </a:p>
          <a:p>
            <a:pPr marL="514350" indent="-514350">
              <a:buAutoNum type="alphaLcParenR"/>
            </a:pPr>
            <a:endParaRPr lang="cs-CZ" sz="3200" dirty="0"/>
          </a:p>
          <a:p>
            <a:pPr marL="514350" indent="-514350">
              <a:buAutoNum type="alphaLcParenR"/>
            </a:pPr>
            <a:r>
              <a:rPr lang="cs-CZ" sz="3200" dirty="0" smtClean="0"/>
              <a:t>Jan Kašpar</a:t>
            </a:r>
            <a:endParaRPr lang="cs-CZ" sz="32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6876256" y="6309320"/>
            <a:ext cx="20882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hlinkClick r:id="rId2" action="ppaction://hlinksldjump"/>
              </a:rPr>
              <a:t>Správná odpověď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105524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528" y="548680"/>
            <a:ext cx="842493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>
                <a:solidFill>
                  <a:schemeClr val="accent1">
                    <a:lumMod val="75000"/>
                  </a:schemeClr>
                </a:solidFill>
              </a:rPr>
              <a:t>2</a:t>
            </a:r>
            <a:r>
              <a:rPr lang="cs-CZ" sz="4400" b="1" dirty="0" smtClean="0">
                <a:solidFill>
                  <a:schemeClr val="accent1">
                    <a:lumMod val="75000"/>
                  </a:schemeClr>
                </a:solidFill>
              </a:rPr>
              <a:t>. František Křižík vynalezl </a:t>
            </a:r>
            <a:endParaRPr lang="cs-CZ" sz="4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427088" y="2276872"/>
            <a:ext cx="820891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lphaLcParenR"/>
            </a:pPr>
            <a:r>
              <a:rPr lang="cs-CZ" sz="3200" dirty="0" smtClean="0"/>
              <a:t>Zářivku</a:t>
            </a:r>
          </a:p>
          <a:p>
            <a:pPr marL="514350" indent="-514350">
              <a:buAutoNum type="alphaLcParenR"/>
            </a:pPr>
            <a:endParaRPr lang="cs-CZ" sz="3200" dirty="0"/>
          </a:p>
          <a:p>
            <a:pPr marL="514350" indent="-514350">
              <a:buAutoNum type="alphaLcParenR"/>
            </a:pPr>
            <a:r>
              <a:rPr lang="cs-CZ" sz="3200" dirty="0" smtClean="0"/>
              <a:t>Uhlíkovou lampu</a:t>
            </a:r>
          </a:p>
          <a:p>
            <a:pPr marL="514350" indent="-514350">
              <a:buAutoNum type="alphaLcParenR"/>
            </a:pPr>
            <a:endParaRPr lang="cs-CZ" sz="3200" dirty="0"/>
          </a:p>
          <a:p>
            <a:pPr marL="514350" indent="-514350">
              <a:buAutoNum type="alphaLcParenR"/>
            </a:pPr>
            <a:r>
              <a:rPr lang="cs-CZ" sz="3200" dirty="0" smtClean="0"/>
              <a:t>Petrolejovou lampu</a:t>
            </a:r>
            <a:endParaRPr lang="cs-CZ" sz="32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6876256" y="6309320"/>
            <a:ext cx="20882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hlinkClick r:id="rId2" action="ppaction://hlinksldjump"/>
              </a:rPr>
              <a:t>Správná odpověď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726156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528" y="548680"/>
            <a:ext cx="8424936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>
                <a:solidFill>
                  <a:schemeClr val="accent1">
                    <a:lumMod val="75000"/>
                  </a:schemeClr>
                </a:solidFill>
              </a:rPr>
              <a:t>3. První elektrická tramvaj jezdila již v roce</a:t>
            </a:r>
            <a:endParaRPr lang="cs-CZ" sz="4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427088" y="2276872"/>
            <a:ext cx="820891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lphaLcParenR"/>
            </a:pPr>
            <a:r>
              <a:rPr lang="cs-CZ" sz="3200" dirty="0" smtClean="0"/>
              <a:t>1791</a:t>
            </a:r>
          </a:p>
          <a:p>
            <a:pPr marL="514350" indent="-514350">
              <a:buAutoNum type="alphaLcParenR"/>
            </a:pPr>
            <a:endParaRPr lang="cs-CZ" sz="3200" dirty="0"/>
          </a:p>
          <a:p>
            <a:pPr marL="514350" indent="-514350">
              <a:buAutoNum type="alphaLcParenR"/>
            </a:pPr>
            <a:r>
              <a:rPr lang="cs-CZ" sz="3200" dirty="0" smtClean="0"/>
              <a:t>1991</a:t>
            </a:r>
          </a:p>
          <a:p>
            <a:pPr marL="514350" indent="-514350">
              <a:buAutoNum type="alphaLcParenR"/>
            </a:pPr>
            <a:endParaRPr lang="cs-CZ" sz="3200" dirty="0"/>
          </a:p>
          <a:p>
            <a:pPr marL="514350" indent="-514350">
              <a:buAutoNum type="alphaLcParenR"/>
            </a:pPr>
            <a:r>
              <a:rPr lang="cs-CZ" sz="3200" dirty="0" smtClean="0"/>
              <a:t>1891</a:t>
            </a:r>
            <a:endParaRPr lang="cs-CZ" sz="32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6876256" y="6309320"/>
            <a:ext cx="20882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hlinkClick r:id="rId2" action="ppaction://hlinksldjump"/>
              </a:rPr>
              <a:t>Správná odpověď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21474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528" y="548680"/>
            <a:ext cx="8424936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>
                <a:solidFill>
                  <a:schemeClr val="accent1">
                    <a:lumMod val="75000"/>
                  </a:schemeClr>
                </a:solidFill>
              </a:rPr>
              <a:t>4</a:t>
            </a:r>
            <a:r>
              <a:rPr lang="cs-CZ" sz="4400" b="1" dirty="0" smtClean="0">
                <a:solidFill>
                  <a:schemeClr val="accent1">
                    <a:lumMod val="75000"/>
                  </a:schemeClr>
                </a:solidFill>
              </a:rPr>
              <a:t>. Velkým objevem koncem 19. století se stal vynález</a:t>
            </a:r>
            <a:endParaRPr lang="cs-CZ" sz="4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427088" y="2276872"/>
            <a:ext cx="8208912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lphaLcParenR"/>
            </a:pPr>
            <a:r>
              <a:rPr lang="cs-CZ" sz="3200" dirty="0" smtClean="0"/>
              <a:t>Výbušný spalovací motor</a:t>
            </a:r>
          </a:p>
          <a:p>
            <a:pPr marL="514350" indent="-514350">
              <a:buAutoNum type="alphaLcParenR"/>
            </a:pPr>
            <a:endParaRPr lang="cs-CZ" sz="3200" dirty="0"/>
          </a:p>
          <a:p>
            <a:pPr marL="514350" indent="-514350">
              <a:buAutoNum type="alphaLcParenR"/>
            </a:pPr>
            <a:r>
              <a:rPr lang="cs-CZ" sz="3200" dirty="0" smtClean="0"/>
              <a:t>Knihtisk</a:t>
            </a:r>
          </a:p>
          <a:p>
            <a:pPr marL="514350" indent="-514350">
              <a:buAutoNum type="alphaLcParenR"/>
            </a:pPr>
            <a:endParaRPr lang="cs-CZ" sz="3200" dirty="0"/>
          </a:p>
          <a:p>
            <a:pPr marL="514350" indent="-514350">
              <a:buAutoNum type="alphaLcParenR"/>
            </a:pPr>
            <a:r>
              <a:rPr lang="cs-CZ" sz="3200" dirty="0" smtClean="0"/>
              <a:t>Raketový motor</a:t>
            </a:r>
          </a:p>
          <a:p>
            <a:endParaRPr lang="cs-CZ" sz="32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6978068" y="6309320"/>
            <a:ext cx="20882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hlinkClick r:id="rId2" action="ppaction://hlinksldjump"/>
              </a:rPr>
              <a:t>Správná odpověď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8326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528" y="548680"/>
            <a:ext cx="8424936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>
                <a:solidFill>
                  <a:schemeClr val="accent1">
                    <a:lumMod val="75000"/>
                  </a:schemeClr>
                </a:solidFill>
              </a:rPr>
              <a:t>5. První český automobil vyrobený</a:t>
            </a:r>
          </a:p>
          <a:p>
            <a:r>
              <a:rPr lang="cs-CZ" sz="4400" b="1" dirty="0" smtClean="0">
                <a:solidFill>
                  <a:schemeClr val="accent1">
                    <a:lumMod val="75000"/>
                  </a:schemeClr>
                </a:solidFill>
              </a:rPr>
              <a:t>V Kopřivnici se jmenoval</a:t>
            </a:r>
            <a:endParaRPr lang="cs-CZ" sz="4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427088" y="2276872"/>
            <a:ext cx="8208912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lphaLcParenR"/>
            </a:pPr>
            <a:r>
              <a:rPr lang="cs-CZ" sz="3200" dirty="0" smtClean="0"/>
              <a:t>Disident</a:t>
            </a:r>
          </a:p>
          <a:p>
            <a:pPr marL="514350" indent="-514350">
              <a:buAutoNum type="alphaLcParenR"/>
            </a:pPr>
            <a:endParaRPr lang="cs-CZ" sz="3200" dirty="0"/>
          </a:p>
          <a:p>
            <a:pPr marL="514350" indent="-514350">
              <a:buAutoNum type="alphaLcParenR"/>
            </a:pPr>
            <a:r>
              <a:rPr lang="cs-CZ" sz="3200" dirty="0" smtClean="0"/>
              <a:t>Prezident</a:t>
            </a:r>
          </a:p>
          <a:p>
            <a:pPr marL="514350" indent="-514350">
              <a:buAutoNum type="alphaLcParenR"/>
            </a:pPr>
            <a:endParaRPr lang="cs-CZ" sz="3200" dirty="0"/>
          </a:p>
          <a:p>
            <a:pPr marL="514350" indent="-514350">
              <a:buAutoNum type="alphaLcParenR"/>
            </a:pPr>
            <a:r>
              <a:rPr lang="cs-CZ" sz="3200" dirty="0" smtClean="0"/>
              <a:t>Tatra</a:t>
            </a:r>
          </a:p>
          <a:p>
            <a:endParaRPr lang="cs-CZ" sz="32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6876256" y="6309320"/>
            <a:ext cx="20882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hlinkClick r:id="rId2" action="ppaction://hlinksldjump"/>
              </a:rPr>
              <a:t>Správná odpověď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756620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528" y="548680"/>
            <a:ext cx="8424936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>
                <a:solidFill>
                  <a:schemeClr val="accent1">
                    <a:lumMod val="75000"/>
                  </a:schemeClr>
                </a:solidFill>
              </a:rPr>
              <a:t>6</a:t>
            </a:r>
            <a:r>
              <a:rPr lang="cs-CZ" sz="4400" b="1" dirty="0" smtClean="0">
                <a:solidFill>
                  <a:schemeClr val="accent1">
                    <a:lumMod val="75000"/>
                  </a:schemeClr>
                </a:solidFill>
              </a:rPr>
              <a:t>. Letadlo, které u nás poprvé vzlétlo v roce 1911 patřilo </a:t>
            </a:r>
            <a:endParaRPr lang="cs-CZ" sz="4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427088" y="2276872"/>
            <a:ext cx="820891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lphaLcParenR"/>
            </a:pPr>
            <a:r>
              <a:rPr lang="cs-CZ" sz="3200" dirty="0" smtClean="0"/>
              <a:t>Václavu Kadeřávkovi</a:t>
            </a:r>
          </a:p>
          <a:p>
            <a:pPr marL="514350" indent="-514350">
              <a:buAutoNum type="alphaLcParenR"/>
            </a:pPr>
            <a:endParaRPr lang="cs-CZ" sz="3200" dirty="0"/>
          </a:p>
          <a:p>
            <a:pPr marL="514350" indent="-514350">
              <a:buAutoNum type="alphaLcParenR"/>
            </a:pPr>
            <a:r>
              <a:rPr lang="cs-CZ" sz="3200" dirty="0" err="1" smtClean="0"/>
              <a:t>Alexadrovi</a:t>
            </a:r>
            <a:r>
              <a:rPr lang="cs-CZ" sz="3200" dirty="0" smtClean="0"/>
              <a:t> Grahamovi Bellovi</a:t>
            </a:r>
          </a:p>
          <a:p>
            <a:endParaRPr lang="cs-CZ" sz="3200" dirty="0"/>
          </a:p>
          <a:p>
            <a:r>
              <a:rPr lang="cs-CZ" sz="3200" dirty="0" smtClean="0"/>
              <a:t>c) Janu Kašparovi</a:t>
            </a:r>
            <a:endParaRPr lang="cs-CZ" sz="32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6876256" y="6309320"/>
            <a:ext cx="20882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hlinkClick r:id="rId2" action="ppaction://hlinksldjump"/>
              </a:rPr>
              <a:t>Správná odpověď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756620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528" y="548680"/>
            <a:ext cx="8424936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>
                <a:solidFill>
                  <a:schemeClr val="accent1">
                    <a:lumMod val="75000"/>
                  </a:schemeClr>
                </a:solidFill>
              </a:rPr>
              <a:t>1. Jak se jmenuje vědec, který vynalezl první žárovku?</a:t>
            </a:r>
            <a:endParaRPr lang="cs-CZ" sz="4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427088" y="2780928"/>
            <a:ext cx="820891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lphaLcParenR"/>
            </a:pPr>
            <a:r>
              <a:rPr lang="cs-CZ" sz="3200" dirty="0" smtClean="0"/>
              <a:t>Thomas Alva Edison</a:t>
            </a:r>
          </a:p>
          <a:p>
            <a:endParaRPr lang="cs-CZ" sz="32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7020272" y="6093296"/>
            <a:ext cx="1728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hlinkClick r:id="rId2" action="ppaction://hlinksldjump"/>
              </a:rPr>
              <a:t>zpět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039955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528" y="548680"/>
            <a:ext cx="842493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>
                <a:solidFill>
                  <a:schemeClr val="accent1">
                    <a:lumMod val="75000"/>
                  </a:schemeClr>
                </a:solidFill>
              </a:rPr>
              <a:t>2</a:t>
            </a:r>
            <a:r>
              <a:rPr lang="cs-CZ" sz="4400" b="1" dirty="0" smtClean="0">
                <a:solidFill>
                  <a:schemeClr val="accent1">
                    <a:lumMod val="75000"/>
                  </a:schemeClr>
                </a:solidFill>
              </a:rPr>
              <a:t>. František Křižík vynalezl </a:t>
            </a:r>
            <a:endParaRPr lang="cs-CZ" sz="4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427088" y="2276872"/>
            <a:ext cx="820891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sz="3200" dirty="0" smtClean="0"/>
          </a:p>
          <a:p>
            <a:pPr marL="514350" indent="-514350">
              <a:buAutoNum type="alphaLcParenR"/>
            </a:pPr>
            <a:endParaRPr lang="cs-CZ" sz="3200" dirty="0"/>
          </a:p>
          <a:p>
            <a:r>
              <a:rPr lang="cs-CZ" sz="3200" dirty="0" smtClean="0"/>
              <a:t>b) Uhlíkovou lampu</a:t>
            </a:r>
          </a:p>
          <a:p>
            <a:pPr marL="514350" indent="-514350">
              <a:buAutoNum type="alphaLcParenR"/>
            </a:pPr>
            <a:endParaRPr lang="cs-CZ" sz="3200" dirty="0"/>
          </a:p>
          <a:p>
            <a:endParaRPr lang="cs-CZ" sz="32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6876256" y="6309320"/>
            <a:ext cx="20882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hlinkClick r:id="rId2" action="ppaction://hlinksldjump"/>
              </a:rPr>
              <a:t>zpět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05421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528" y="548680"/>
            <a:ext cx="8424936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>
                <a:solidFill>
                  <a:schemeClr val="accent1">
                    <a:lumMod val="75000"/>
                  </a:schemeClr>
                </a:solidFill>
              </a:rPr>
              <a:t>3. První elektrická tramvaj jezdila již v roce</a:t>
            </a:r>
            <a:endParaRPr lang="cs-CZ" sz="4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427088" y="2276872"/>
            <a:ext cx="820891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sz="3200" dirty="0" smtClean="0"/>
          </a:p>
          <a:p>
            <a:pPr marL="514350" indent="-514350">
              <a:buAutoNum type="alphaLcParenR"/>
            </a:pPr>
            <a:endParaRPr lang="cs-CZ" sz="3200" dirty="0"/>
          </a:p>
          <a:p>
            <a:pPr marL="514350" indent="-514350">
              <a:buAutoNum type="alphaLcParenR"/>
            </a:pPr>
            <a:endParaRPr lang="cs-CZ" sz="3200" dirty="0" smtClean="0"/>
          </a:p>
          <a:p>
            <a:pPr marL="514350" indent="-514350">
              <a:buAutoNum type="alphaLcParenR"/>
            </a:pPr>
            <a:endParaRPr lang="cs-CZ" sz="3200" dirty="0"/>
          </a:p>
          <a:p>
            <a:r>
              <a:rPr lang="cs-CZ" sz="3200" dirty="0" smtClean="0"/>
              <a:t>c) 1891</a:t>
            </a:r>
            <a:endParaRPr lang="cs-CZ" sz="32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6876256" y="6309320"/>
            <a:ext cx="20882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hlinkClick r:id="rId2" action="ppaction://hlinksldjump"/>
              </a:rPr>
              <a:t>zpět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156036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528" y="548680"/>
            <a:ext cx="8424936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>
                <a:solidFill>
                  <a:schemeClr val="accent1">
                    <a:lumMod val="75000"/>
                  </a:schemeClr>
                </a:solidFill>
              </a:rPr>
              <a:t>4</a:t>
            </a:r>
            <a:r>
              <a:rPr lang="cs-CZ" sz="4400" b="1" dirty="0" smtClean="0">
                <a:solidFill>
                  <a:schemeClr val="accent1">
                    <a:lumMod val="75000"/>
                  </a:schemeClr>
                </a:solidFill>
              </a:rPr>
              <a:t>. Velkým objevem koncem 19. století se stal vynález</a:t>
            </a:r>
            <a:endParaRPr lang="cs-CZ" sz="4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427088" y="2276872"/>
            <a:ext cx="8208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lphaLcParenR"/>
            </a:pPr>
            <a:r>
              <a:rPr lang="cs-CZ" sz="3200" dirty="0" smtClean="0"/>
              <a:t>Výbušný spalovací motor</a:t>
            </a:r>
          </a:p>
          <a:p>
            <a:pPr marL="514350" indent="-514350">
              <a:buAutoNum type="alphaLcParenR"/>
            </a:pPr>
            <a:endParaRPr lang="cs-CZ" sz="3200" dirty="0"/>
          </a:p>
          <a:p>
            <a:endParaRPr lang="cs-CZ" sz="32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6876256" y="6309320"/>
            <a:ext cx="20882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hlinkClick r:id="rId2" action="ppaction://hlinksldjump"/>
              </a:rPr>
              <a:t>zpět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079238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528" y="548680"/>
            <a:ext cx="8424936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>
                <a:solidFill>
                  <a:schemeClr val="accent1">
                    <a:lumMod val="75000"/>
                  </a:schemeClr>
                </a:solidFill>
              </a:rPr>
              <a:t>5. První český automobil vyrobený</a:t>
            </a:r>
          </a:p>
          <a:p>
            <a:r>
              <a:rPr lang="cs-CZ" sz="4400" b="1" dirty="0" smtClean="0">
                <a:solidFill>
                  <a:schemeClr val="accent1">
                    <a:lumMod val="75000"/>
                  </a:schemeClr>
                </a:solidFill>
              </a:rPr>
              <a:t>V Kopřivnici se jmenoval</a:t>
            </a:r>
            <a:endParaRPr lang="cs-CZ" sz="4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427088" y="2276872"/>
            <a:ext cx="820891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sz="3200" dirty="0" smtClean="0"/>
          </a:p>
          <a:p>
            <a:pPr marL="514350" indent="-514350">
              <a:buAutoNum type="alphaLcParenR"/>
            </a:pPr>
            <a:endParaRPr lang="cs-CZ" sz="3200" dirty="0"/>
          </a:p>
          <a:p>
            <a:r>
              <a:rPr lang="cs-CZ" sz="3200" dirty="0" smtClean="0"/>
              <a:t>b)  Prezident</a:t>
            </a:r>
          </a:p>
          <a:p>
            <a:pPr marL="514350" indent="-514350">
              <a:buAutoNum type="alphaLcParenR"/>
            </a:pPr>
            <a:endParaRPr lang="cs-CZ" sz="3200" dirty="0"/>
          </a:p>
          <a:p>
            <a:endParaRPr lang="cs-CZ" sz="32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6876256" y="6309320"/>
            <a:ext cx="20882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hlinkClick r:id="rId2" action="ppaction://hlinksldjump"/>
              </a:rPr>
              <a:t>zpět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06172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528" y="548680"/>
            <a:ext cx="8424936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>
                <a:solidFill>
                  <a:schemeClr val="accent1">
                    <a:lumMod val="75000"/>
                  </a:schemeClr>
                </a:solidFill>
              </a:rPr>
              <a:t>6</a:t>
            </a:r>
            <a:r>
              <a:rPr lang="cs-CZ" sz="4400" b="1" dirty="0" smtClean="0">
                <a:solidFill>
                  <a:schemeClr val="accent1">
                    <a:lumMod val="75000"/>
                  </a:schemeClr>
                </a:solidFill>
              </a:rPr>
              <a:t>. Letadlo, které u nás poprvé vzlétlo v roce 1911 patřilo </a:t>
            </a:r>
            <a:endParaRPr lang="cs-CZ" sz="4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505142" y="2420888"/>
            <a:ext cx="820891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sz="3200" dirty="0" smtClean="0"/>
          </a:p>
          <a:p>
            <a:pPr marL="514350" indent="-514350">
              <a:buAutoNum type="alphaLcParenR"/>
            </a:pPr>
            <a:endParaRPr lang="cs-CZ" sz="3200" dirty="0"/>
          </a:p>
          <a:p>
            <a:endParaRPr lang="cs-CZ" sz="3200" dirty="0" smtClean="0"/>
          </a:p>
          <a:p>
            <a:endParaRPr lang="cs-CZ" sz="3200" dirty="0"/>
          </a:p>
          <a:p>
            <a:r>
              <a:rPr lang="cs-CZ" sz="3200" dirty="0" smtClean="0"/>
              <a:t>c) Janu Kašparovi</a:t>
            </a:r>
            <a:endParaRPr lang="cs-CZ" sz="32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6876256" y="6309320"/>
            <a:ext cx="20882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hlinkClick r:id="rId2" action="ppaction://hlinksldjump"/>
              </a:rPr>
              <a:t>zpět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466571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5233768"/>
          </a:xfrm>
        </p:spPr>
        <p:txBody>
          <a:bodyPr>
            <a:normAutofit/>
          </a:bodyPr>
          <a:lstStyle/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  <a:p>
            <a:endParaRPr lang="cs-CZ" dirty="0"/>
          </a:p>
          <a:p>
            <a:pPr>
              <a:buFontTx/>
              <a:buChar char="-"/>
            </a:pP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620688"/>
            <a:ext cx="8229600" cy="720080"/>
          </a:xfrm>
        </p:spPr>
        <p:txBody>
          <a:bodyPr/>
          <a:lstStyle/>
          <a:p>
            <a:r>
              <a:rPr lang="cs-CZ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Použité </a:t>
            </a:r>
            <a:r>
              <a:rPr lang="cs-CZ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zdroje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179512" y="1702312"/>
            <a:ext cx="8784976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/>
              <a:t>NEZNÁMÝ. </a:t>
            </a:r>
            <a:r>
              <a:rPr lang="cs-CZ" sz="1600" i="1" dirty="0"/>
              <a:t>Thomas Alva Edison</a:t>
            </a:r>
            <a:r>
              <a:rPr lang="cs-CZ" sz="1600" dirty="0"/>
              <a:t> [online]. [cit. 3.6.2012]. Dostupný pod licencí </a:t>
            </a:r>
            <a:r>
              <a:rPr lang="cs-CZ" sz="1600" dirty="0" err="1"/>
              <a:t>Wikimedia</a:t>
            </a:r>
            <a:r>
              <a:rPr lang="cs-CZ" sz="1600" dirty="0"/>
              <a:t> </a:t>
            </a:r>
            <a:r>
              <a:rPr lang="cs-CZ" sz="1600" dirty="0" err="1"/>
              <a:t>Commons</a:t>
            </a:r>
            <a:r>
              <a:rPr lang="cs-CZ" sz="1600" dirty="0"/>
              <a:t>. Toto dílo je ve Spojených státech amerických dílem volným (public </a:t>
            </a:r>
            <a:r>
              <a:rPr lang="cs-CZ" sz="1600" dirty="0" err="1"/>
              <a:t>domain</a:t>
            </a:r>
            <a:r>
              <a:rPr lang="cs-CZ" sz="1600" dirty="0"/>
              <a:t>), protože tam bylo registrováno u U.S. </a:t>
            </a:r>
            <a:r>
              <a:rPr lang="cs-CZ" sz="1600" dirty="0" err="1"/>
              <a:t>Copyrights</a:t>
            </a:r>
            <a:r>
              <a:rPr lang="cs-CZ" sz="1600" dirty="0"/>
              <a:t> Office nebo zveřejněno před 1. lednem 1923. Aby mohlo být dílo umístěno na </a:t>
            </a:r>
            <a:r>
              <a:rPr lang="cs-CZ" sz="1600" dirty="0" err="1"/>
              <a:t>Commons</a:t>
            </a:r>
            <a:r>
              <a:rPr lang="cs-CZ" sz="1600" dirty="0"/>
              <a:t>, musí být volné jak ve Spojených státech, tak i v zemi původu. Pokud se nejedná o americké dílo, musí být uveden další popisek licence, který uvádí autorskoprávní status v zemi původu. na WWW: &lt;http://upload.wikimedia.org/</a:t>
            </a:r>
            <a:r>
              <a:rPr lang="cs-CZ" sz="1600" dirty="0" err="1"/>
              <a:t>wikipedia</a:t>
            </a:r>
            <a:r>
              <a:rPr lang="cs-CZ" sz="1600" dirty="0"/>
              <a:t>/</a:t>
            </a:r>
            <a:r>
              <a:rPr lang="cs-CZ" sz="1600" dirty="0" err="1"/>
              <a:t>commons</a:t>
            </a:r>
            <a:r>
              <a:rPr lang="cs-CZ" sz="1600" dirty="0"/>
              <a:t>/0/04/Thomas_Edison.jpg&gt;. </a:t>
            </a:r>
            <a:endParaRPr lang="cs-CZ" sz="1600" dirty="0" smtClean="0"/>
          </a:p>
          <a:p>
            <a:endParaRPr lang="cs-CZ" sz="1600" dirty="0"/>
          </a:p>
          <a:p>
            <a:r>
              <a:rPr lang="cs-CZ" sz="1600" dirty="0"/>
              <a:t>ŠECHTL, Ignác. </a:t>
            </a:r>
            <a:r>
              <a:rPr lang="cs-CZ" sz="1600" i="1" dirty="0"/>
              <a:t>Portrét Františka Křižíka</a:t>
            </a:r>
            <a:r>
              <a:rPr lang="cs-CZ" sz="1600" dirty="0"/>
              <a:t> [online]. [cit. 3.6.2012]. Dostupný pod licencí </a:t>
            </a:r>
            <a:r>
              <a:rPr lang="cs-CZ" sz="1600" dirty="0" err="1"/>
              <a:t>Wikimedia</a:t>
            </a:r>
            <a:r>
              <a:rPr lang="cs-CZ" sz="1600" dirty="0"/>
              <a:t> </a:t>
            </a:r>
            <a:r>
              <a:rPr lang="cs-CZ" sz="1600" dirty="0" err="1"/>
              <a:t>Commons</a:t>
            </a:r>
            <a:r>
              <a:rPr lang="cs-CZ" sz="1600" dirty="0"/>
              <a:t>. Tento soubor je volné dílo ve Spojených státech a těch zemích, ve kterých ochrana autorských práv trvá po dobu života autora a 80 let nebo méně. na WWW: &lt;http://upload.wikimedia.org/</a:t>
            </a:r>
            <a:r>
              <a:rPr lang="cs-CZ" sz="1600" dirty="0" err="1"/>
              <a:t>wikipedia</a:t>
            </a:r>
            <a:r>
              <a:rPr lang="cs-CZ" sz="1600" dirty="0"/>
              <a:t>/</a:t>
            </a:r>
            <a:r>
              <a:rPr lang="cs-CZ" sz="1600" dirty="0" err="1"/>
              <a:t>commons</a:t>
            </a:r>
            <a:r>
              <a:rPr lang="cs-CZ" sz="1600" dirty="0"/>
              <a:t>/8/88/Krizik.jpg&gt;. </a:t>
            </a:r>
            <a:endParaRPr lang="cs-CZ" sz="1600" dirty="0" smtClean="0"/>
          </a:p>
          <a:p>
            <a:endParaRPr lang="cs-CZ" sz="1600" dirty="0"/>
          </a:p>
          <a:p>
            <a:endParaRPr lang="cs-CZ" sz="1600" dirty="0" smtClean="0"/>
          </a:p>
          <a:p>
            <a:r>
              <a:rPr lang="cs-CZ" sz="1600" dirty="0"/>
              <a:t>ANONYM. </a:t>
            </a:r>
            <a:r>
              <a:rPr lang="cs-CZ" sz="1600" i="1" dirty="0"/>
              <a:t>Karlín, Vysočany, Zahájení jízdy na elektrické dráze, 1896</a:t>
            </a:r>
            <a:r>
              <a:rPr lang="cs-CZ" sz="1600" dirty="0"/>
              <a:t> [online]. [cit. 3.6.2012]. Dostupný pod licencí </a:t>
            </a:r>
            <a:r>
              <a:rPr lang="cs-CZ" sz="1600" dirty="0" err="1"/>
              <a:t>Wikimedia</a:t>
            </a:r>
            <a:r>
              <a:rPr lang="cs-CZ" sz="1600" dirty="0"/>
              <a:t> </a:t>
            </a:r>
            <a:r>
              <a:rPr lang="cs-CZ" sz="1600" dirty="0" err="1"/>
              <a:t>Commons</a:t>
            </a:r>
            <a:r>
              <a:rPr lang="cs-CZ" sz="1600" dirty="0"/>
              <a:t>. </a:t>
            </a:r>
            <a:r>
              <a:rPr lang="cs-CZ" sz="1600" dirty="0" err="1"/>
              <a:t>ento</a:t>
            </a:r>
            <a:r>
              <a:rPr lang="cs-CZ" sz="1600" dirty="0"/>
              <a:t> obrázek (anebo jiný typ souboru) je volné dílo, protože doba ochrany autorských práv již vypršela a autor tohoto díla je neznámý. To platí v zemích Evropské unie a dalších státech, které chrání autorská práva autorů po dobu 70 let od zveřejnění, pokud autor zůstal neznámý. na WWW: &lt;http://upload.wikimedia.org/</a:t>
            </a:r>
            <a:r>
              <a:rPr lang="cs-CZ" sz="1600" dirty="0" err="1"/>
              <a:t>wikipedia</a:t>
            </a:r>
            <a:r>
              <a:rPr lang="cs-CZ" sz="1600" dirty="0"/>
              <a:t>/</a:t>
            </a:r>
            <a:r>
              <a:rPr lang="cs-CZ" sz="1600" dirty="0" err="1"/>
              <a:t>commons</a:t>
            </a:r>
            <a:r>
              <a:rPr lang="cs-CZ" sz="1600" dirty="0"/>
              <a:t>/6/61/Tram_Karlin_Vysocany_1896.jpg&gt;. </a:t>
            </a:r>
            <a:endParaRPr lang="cs-CZ" sz="1600" dirty="0"/>
          </a:p>
          <a:p>
            <a:endParaRPr lang="cs-CZ" sz="1600" dirty="0"/>
          </a:p>
        </p:txBody>
      </p:sp>
    </p:spTree>
    <p:extLst>
      <p:ext uri="{BB962C8B-B14F-4D97-AF65-F5344CB8AC3E}">
        <p14:creationId xmlns:p14="http://schemas.microsoft.com/office/powerpoint/2010/main" val="194614114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1520" y="332656"/>
            <a:ext cx="8712968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/>
              <a:t>NEZNÁMÝ. </a:t>
            </a:r>
            <a:r>
              <a:rPr lang="pt-BR" i="1" dirty="0"/>
              <a:t>Alexander Graham Bell hovoří do telefonu</a:t>
            </a:r>
            <a:r>
              <a:rPr lang="pt-BR" dirty="0"/>
              <a:t> [online]. [cit. 3.6.2012]. Dostupný pod licencí Wikimedia Commons na WWW: </a:t>
            </a:r>
            <a:r>
              <a:rPr lang="pt-BR" dirty="0" smtClean="0">
                <a:hlinkClick r:id="rId2"/>
              </a:rPr>
              <a:t>http</a:t>
            </a:r>
            <a:r>
              <a:rPr lang="pt-BR" dirty="0">
                <a:hlinkClick r:id="rId2"/>
              </a:rPr>
              <a:t>://upload.wikimedia.org/wikipedia/commons/f/f4/Actor_portraying_Alexander_Graham_Bell_in_an_AT%26T_promotional_film_%</a:t>
            </a:r>
            <a:r>
              <a:rPr lang="pt-BR" dirty="0" smtClean="0">
                <a:hlinkClick r:id="rId2"/>
              </a:rPr>
              <a:t>281926%29.jpg</a:t>
            </a:r>
            <a:r>
              <a:rPr lang="cs-CZ" dirty="0" smtClean="0"/>
              <a:t>.</a:t>
            </a:r>
          </a:p>
          <a:p>
            <a:endParaRPr lang="cs-CZ" dirty="0"/>
          </a:p>
          <a:p>
            <a:r>
              <a:rPr lang="cs-CZ" dirty="0"/>
              <a:t>KAPITÁN, T</a:t>
            </a:r>
            <a:r>
              <a:rPr lang="cs-CZ" dirty="0" smtClean="0"/>
              <a:t>. </a:t>
            </a:r>
            <a:r>
              <a:rPr lang="cs-CZ" i="1" dirty="0"/>
              <a:t>President </a:t>
            </a:r>
            <a:r>
              <a:rPr lang="cs-CZ" i="1" dirty="0" err="1"/>
              <a:t>First</a:t>
            </a:r>
            <a:r>
              <a:rPr lang="cs-CZ" i="1" dirty="0"/>
              <a:t> Car</a:t>
            </a:r>
            <a:r>
              <a:rPr lang="cs-CZ" dirty="0"/>
              <a:t> [online]. [cit. 3.6.2012]. Dostupný pod licencí GNU Free </a:t>
            </a:r>
            <a:r>
              <a:rPr lang="cs-CZ" dirty="0" err="1"/>
              <a:t>Documentation</a:t>
            </a:r>
            <a:r>
              <a:rPr lang="cs-CZ" dirty="0"/>
              <a:t> </a:t>
            </a:r>
            <a:r>
              <a:rPr lang="cs-CZ" dirty="0" err="1"/>
              <a:t>License</a:t>
            </a:r>
            <a:r>
              <a:rPr lang="cs-CZ" dirty="0"/>
              <a:t>. na WWW: &lt;http://upload.wikimedia.org/</a:t>
            </a:r>
            <a:r>
              <a:rPr lang="cs-CZ" dirty="0" err="1"/>
              <a:t>wikipedia</a:t>
            </a:r>
            <a:r>
              <a:rPr lang="cs-CZ" dirty="0"/>
              <a:t>/</a:t>
            </a:r>
            <a:r>
              <a:rPr lang="cs-CZ" dirty="0" err="1"/>
              <a:t>commons</a:t>
            </a:r>
            <a:r>
              <a:rPr lang="cs-CZ" dirty="0"/>
              <a:t>/1/10/PresidentFirstCar.jpg&gt;. </a:t>
            </a:r>
            <a:endParaRPr lang="cs-CZ" dirty="0" smtClean="0"/>
          </a:p>
          <a:p>
            <a:endParaRPr lang="cs-CZ" dirty="0"/>
          </a:p>
          <a:p>
            <a:r>
              <a:rPr lang="cs-CZ" dirty="0"/>
              <a:t>NEZNÁMÝ. </a:t>
            </a:r>
            <a:r>
              <a:rPr lang="cs-CZ" i="1" dirty="0"/>
              <a:t>Jan Kašpar</a:t>
            </a:r>
            <a:r>
              <a:rPr lang="cs-CZ" dirty="0"/>
              <a:t> [online]. [cit. 3.6.2012]. Dostupný pod licencí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Commons</a:t>
            </a:r>
            <a:r>
              <a:rPr lang="cs-CZ" dirty="0"/>
              <a:t>. Tento soubor je volné dílo, protože doba ochrany majetkových autorských práv již vypršela. To platí ve Spojených státech, Austrálii, státech Evropské unie a dalších zemích, jejichž právní řád chrání majetková autorská práva po dobu života autora a 70 let po jeho smrti. na WWW: &lt;http://upload.wikimedia.org/</a:t>
            </a:r>
            <a:r>
              <a:rPr lang="cs-CZ" dirty="0" err="1"/>
              <a:t>wikipedia</a:t>
            </a:r>
            <a:r>
              <a:rPr lang="cs-CZ" dirty="0"/>
              <a:t>/</a:t>
            </a:r>
            <a:r>
              <a:rPr lang="cs-CZ" dirty="0" err="1"/>
              <a:t>commons</a:t>
            </a:r>
            <a:r>
              <a:rPr lang="cs-CZ" dirty="0"/>
              <a:t>/f/f9/Jan_Kaspar.jpg&gt;. </a:t>
            </a: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08316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řížka">
  <a:themeElements>
    <a:clrScheme name="Mřížka">
      <a:dk1>
        <a:sysClr val="windowText" lastClr="000000"/>
      </a:dk1>
      <a:lt1>
        <a:sysClr val="window" lastClr="FFFFFF"/>
      </a:lt1>
      <a:dk2>
        <a:srgbClr val="534949"/>
      </a:dk2>
      <a:lt2>
        <a:srgbClr val="CCD1B9"/>
      </a:lt2>
      <a:accent1>
        <a:srgbClr val="C66951"/>
      </a:accent1>
      <a:accent2>
        <a:srgbClr val="BF974D"/>
      </a:accent2>
      <a:accent3>
        <a:srgbClr val="928B70"/>
      </a:accent3>
      <a:accent4>
        <a:srgbClr val="87706B"/>
      </a:accent4>
      <a:accent5>
        <a:srgbClr val="94734E"/>
      </a:accent5>
      <a:accent6>
        <a:srgbClr val="6F777D"/>
      </a:accent6>
      <a:hlink>
        <a:srgbClr val="CC9900"/>
      </a:hlink>
      <a:folHlink>
        <a:srgbClr val="C0C0C0"/>
      </a:folHlink>
    </a:clrScheme>
    <a:fontScheme name="Mřížka">
      <a:majorFont>
        <a:latin typeface="Franklin Gothic Medium"/>
        <a:ea typeface=""/>
        <a:cs typeface=""/>
        <a:font script="Jpan" typeface="HG創英角ｺﾞｼｯｸUB"/>
        <a:font script="Hang" typeface="HY견고딕"/>
        <a:font script="Hans" typeface="微软雅黑"/>
        <a:font script="Hant" typeface="微軟正黑體"/>
        <a:font script="Arab" typeface="Arial Bold"/>
        <a:font script="Hebr" typeface="Arial Bold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 Bold"/>
        <a:font script="Uigh" typeface="Microsoft Uighur"/>
        <a:font script="Geor" typeface="Sylfaen"/>
      </a:majorFont>
      <a:minorFont>
        <a:latin typeface="Franklin Gothic Medium"/>
        <a:ea typeface=""/>
        <a:cs typeface=""/>
        <a:font script="Jpan" typeface="HG創英角ｺﾞｼｯｸUB"/>
        <a:font script="Hang" typeface="HY견고딕"/>
        <a:font script="Hans" typeface="微软雅黑"/>
        <a:font script="Hant" typeface="微軟正黑體"/>
        <a:font script="Arab" typeface="Arial Bold"/>
        <a:font script="Hebr" typeface="Arial Bold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 Bold"/>
        <a:font script="Uigh" typeface="Microsoft Uighur"/>
        <a:font script="Geor" typeface="Sylfaen"/>
      </a:minorFont>
    </a:fontScheme>
    <a:fmtScheme name="Mřížka">
      <a:fillStyleLst>
        <a:solidFill>
          <a:schemeClr val="phClr"/>
        </a:solidFill>
        <a:solidFill>
          <a:schemeClr val="phClr">
            <a:tint val="5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1750" dist="25400" dir="5400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3000"/>
            <a:satMod val="15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3000"/>
                <a:satMod val="11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Grid</Template>
  <TotalTime>765</TotalTime>
  <Words>837</Words>
  <Application>Microsoft Office PowerPoint</Application>
  <PresentationFormat>Předvádění na obrazovce (4:3)</PresentationFormat>
  <Paragraphs>176</Paragraphs>
  <Slides>22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22</vt:i4>
      </vt:variant>
    </vt:vector>
  </HeadingPairs>
  <TitlesOfParts>
    <vt:vector size="23" baseType="lpstr">
      <vt:lpstr>Mřížka</vt:lpstr>
      <vt:lpstr>Prezentace aplikace PowerPoint</vt:lpstr>
      <vt:lpstr>Anotace a metodický pokyn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Použité zdroje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Lenka</cp:lastModifiedBy>
  <cp:revision>89</cp:revision>
  <dcterms:created xsi:type="dcterms:W3CDTF">2011-08-21T15:31:45Z</dcterms:created>
  <dcterms:modified xsi:type="dcterms:W3CDTF">2012-06-03T14:02:06Z</dcterms:modified>
</cp:coreProperties>
</file>