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  <p:sldMasterId id="2147483804" r:id="rId2"/>
  </p:sldMasterIdLst>
  <p:notesMasterIdLst>
    <p:notesMasterId r:id="rId23"/>
  </p:notesMasterIdLst>
  <p:sldIdLst>
    <p:sldId id="283" r:id="rId3"/>
    <p:sldId id="276" r:id="rId4"/>
    <p:sldId id="278" r:id="rId5"/>
    <p:sldId id="258" r:id="rId6"/>
    <p:sldId id="280" r:id="rId7"/>
    <p:sldId id="262" r:id="rId8"/>
    <p:sldId id="260" r:id="rId9"/>
    <p:sldId id="281" r:id="rId10"/>
    <p:sldId id="261" r:id="rId11"/>
    <p:sldId id="263" r:id="rId12"/>
    <p:sldId id="282" r:id="rId13"/>
    <p:sldId id="264" r:id="rId14"/>
    <p:sldId id="265" r:id="rId15"/>
    <p:sldId id="266" r:id="rId16"/>
    <p:sldId id="268" r:id="rId17"/>
    <p:sldId id="277" r:id="rId18"/>
    <p:sldId id="272" r:id="rId19"/>
    <p:sldId id="269" r:id="rId20"/>
    <p:sldId id="285" r:id="rId21"/>
    <p:sldId id="284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838" autoAdjust="0"/>
    <p:restoredTop sz="94660"/>
  </p:normalViewPr>
  <p:slideViewPr>
    <p:cSldViewPr>
      <p:cViewPr varScale="1">
        <p:scale>
          <a:sx n="111" d="100"/>
          <a:sy n="111" d="100"/>
        </p:scale>
        <p:origin x="-163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heme" Target="theme/theme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C60BD0-E3DB-4A90-AC81-089FFA896DD1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8F2DA2-E12D-4FB5-AD1D-D1B9AF749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29521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8F2DA2-E12D-4FB5-AD1D-D1B9AF749097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22881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8F2DA2-E12D-4FB5-AD1D-D1B9AF749097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5501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8F2DA2-E12D-4FB5-AD1D-D1B9AF749097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292947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8F2DA2-E12D-4FB5-AD1D-D1B9AF749097}" type="slidenum">
              <a:rPr lang="cs-CZ" smtClean="0"/>
              <a:pPr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14153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1824B-EC95-4164-AE97-2A505B00FC5B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A5145AD-974C-42AE-BDFB-AF287F9139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 dir="ld"/>
      </p:transition>
    </mc:Choice>
    <mc:Fallback xmlns="">
      <p:transition spd="slow">
        <p:cover dir="ld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1824B-EC95-4164-AE97-2A505B00FC5B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A5145AD-974C-42AE-BDFB-AF287F9139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 dir="ld"/>
      </p:transition>
    </mc:Choice>
    <mc:Fallback xmlns="">
      <p:transition spd="slow">
        <p:cover dir="ld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1824B-EC95-4164-AE97-2A505B00FC5B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5145AD-974C-42AE-BDFB-AF287F91397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>
        <p:cover dir="ld"/>
      </p:transition>
    </mc:Choice>
    <mc:Fallback xmlns="">
      <p:transition spd="slow">
        <p:cover dir="ld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1824B-EC95-4164-AE97-2A505B00FC5B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5145AD-974C-42AE-BDFB-AF287F9139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 dir="ld"/>
      </p:transition>
    </mc:Choice>
    <mc:Fallback xmlns="">
      <p:transition spd="slow">
        <p:cover dir="ld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1824B-EC95-4164-AE97-2A505B00FC5B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A5145AD-974C-42AE-BDFB-AF287F91397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 dir="ld"/>
      </p:transition>
    </mc:Choice>
    <mc:Fallback xmlns="">
      <p:transition spd="slow">
        <p:cover dir="ld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1824B-EC95-4164-AE97-2A505B00FC5B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5145AD-974C-42AE-BDFB-AF287F9139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 dir="ld"/>
      </p:transition>
    </mc:Choice>
    <mc:Fallback xmlns="">
      <p:transition spd="slow">
        <p:cover dir="ld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1824B-EC95-4164-AE97-2A505B00FC5B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5145AD-974C-42AE-BDFB-AF287F9139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 dir="ld"/>
      </p:transition>
    </mc:Choice>
    <mc:Fallback xmlns="">
      <p:transition spd="slow">
        <p:cover dir="ld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1824B-EC95-4164-AE97-2A505B00FC5B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5145AD-974C-42AE-BDFB-AF287F9139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 dir="ld"/>
      </p:transition>
    </mc:Choice>
    <mc:Fallback xmlns="">
      <p:transition spd="slow">
        <p:cover dir="ld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1824B-EC95-4164-AE97-2A505B00FC5B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5145AD-974C-42AE-BDFB-AF287F91397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 dir="ld"/>
      </p:transition>
    </mc:Choice>
    <mc:Fallback xmlns="">
      <p:transition spd="slow">
        <p:cover dir="ld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1824B-EC95-4164-AE97-2A505B00FC5B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5145AD-974C-42AE-BDFB-AF287F9139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 dir="ld"/>
      </p:transition>
    </mc:Choice>
    <mc:Fallback xmlns="">
      <p:transition spd="slow">
        <p:cover dir="ld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1824B-EC95-4164-AE97-2A505B00FC5B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5145AD-974C-42AE-BDFB-AF287F9139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 dir="ld"/>
      </p:transition>
    </mc:Choice>
    <mc:Fallback xmlns="">
      <p:transition spd="slow">
        <p:cover dir="ld"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1824B-EC95-4164-AE97-2A505B00FC5B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A5145AD-974C-42AE-BDFB-AF287F913975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4585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 dir="ld"/>
      </p:transition>
    </mc:Choice>
    <mc:Fallback xmlns="">
      <p:transition spd="slow">
        <p:cover dir="ld"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1824B-EC95-4164-AE97-2A505B00FC5B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A5145AD-974C-42AE-BDFB-AF287F913975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5320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 dir="ld"/>
      </p:transition>
    </mc:Choice>
    <mc:Fallback xmlns="">
      <p:transition spd="slow">
        <p:cover dir="ld"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1824B-EC95-4164-AE97-2A505B00FC5B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5145AD-974C-42AE-BDFB-AF287F913975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5899118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>
        <p:cover dir="ld"/>
      </p:transition>
    </mc:Choice>
    <mc:Fallback xmlns="">
      <p:transition spd="slow">
        <p:cover dir="ld"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1824B-EC95-4164-AE97-2A505B00FC5B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5145AD-974C-42AE-BDFB-AF287F913975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76670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 dir="ld"/>
      </p:transition>
    </mc:Choice>
    <mc:Fallback xmlns="">
      <p:transition spd="slow">
        <p:cover dir="ld"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1824B-EC95-4164-AE97-2A505B00FC5B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A5145AD-974C-42AE-BDFB-AF287F913975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42995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 dir="ld"/>
      </p:transition>
    </mc:Choice>
    <mc:Fallback xmlns="">
      <p:transition spd="slow">
        <p:cover dir="ld"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1824B-EC95-4164-AE97-2A505B00FC5B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5145AD-974C-42AE-BDFB-AF287F913975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8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 dir="ld"/>
      </p:transition>
    </mc:Choice>
    <mc:Fallback xmlns="">
      <p:transition spd="slow">
        <p:cover dir="ld"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1824B-EC95-4164-AE97-2A505B00FC5B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5145AD-974C-42AE-BDFB-AF287F913975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2575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 dir="ld"/>
      </p:transition>
    </mc:Choice>
    <mc:Fallback xmlns="">
      <p:transition spd="slow">
        <p:cover dir="ld"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1824B-EC95-4164-AE97-2A505B00FC5B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5145AD-974C-42AE-BDFB-AF287F913975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48396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 dir="ld"/>
      </p:transition>
    </mc:Choice>
    <mc:Fallback xmlns="">
      <p:transition spd="slow">
        <p:cover dir="ld"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1824B-EC95-4164-AE97-2A505B00FC5B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5145AD-974C-42AE-BDFB-AF287F913975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18781521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 dir="ld"/>
      </p:transition>
    </mc:Choice>
    <mc:Fallback xmlns="">
      <p:transition spd="slow">
        <p:cover dir="ld"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1824B-EC95-4164-AE97-2A505B00FC5B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5145AD-974C-42AE-BDFB-AF287F913975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3177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 dir="ld"/>
      </p:transition>
    </mc:Choice>
    <mc:Fallback xmlns="">
      <p:transition spd="slow">
        <p:cover dir="ld"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1824B-EC95-4164-AE97-2A505B00FC5B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5145AD-974C-42AE-BDFB-AF287F913975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2704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 dir="ld"/>
      </p:transition>
    </mc:Choice>
    <mc:Fallback xmlns="">
      <p:transition spd="slow">
        <p:cover dir="ld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B41824B-EC95-4164-AE97-2A505B00FC5B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A5145AD-974C-42AE-BDFB-AF287F91397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:cover dir="ld"/>
      </p:transition>
    </mc:Choice>
    <mc:Fallback xmlns="">
      <p:transition spd="slow">
        <p:cover dir="ld"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B41824B-EC95-4164-AE97-2A505B00FC5B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3.6.2012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A5145AD-974C-42AE-BDFB-AF287F913975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31694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:cover dir="ld"/>
      </p:transition>
    </mc:Choice>
    <mc:Fallback xmlns="">
      <p:transition spd="slow">
        <p:cover dir="ld"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9088" y="1772816"/>
            <a:ext cx="3425825" cy="2493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obrázek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8057" y="5394325"/>
            <a:ext cx="4687887" cy="14636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Podnadpis 4"/>
          <p:cNvSpPr txBox="1">
            <a:spLocks/>
          </p:cNvSpPr>
          <p:nvPr/>
        </p:nvSpPr>
        <p:spPr bwMode="auto">
          <a:xfrm>
            <a:off x="526755" y="4221088"/>
            <a:ext cx="8122099" cy="9354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Autofit/>
          </a:bodyPr>
          <a:lstStyle>
            <a:lvl1pPr marL="0" indent="0" algn="ctr" rtl="0" fontAlgn="base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fontAlgn="base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fontAlgn="base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fontAlgn="base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fontAlgn="base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DBE5F1">
                    <a:lumMod val="10000"/>
                  </a:srgbClr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Anotace: Prezentace slouží k základnímu seznámení se státem,  k práci s mapou. Prvouka pro 5. ročník.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>
                  <a:lumMod val="85000"/>
                  <a:lumOff val="15000"/>
                </a:sys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9" name="Nadpis 3"/>
          <p:cNvSpPr txBox="1">
            <a:spLocks/>
          </p:cNvSpPr>
          <p:nvPr/>
        </p:nvSpPr>
        <p:spPr bwMode="auto">
          <a:xfrm>
            <a:off x="522288" y="260649"/>
            <a:ext cx="8099424" cy="18722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DBE5F1">
                    <a:lumMod val="10000"/>
                  </a:srgbClr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Název školy: </a:t>
            </a: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rgbClr val="DBE5F1">
                    <a:lumMod val="10000"/>
                  </a:srgbClr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ZŠ Klášterec nad Ohří, Krátká 676</a:t>
            </a:r>
            <a:b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rgbClr val="DBE5F1">
                    <a:lumMod val="10000"/>
                  </a:srgbClr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DBE5F1">
                    <a:lumMod val="10000"/>
                  </a:srgbClr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Autor: Mgr. Radoslava Mašatová</a:t>
            </a:r>
            <a:b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DBE5F1">
                    <a:lumMod val="10000"/>
                  </a:srgbClr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DBE5F1">
                    <a:lumMod val="10000"/>
                  </a:srgbClr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Název materiálu</a:t>
            </a:r>
            <a:r>
              <a:rPr kumimoji="0" lang="cs-CZ" sz="2400" b="0" i="0" u="none" strike="noStrike" kern="1200" cap="none" spc="0" normalizeH="0" baseline="0" noProof="0" smtClean="0">
                <a:ln>
                  <a:noFill/>
                </a:ln>
                <a:solidFill>
                  <a:srgbClr val="DBE5F1">
                    <a:lumMod val="10000"/>
                  </a:srgbClr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: </a:t>
            </a:r>
            <a:r>
              <a:rPr kumimoji="0" lang="cs-CZ" sz="2400" b="0" i="1" u="none" strike="noStrike" kern="1200" cap="none" spc="0" normalizeH="0" baseline="0" noProof="0" smtClean="0">
                <a:ln>
                  <a:noFill/>
                </a:ln>
                <a:solidFill>
                  <a:srgbClr val="DBE5F1">
                    <a:lumMod val="10000"/>
                  </a:srgbClr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VY_32_INOVACE_27_01_Slovenská </a:t>
            </a: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rgbClr val="DBE5F1">
                    <a:lumMod val="10000"/>
                  </a:srgbClr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republika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DBE5F1">
                    <a:lumMod val="10000"/>
                  </a:srgbClr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DBE5F1">
                    <a:lumMod val="10000"/>
                  </a:srgbClr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DBE5F1">
                    <a:lumMod val="10000"/>
                  </a:srgbClr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Číslo projektu: CZ.1.07/1.4.00/21.1115 </a:t>
            </a:r>
            <a:b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DBE5F1">
                    <a:lumMod val="10000"/>
                  </a:srgbClr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</a:b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rgbClr val="DBE5F1">
                  <a:lumMod val="10000"/>
                </a:srgbClr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0155" y="5017996"/>
            <a:ext cx="4139952" cy="2769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DUM zveřejněn na http://dumy.cz/materialy/prehled</a:t>
            </a:r>
          </a:p>
        </p:txBody>
      </p:sp>
    </p:spTree>
    <p:extLst>
      <p:ext uri="{BB962C8B-B14F-4D97-AF65-F5344CB8AC3E}">
        <p14:creationId xmlns:p14="http://schemas.microsoft.com/office/powerpoint/2010/main" val="3255493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 dir="ld"/>
      </p:transition>
    </mc:Choice>
    <mc:Fallback xmlns="">
      <p:transition spd="slow">
        <p:cover dir="ld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4797152"/>
            <a:ext cx="8763000" cy="1222375"/>
          </a:xfrm>
        </p:spPr>
        <p:txBody>
          <a:bodyPr>
            <a:no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SLOVENSKÁ REPUBLIKA (Slovensko)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94" t="3634" r="2239" b="3211"/>
          <a:stretch/>
        </p:blipFill>
        <p:spPr bwMode="auto">
          <a:xfrm>
            <a:off x="5076202" y="846034"/>
            <a:ext cx="3298677" cy="20851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316416" y="2692564"/>
            <a:ext cx="367408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23.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2145242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 dir="ld"/>
      </p:transition>
    </mc:Choice>
    <mc:Fallback xmlns="">
      <p:transition spd="slow">
        <p:cover dir="ld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04349" y="404664"/>
            <a:ext cx="8686800" cy="841248"/>
          </a:xfrm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Vyhledávej na mapě.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628800"/>
            <a:ext cx="8705244" cy="4680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 rot="19866500">
            <a:off x="468400" y="2268583"/>
            <a:ext cx="23559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ČESKÁ republika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240368" y="1728180"/>
            <a:ext cx="12520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POLSKO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 rot="17148856">
            <a:off x="7981327" y="3468186"/>
            <a:ext cx="14782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UKRAJINA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 rot="20952792">
            <a:off x="4816169" y="5059003"/>
            <a:ext cx="17041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MAĎARSKO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 rot="16200000">
            <a:off x="-398354" y="4476934"/>
            <a:ext cx="16526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RAKOUSKO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29991" y="6170300"/>
            <a:ext cx="367408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24.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11229530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 dir="ld"/>
      </p:transition>
    </mc:Choice>
    <mc:Fallback xmlns="">
      <p:transition spd="slow">
        <p:cover dir="ld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107505" y="404664"/>
            <a:ext cx="6408712" cy="53724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Slovenská republika</a:t>
            </a:r>
          </a:p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vznikla 1. ledna 1993</a:t>
            </a:r>
          </a:p>
          <a:p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lavní město:</a:t>
            </a:r>
          </a:p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počet obyvatel: asi 5 milionů</a:t>
            </a:r>
          </a:p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jazyk: </a:t>
            </a:r>
          </a:p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měna:</a:t>
            </a:r>
          </a:p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další velká města:</a:t>
            </a:r>
            <a:endParaRPr lang="cs-CZ" sz="3600" b="1" dirty="0"/>
          </a:p>
        </p:txBody>
      </p:sp>
      <p:sp>
        <p:nvSpPr>
          <p:cNvPr id="2" name="Obdélník 1"/>
          <p:cNvSpPr/>
          <p:nvPr/>
        </p:nvSpPr>
        <p:spPr>
          <a:xfrm>
            <a:off x="3131840" y="1757777"/>
            <a:ext cx="273630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Bratislava</a:t>
            </a:r>
          </a:p>
        </p:txBody>
      </p:sp>
      <p:sp>
        <p:nvSpPr>
          <p:cNvPr id="6" name="Obdélník 5"/>
          <p:cNvSpPr/>
          <p:nvPr/>
        </p:nvSpPr>
        <p:spPr>
          <a:xfrm>
            <a:off x="1763688" y="3700488"/>
            <a:ext cx="105958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euro</a:t>
            </a:r>
          </a:p>
        </p:txBody>
      </p:sp>
      <p:sp>
        <p:nvSpPr>
          <p:cNvPr id="7" name="Obdélník 6"/>
          <p:cNvSpPr/>
          <p:nvPr/>
        </p:nvSpPr>
        <p:spPr>
          <a:xfrm>
            <a:off x="4098338" y="4372350"/>
            <a:ext cx="4572000" cy="175432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36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Košice, </a:t>
            </a:r>
            <a:r>
              <a:rPr lang="cs-CZ" sz="36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Prešov</a:t>
            </a:r>
            <a:r>
              <a:rPr lang="cs-CZ" sz="36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Žilina, </a:t>
            </a:r>
            <a:r>
              <a:rPr lang="cs-CZ" sz="36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Nitra, Banská </a:t>
            </a:r>
            <a:r>
              <a:rPr lang="cs-CZ" sz="36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Bystrica, Trenčín 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610841" y="3054157"/>
            <a:ext cx="31683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slovenština</a:t>
            </a:r>
            <a:endParaRPr lang="cs-CZ" sz="3600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5991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 dir="ld"/>
      </p:transition>
    </mc:Choice>
    <mc:Fallback xmlns="">
      <p:transition spd="slow">
        <p:cover dir="ld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1342"/>
            <a:ext cx="9143999" cy="68553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07504" y="35223"/>
            <a:ext cx="24089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Bratislavský hrad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842314" y="27884"/>
            <a:ext cx="30168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  <a:latin typeface="Garamond" pitchFamily="18" charset="0"/>
              </a:rPr>
              <a:t>1)</a:t>
            </a:r>
            <a:endParaRPr lang="cs-CZ" sz="1200" dirty="0">
              <a:solidFill>
                <a:schemeClr val="bg1"/>
              </a:solidFill>
              <a:latin typeface="Garamond" pitchFamily="18" charset="0"/>
            </a:endParaRPr>
          </a:p>
        </p:txBody>
      </p:sp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7724" y="-8749"/>
            <a:ext cx="9199448" cy="68754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49134" y="92251"/>
            <a:ext cx="14698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B</a:t>
            </a:r>
            <a:r>
              <a:rPr lang="cs-CZ" sz="2400" b="1" dirty="0" smtClean="0"/>
              <a:t>ratislava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686662" y="17866"/>
            <a:ext cx="31130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latin typeface="Garamond" pitchFamily="18" charset="0"/>
              </a:rPr>
              <a:t>2)</a:t>
            </a:r>
            <a:endParaRPr lang="cs-CZ" sz="1200" dirty="0">
              <a:latin typeface="Garamond" pitchFamily="18" charset="0"/>
            </a:endParaRPr>
          </a:p>
        </p:txBody>
      </p:sp>
      <p:pic>
        <p:nvPicPr>
          <p:cNvPr id="11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4375" y="-58445"/>
            <a:ext cx="9232751" cy="69748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126296" y="106874"/>
            <a:ext cx="14698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Bratislava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704471" y="51473"/>
            <a:ext cx="31130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  <a:latin typeface="Garamond" pitchFamily="18" charset="0"/>
              </a:rPr>
              <a:t>3)</a:t>
            </a:r>
            <a:endParaRPr lang="cs-CZ" sz="1200" b="1" dirty="0">
              <a:solidFill>
                <a:schemeClr val="bg1"/>
              </a:solidFill>
              <a:latin typeface="Garamond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00819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 dir="ld"/>
      </p:transition>
    </mc:Choice>
    <mc:Fallback xmlns="">
      <p:transition spd="slow">
        <p:cover dir="ld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9" grpId="0"/>
      <p:bldP spid="10" grpId="0"/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1808" y="8937"/>
            <a:ext cx="5220072" cy="69600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2123728" y="101270"/>
            <a:ext cx="11226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Trenčín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 flipH="1">
            <a:off x="6861840" y="26799"/>
            <a:ext cx="36004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Garamond" pitchFamily="18" charset="0"/>
              </a:rPr>
              <a:t>6)</a:t>
            </a:r>
            <a:endParaRPr lang="cs-CZ" sz="1200" dirty="0">
              <a:latin typeface="Garamond" pitchFamily="18" charset="0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1853" y="-52800"/>
            <a:ext cx="9192357" cy="7006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07504" y="32345"/>
            <a:ext cx="22685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Banská Bystrica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00009" y="-37166"/>
            <a:ext cx="30168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latin typeface="Garamond" pitchFamily="18" charset="0"/>
              </a:rPr>
              <a:t>4)</a:t>
            </a:r>
            <a:endParaRPr lang="cs-CZ" sz="1200" dirty="0">
              <a:latin typeface="Garamond" pitchFamily="18" charset="0"/>
            </a:endParaRP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2824" y="-37166"/>
            <a:ext cx="9305880" cy="71248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3951" y="9000"/>
            <a:ext cx="22223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Trenčínský hrad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05974" y="-1329"/>
            <a:ext cx="30168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latin typeface="Garamond" pitchFamily="18" charset="0"/>
              </a:rPr>
              <a:t>5)</a:t>
            </a:r>
            <a:endParaRPr lang="cs-CZ" sz="1200" dirty="0">
              <a:latin typeface="Garamond" pitchFamily="18" charset="0"/>
            </a:endParaRPr>
          </a:p>
        </p:txBody>
      </p:sp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8789" y="-23424"/>
            <a:ext cx="9311845" cy="72476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-5238" y="11474"/>
            <a:ext cx="10490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Košice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874796" y="-23424"/>
            <a:ext cx="30168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latin typeface="Garamond" pitchFamily="18" charset="0"/>
              </a:rPr>
              <a:t>7)</a:t>
            </a:r>
            <a:endParaRPr lang="cs-CZ" sz="1200" dirty="0">
              <a:latin typeface="Garamond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63281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 dir="ld"/>
      </p:transition>
    </mc:Choice>
    <mc:Fallback xmlns="">
      <p:transition spd="slow">
        <p:cover dir="ld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9" grpId="0"/>
      <p:bldP spid="6" grpId="0"/>
      <p:bldP spid="5" grpId="0"/>
      <p:bldP spid="8" grpId="0"/>
      <p:bldP spid="7" grpId="0"/>
      <p:bldP spid="12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247147" y="301672"/>
            <a:ext cx="8686800" cy="648072"/>
          </a:xfrm>
        </p:spPr>
        <p:txBody>
          <a:bodyPr>
            <a:noAutofit/>
          </a:bodyPr>
          <a:lstStyle/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latin typeface="+mn-lt"/>
              </a:rPr>
              <a:t>Povrch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  <a:latin typeface="+mn-lt"/>
            </a:endParaRPr>
          </a:p>
        </p:txBody>
      </p:sp>
      <p:sp>
        <p:nvSpPr>
          <p:cNvPr id="13" name="Zástupný symbol pro obsah 12"/>
          <p:cNvSpPr>
            <a:spLocks noGrp="1"/>
          </p:cNvSpPr>
          <p:nvPr>
            <p:ph idx="1"/>
          </p:nvPr>
        </p:nvSpPr>
        <p:spPr>
          <a:xfrm>
            <a:off x="0" y="980727"/>
            <a:ext cx="9143999" cy="4536505"/>
          </a:xfrm>
        </p:spPr>
        <p:txBody>
          <a:bodyPr>
            <a:normAutofit fontScale="92500" lnSpcReduction="20000"/>
          </a:bodyPr>
          <a:lstStyle/>
          <a:p>
            <a:r>
              <a:rPr lang="cs-CZ" sz="4200" dirty="0"/>
              <a:t>v</a:t>
            </a:r>
            <a:r>
              <a:rPr lang="cs-CZ" sz="4200" dirty="0" smtClean="0"/>
              <a:t>ětšinu povrchu zaujímá pohoří </a:t>
            </a:r>
            <a:r>
              <a:rPr lang="cs-CZ" sz="4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Karpaty</a:t>
            </a:r>
          </a:p>
          <a:p>
            <a:r>
              <a:rPr lang="cs-CZ" sz="4200" dirty="0"/>
              <a:t>j</a:t>
            </a:r>
            <a:r>
              <a:rPr lang="cs-CZ" sz="4200" dirty="0" smtClean="0"/>
              <a:t>eho části jsou: Vysoké Tatry (</a:t>
            </a:r>
            <a:r>
              <a:rPr lang="cs-CZ" sz="4200" dirty="0" err="1" smtClean="0"/>
              <a:t>Gerlachovský</a:t>
            </a:r>
            <a:r>
              <a:rPr lang="cs-CZ" sz="4200" dirty="0" smtClean="0"/>
              <a:t> štít 2 655 m n. m.),          Nízké Tatry (</a:t>
            </a:r>
            <a:r>
              <a:rPr lang="cs-CZ" sz="4200" dirty="0" err="1" smtClean="0"/>
              <a:t>Ďumbier</a:t>
            </a:r>
            <a:r>
              <a:rPr lang="cs-CZ" sz="4200" dirty="0" smtClean="0"/>
              <a:t> 2 043 m n. m.), Malá a Velká Fatra</a:t>
            </a:r>
          </a:p>
          <a:p>
            <a:pPr marL="0" indent="0">
              <a:buNone/>
            </a:pPr>
            <a:r>
              <a:rPr lang="cs-CZ" b="1" cap="all" dirty="0" smtClean="0">
                <a:solidFill>
                  <a:srgbClr val="4E3B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ea typeface="+mj-ea"/>
                <a:cs typeface="+mj-cs"/>
              </a:rPr>
              <a:t>   </a:t>
            </a:r>
            <a:r>
              <a:rPr lang="cs-CZ" sz="4800" b="1" cap="all" dirty="0" smtClean="0">
                <a:solidFill>
                  <a:srgbClr val="4E3B3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ea typeface="+mj-ea"/>
                <a:cs typeface="+mj-cs"/>
              </a:rPr>
              <a:t>NÍŽINY</a:t>
            </a:r>
            <a:endParaRPr lang="cs-CZ" sz="4800" dirty="0" smtClean="0"/>
          </a:p>
          <a:p>
            <a:r>
              <a:rPr lang="cs-CZ" sz="4200" dirty="0" smtClean="0"/>
              <a:t>Podunajská nížina</a:t>
            </a:r>
          </a:p>
          <a:p>
            <a:r>
              <a:rPr lang="cs-CZ" sz="4200" dirty="0"/>
              <a:t>V</a:t>
            </a:r>
            <a:r>
              <a:rPr lang="cs-CZ" sz="4200" dirty="0" smtClean="0"/>
              <a:t>ýchodoslovenská nížina</a:t>
            </a:r>
            <a:endParaRPr lang="cs-CZ" sz="42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8842314" y="12589"/>
            <a:ext cx="30168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latin typeface="Garamond" pitchFamily="18" charset="0"/>
              </a:rPr>
              <a:t>9)</a:t>
            </a:r>
            <a:endParaRPr lang="cs-CZ" sz="1200" dirty="0">
              <a:latin typeface="Garamond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3211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 dir="ld"/>
      </p:transition>
    </mc:Choice>
    <mc:Fallback xmlns="">
      <p:transition spd="slow">
        <p:cover dir="ld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5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5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5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5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5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5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020" y="-4341"/>
            <a:ext cx="9161092" cy="68666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956376" y="17147"/>
            <a:ext cx="31130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>
                <a:latin typeface="Garamond" pitchFamily="18" charset="0"/>
              </a:rPr>
              <a:t>8</a:t>
            </a:r>
            <a:r>
              <a:rPr lang="cs-CZ" sz="1200" b="1" dirty="0" smtClean="0">
                <a:latin typeface="Garamond" pitchFamily="18" charset="0"/>
              </a:rPr>
              <a:t>)</a:t>
            </a:r>
            <a:endParaRPr lang="cs-CZ" sz="1200" b="1" dirty="0">
              <a:latin typeface="Garamond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547664" y="-8682"/>
            <a:ext cx="23883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Gerlachovský</a:t>
            </a:r>
            <a:r>
              <a:rPr lang="cs-CZ" sz="2400" b="1" dirty="0" smtClean="0"/>
              <a:t> štít</a:t>
            </a:r>
            <a:endParaRPr lang="cs-CZ" sz="2400" b="1" dirty="0"/>
          </a:p>
        </p:txBody>
      </p:sp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6679" y="-71065"/>
            <a:ext cx="9177359" cy="70001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0" y="-71065"/>
            <a:ext cx="35283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Nízké Tatry - </a:t>
            </a:r>
            <a:r>
              <a:rPr lang="cs-CZ" sz="2400" b="1" dirty="0" err="1" smtClean="0"/>
              <a:t>Chopok</a:t>
            </a:r>
            <a:r>
              <a:rPr lang="cs-CZ" sz="2400" b="1" dirty="0" smtClean="0"/>
              <a:t> (uprostřed) </a:t>
            </a:r>
          </a:p>
          <a:p>
            <a:r>
              <a:rPr lang="cs-CZ" sz="2400" b="1" dirty="0" smtClean="0"/>
              <a:t>a </a:t>
            </a:r>
            <a:r>
              <a:rPr lang="cs-CZ" sz="2400" b="1" dirty="0" err="1" smtClean="0"/>
              <a:t>Ďumbier</a:t>
            </a:r>
            <a:r>
              <a:rPr lang="cs-CZ" sz="2400" b="1" dirty="0" smtClean="0"/>
              <a:t> (vpravo)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8821530" y="0"/>
            <a:ext cx="30168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latin typeface="Garamond" pitchFamily="18" charset="0"/>
              </a:rPr>
              <a:t>9)</a:t>
            </a:r>
            <a:endParaRPr lang="cs-CZ" sz="1200" dirty="0">
              <a:latin typeface="Garamond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4316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 dir="ld"/>
      </p:transition>
    </mc:Choice>
    <mc:Fallback xmlns="">
      <p:transition spd="slow">
        <p:cover dir="ld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5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877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0" y="-9778"/>
            <a:ext cx="52920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Malá Fatra - v pozadí Velký Kriváň, nejvyšší hora pohoří (1 709 m n. m.)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770180" y="14861"/>
            <a:ext cx="37382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latin typeface="Garamond" pitchFamily="18" charset="0"/>
              </a:rPr>
              <a:t>10)</a:t>
            </a:r>
            <a:endParaRPr lang="cs-CZ" sz="1200" dirty="0">
              <a:latin typeface="Garamond" pitchFamily="18" charset="0"/>
            </a:endParaRP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865" y="-9778"/>
            <a:ext cx="9136994" cy="68527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75285" y="98222"/>
            <a:ext cx="5000771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Velká Fatra - </a:t>
            </a:r>
            <a:r>
              <a:rPr lang="cs-CZ" sz="2400" b="1" dirty="0" err="1" smtClean="0"/>
              <a:t>Ostredok</a:t>
            </a:r>
            <a:r>
              <a:rPr lang="cs-CZ" sz="2400" b="1" dirty="0" smtClean="0"/>
              <a:t>, nejvyšší hora pohoří (1 592 m n. m.)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8729344" y="11374"/>
            <a:ext cx="37382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latin typeface="Garamond" pitchFamily="18" charset="0"/>
              </a:rPr>
              <a:t>11)</a:t>
            </a:r>
            <a:endParaRPr lang="cs-CZ" sz="1200" dirty="0">
              <a:latin typeface="Garamond" pitchFamily="18" charset="0"/>
            </a:endParaRPr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3098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8748464" y="16615"/>
            <a:ext cx="37382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latin typeface="Garamond" pitchFamily="18" charset="0"/>
              </a:rPr>
              <a:t>12)</a:t>
            </a:r>
            <a:endParaRPr lang="cs-CZ" sz="1200" dirty="0">
              <a:latin typeface="Garamond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7560" y="177509"/>
            <a:ext cx="407281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Observatoř Skalnaté pleso</a:t>
            </a:r>
            <a:endParaRPr lang="cs-CZ" sz="2400" b="1" dirty="0"/>
          </a:p>
        </p:txBody>
      </p:sp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3098"/>
            <a:ext cx="9171693" cy="68685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47560" y="147689"/>
            <a:ext cx="38706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bg1"/>
                </a:solidFill>
              </a:rPr>
              <a:t>Demänovská</a:t>
            </a:r>
            <a:r>
              <a:rPr lang="cs-CZ" sz="2400" b="1" dirty="0" smtClean="0">
                <a:solidFill>
                  <a:schemeClr val="bg1"/>
                </a:solidFill>
              </a:rPr>
              <a:t> ledová jeskyně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760309" y="21096"/>
            <a:ext cx="37382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  <a:latin typeface="Garamond" pitchFamily="18" charset="0"/>
              </a:rPr>
              <a:t>13)</a:t>
            </a:r>
            <a:endParaRPr lang="cs-CZ" sz="1200" dirty="0">
              <a:solidFill>
                <a:schemeClr val="bg1"/>
              </a:solidFill>
              <a:latin typeface="Garamond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096325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 dir="ld"/>
      </p:transition>
    </mc:Choice>
    <mc:Fallback xmlns="">
      <p:transition spd="slow">
        <p:cover dir="ld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686800" cy="8382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  </a:t>
            </a:r>
            <a:r>
              <a:rPr lang="cs-CZ" sz="4400" dirty="0" smtClean="0"/>
              <a:t>Vodstvo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052736"/>
            <a:ext cx="8686800" cy="4525963"/>
          </a:xfrm>
        </p:spPr>
        <p:txBody>
          <a:bodyPr/>
          <a:lstStyle/>
          <a:p>
            <a:r>
              <a:rPr lang="cs-CZ" sz="4000" dirty="0" smtClean="0"/>
              <a:t>Dunaj (protéká Podunajskou nížinou)</a:t>
            </a:r>
          </a:p>
          <a:p>
            <a:r>
              <a:rPr lang="cs-CZ" sz="4000" dirty="0" smtClean="0"/>
              <a:t>Váh (nejdelší řeka)</a:t>
            </a:r>
          </a:p>
          <a:p>
            <a:r>
              <a:rPr lang="cs-CZ" sz="4000" dirty="0" smtClean="0"/>
              <a:t>Nitra, Hron, </a:t>
            </a:r>
            <a:r>
              <a:rPr lang="cs-CZ" sz="4000" dirty="0" err="1" smtClean="0"/>
              <a:t>Hornád</a:t>
            </a:r>
            <a:endParaRPr lang="cs-CZ" sz="4000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sz="4400" cap="all" dirty="0" smtClean="0">
                <a:solidFill>
                  <a:srgbClr val="4E3B30"/>
                </a:solidFill>
                <a:effectLst>
                  <a:reflection blurRad="12700" stA="48000" endA="300" endPos="55000" dir="5400000" sy="-90000" algn="bl" rotWithShape="0"/>
                </a:effectLst>
                <a:latin typeface="Franklin Gothic Medium"/>
                <a:ea typeface="+mj-ea"/>
                <a:cs typeface="+mj-cs"/>
              </a:rPr>
              <a:t>PŘEHRADY </a:t>
            </a:r>
          </a:p>
          <a:p>
            <a:pPr lvl="0">
              <a:buClr>
                <a:srgbClr val="F0A22E"/>
              </a:buClr>
            </a:pPr>
            <a:r>
              <a:rPr lang="cs-CZ" sz="4000" dirty="0" err="1" smtClean="0"/>
              <a:t>Zemplínská</a:t>
            </a:r>
            <a:r>
              <a:rPr lang="cs-CZ" sz="4000" dirty="0" smtClean="0"/>
              <a:t> </a:t>
            </a:r>
            <a:r>
              <a:rPr lang="cs-CZ" sz="4000" dirty="0" err="1" smtClean="0"/>
              <a:t>Šírava</a:t>
            </a:r>
            <a:r>
              <a:rPr lang="cs-CZ" sz="4000" dirty="0" smtClean="0"/>
              <a:t>, Liptovská </a:t>
            </a:r>
            <a:r>
              <a:rPr lang="cs-CZ" sz="4000" dirty="0" err="1" smtClean="0"/>
              <a:t>Mara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721500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 dir="ld"/>
      </p:transition>
    </mc:Choice>
    <mc:Fallback xmlns="">
      <p:transition spd="slow">
        <p:cover dir="ld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9831"/>
            <a:ext cx="9144000" cy="68776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584" y="45179"/>
            <a:ext cx="29239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Dunaj v Bratislavě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763823" y="45179"/>
            <a:ext cx="37382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latin typeface="Garamond" pitchFamily="18" charset="0"/>
              </a:rPr>
              <a:t>14)</a:t>
            </a:r>
            <a:endParaRPr lang="cs-CZ" sz="1200" dirty="0">
              <a:latin typeface="Garamond" pitchFamily="18" charset="0"/>
            </a:endParaRPr>
          </a:p>
        </p:txBody>
      </p:sp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6287" y="-9831"/>
            <a:ext cx="9176574" cy="68776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23528" y="145298"/>
            <a:ext cx="7617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Váh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596479" y="45178"/>
            <a:ext cx="37382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latin typeface="Garamond" pitchFamily="18" charset="0"/>
              </a:rPr>
              <a:t>15)</a:t>
            </a:r>
            <a:endParaRPr lang="cs-CZ" sz="1200" dirty="0">
              <a:latin typeface="Garamond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818216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 dir="ld"/>
      </p:transition>
    </mc:Choice>
    <mc:Fallback xmlns="">
      <p:transition spd="slow">
        <p:cover dir="ld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09" y="9343"/>
            <a:ext cx="9131992" cy="68489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721840" y="9343"/>
            <a:ext cx="37382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latin typeface="Garamond" pitchFamily="18" charset="0"/>
              </a:rPr>
              <a:t>16)</a:t>
            </a:r>
            <a:endParaRPr lang="cs-CZ" sz="1200" dirty="0">
              <a:latin typeface="Garamond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7052" y="101676"/>
            <a:ext cx="19688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Zemplínská</a:t>
            </a:r>
            <a:r>
              <a:rPr lang="cs-CZ" b="1" dirty="0" smtClean="0"/>
              <a:t> </a:t>
            </a:r>
            <a:r>
              <a:rPr lang="cs-CZ" b="1" dirty="0" err="1" smtClean="0"/>
              <a:t>Šírava</a:t>
            </a:r>
            <a:endParaRPr lang="cs-CZ" b="1" dirty="0"/>
          </a:p>
        </p:txBody>
      </p:sp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9466" y="0"/>
            <a:ext cx="9168342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61732" y="90943"/>
            <a:ext cx="33098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Štrbské pleso (ledovcové jezero)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752632" y="9343"/>
            <a:ext cx="37382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latin typeface="Garamond" pitchFamily="18" charset="0"/>
              </a:rPr>
              <a:t>17)</a:t>
            </a:r>
            <a:endParaRPr lang="cs-CZ" sz="1200" dirty="0">
              <a:latin typeface="Garamond" pitchFamily="18" charset="0"/>
            </a:endParaRP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9466" y="9343"/>
            <a:ext cx="9224900" cy="68486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5413" y="92690"/>
            <a:ext cx="16712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Liptovská </a:t>
            </a:r>
            <a:r>
              <a:rPr lang="cs-CZ" b="1" dirty="0" err="1" smtClean="0"/>
              <a:t>Mara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820305" y="20801"/>
            <a:ext cx="37382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latin typeface="Garamond" pitchFamily="18" charset="0"/>
              </a:rPr>
              <a:t>18)</a:t>
            </a:r>
            <a:endParaRPr lang="cs-CZ" sz="1200" dirty="0">
              <a:latin typeface="Garamond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12193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 dir="ld"/>
      </p:transition>
    </mc:Choice>
    <mc:Fallback xmlns="">
      <p:transition spd="slow">
        <p:cover dir="ld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9" grpId="0"/>
      <p:bldP spid="10" grpId="0"/>
      <p:bldP spid="7" grpId="0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251520" y="404664"/>
            <a:ext cx="4290556" cy="639762"/>
          </a:xfrm>
        </p:spPr>
        <p:txBody>
          <a:bodyPr>
            <a:noAutofit/>
          </a:bodyPr>
          <a:lstStyle/>
          <a:p>
            <a:r>
              <a:rPr lang="cs-CZ" sz="4400" dirty="0" smtClean="0">
                <a:solidFill>
                  <a:srgbClr val="4E3B30"/>
                </a:solidFill>
                <a:effectLst>
                  <a:reflection blurRad="12700" stA="48000" endA="300" endPos="55000" dir="5400000" sy="-90000" algn="bl" rotWithShape="0"/>
                </a:effectLst>
              </a:rPr>
              <a:t>zemědělství</a:t>
            </a:r>
            <a:endParaRPr lang="cs-CZ" sz="4400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half" idx="3"/>
          </p:nvPr>
        </p:nvSpPr>
        <p:spPr>
          <a:xfrm>
            <a:off x="4644008" y="404664"/>
            <a:ext cx="4292241" cy="639762"/>
          </a:xfrm>
        </p:spPr>
        <p:txBody>
          <a:bodyPr>
            <a:noAutofit/>
          </a:bodyPr>
          <a:lstStyle/>
          <a:p>
            <a:r>
              <a:rPr lang="cs-CZ" sz="4400" dirty="0" smtClean="0">
                <a:solidFill>
                  <a:srgbClr val="4E3B30"/>
                </a:solidFill>
                <a:effectLst>
                  <a:reflection blurRad="12700" stA="48000" endA="300" endPos="55000" dir="5400000" sy="-90000" algn="bl" rotWithShape="0"/>
                </a:effectLst>
              </a:rPr>
              <a:t>    průmysl</a:t>
            </a:r>
            <a:endParaRPr lang="cs-CZ" sz="44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2"/>
          </p:nvPr>
        </p:nvSpPr>
        <p:spPr>
          <a:xfrm>
            <a:off x="107504" y="1316037"/>
            <a:ext cx="5112568" cy="3941763"/>
          </a:xfrm>
        </p:spPr>
        <p:txBody>
          <a:bodyPr>
            <a:noAutofit/>
          </a:bodyPr>
          <a:lstStyle/>
          <a:p>
            <a:r>
              <a:rPr lang="cs-CZ" sz="3600" b="1" u="sng" dirty="0"/>
              <a:t>n</a:t>
            </a:r>
            <a:r>
              <a:rPr lang="cs-CZ" sz="3600" b="1" u="sng" dirty="0" smtClean="0"/>
              <a:t>ížiny</a:t>
            </a:r>
            <a:r>
              <a:rPr lang="cs-CZ" sz="3600" dirty="0" smtClean="0"/>
              <a:t>: pšenice, ovoce kukuřice, zelenina, víno, cukrovka, olejniny, chov prasat a drůbeže</a:t>
            </a:r>
          </a:p>
          <a:p>
            <a:r>
              <a:rPr lang="cs-CZ" sz="3600" b="1" u="sng" dirty="0"/>
              <a:t>h</a:t>
            </a:r>
            <a:r>
              <a:rPr lang="cs-CZ" sz="3600" b="1" u="sng" dirty="0" smtClean="0"/>
              <a:t>ornatiny</a:t>
            </a:r>
            <a:r>
              <a:rPr lang="cs-CZ" sz="3600" dirty="0" smtClean="0"/>
              <a:t>: brambory, len, oves</a:t>
            </a:r>
          </a:p>
          <a:p>
            <a:r>
              <a:rPr lang="cs-CZ" sz="3600" b="1" u="sng" dirty="0"/>
              <a:t>h</a:t>
            </a:r>
            <a:r>
              <a:rPr lang="cs-CZ" sz="3600" b="1" u="sng" dirty="0" smtClean="0"/>
              <a:t>orské louky </a:t>
            </a:r>
            <a:r>
              <a:rPr lang="cs-CZ" sz="3600" dirty="0" smtClean="0"/>
              <a:t>(pastviny): ovce, krávy</a:t>
            </a:r>
            <a:endParaRPr lang="cs-CZ" sz="3600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4"/>
          </p:nvPr>
        </p:nvSpPr>
        <p:spPr>
          <a:xfrm>
            <a:off x="5148064" y="1268760"/>
            <a:ext cx="4288536" cy="3941763"/>
          </a:xfrm>
        </p:spPr>
        <p:txBody>
          <a:bodyPr>
            <a:normAutofit/>
          </a:bodyPr>
          <a:lstStyle/>
          <a:p>
            <a:r>
              <a:rPr lang="cs-CZ" sz="3600" dirty="0"/>
              <a:t>d</a:t>
            </a:r>
            <a:r>
              <a:rPr lang="cs-CZ" sz="3600" dirty="0" smtClean="0"/>
              <a:t>řevozpracující</a:t>
            </a:r>
          </a:p>
          <a:p>
            <a:r>
              <a:rPr lang="cs-CZ" sz="3600" dirty="0" smtClean="0"/>
              <a:t>hutnický</a:t>
            </a:r>
          </a:p>
          <a:p>
            <a:r>
              <a:rPr lang="cs-CZ" sz="3600" dirty="0"/>
              <a:t>c</a:t>
            </a:r>
            <a:r>
              <a:rPr lang="cs-CZ" sz="3600" dirty="0" smtClean="0"/>
              <a:t>hemický</a:t>
            </a:r>
          </a:p>
          <a:p>
            <a:r>
              <a:rPr lang="cs-CZ" sz="3600" dirty="0" smtClean="0"/>
              <a:t>textilní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67004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 dir="ld"/>
      </p:transition>
    </mc:Choice>
    <mc:Fallback xmlns="">
      <p:transition spd="slow">
        <p:cover dir="ld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25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25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25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8" grpId="0" build="p"/>
      <p:bldP spid="9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251520" y="116632"/>
            <a:ext cx="8686800" cy="838200"/>
          </a:xfrm>
        </p:spPr>
        <p:txBody>
          <a:bodyPr>
            <a:normAutofit/>
          </a:bodyPr>
          <a:lstStyle/>
          <a:p>
            <a:r>
              <a:rPr lang="cs-CZ" sz="4400" dirty="0" smtClean="0"/>
              <a:t>Zajímavosti:</a:t>
            </a:r>
            <a:endParaRPr lang="cs-CZ" sz="4400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872"/>
            <a:ext cx="9144000" cy="6910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0" y="5607"/>
            <a:ext cx="20778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z</a:t>
            </a:r>
            <a:r>
              <a:rPr lang="cs-CZ" sz="2400" b="1" dirty="0" smtClean="0"/>
              <a:t>ámek Bojnice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659797" y="5607"/>
            <a:ext cx="37382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latin typeface="Garamond" pitchFamily="18" charset="0"/>
              </a:rPr>
              <a:t>19)</a:t>
            </a:r>
            <a:endParaRPr lang="cs-CZ" sz="1200" dirty="0">
              <a:latin typeface="Garamond" pitchFamily="18" charset="0"/>
            </a:endParaRPr>
          </a:p>
        </p:txBody>
      </p:sp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607"/>
            <a:ext cx="9240609" cy="6910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63095" y="97939"/>
            <a:ext cx="18373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Spišský hrad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776150" y="51773"/>
            <a:ext cx="37382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latin typeface="Garamond" pitchFamily="18" charset="0"/>
              </a:rPr>
              <a:t>20)</a:t>
            </a:r>
            <a:endParaRPr lang="cs-CZ" sz="1200" dirty="0">
              <a:latin typeface="Garamond" pitchFamily="18" charset="0"/>
            </a:endParaRPr>
          </a:p>
        </p:txBody>
      </p:sp>
      <p:pic>
        <p:nvPicPr>
          <p:cNvPr id="9221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5313" y="0"/>
            <a:ext cx="9351234" cy="69068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981776" y="72972"/>
            <a:ext cx="20508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l</a:t>
            </a:r>
            <a:r>
              <a:rPr lang="cs-CZ" sz="2400" b="1" dirty="0" smtClean="0"/>
              <a:t>ázně Piešťany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770180" y="82585"/>
            <a:ext cx="37382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latin typeface="Garamond" pitchFamily="18" charset="0"/>
              </a:rPr>
              <a:t>21)</a:t>
            </a:r>
            <a:endParaRPr lang="cs-CZ" sz="1200" dirty="0">
              <a:latin typeface="Garamond" pitchFamily="18" charset="0"/>
            </a:endParaRPr>
          </a:p>
        </p:txBody>
      </p:sp>
      <p:pic>
        <p:nvPicPr>
          <p:cNvPr id="9222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89382" y="0"/>
            <a:ext cx="9385303" cy="70042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120928" y="107049"/>
            <a:ext cx="31120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Ľubovniansky</a:t>
            </a:r>
            <a:r>
              <a:rPr lang="cs-CZ" sz="2400" b="1" dirty="0" smtClean="0"/>
              <a:t> skanzen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770180" y="5607"/>
            <a:ext cx="43204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Garamond" pitchFamily="18" charset="0"/>
              </a:rPr>
              <a:t>22)</a:t>
            </a:r>
            <a:endParaRPr lang="cs-CZ" sz="1200" dirty="0">
              <a:latin typeface="Garamond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5933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 dir="ld"/>
      </p:transition>
    </mc:Choice>
    <mc:Fallback xmlns="">
      <p:transition spd="slow">
        <p:cover dir="ld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9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0" grpId="0"/>
      <p:bldP spid="11" grpId="0"/>
      <p:bldP spid="12" grpId="0"/>
      <p:bldP spid="14" grpId="0"/>
      <p:bldP spid="13" grpId="0"/>
      <p:bldP spid="15" grpId="0"/>
      <p:bldP spid="1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251520" y="332656"/>
            <a:ext cx="5472608" cy="639762"/>
          </a:xfrm>
        </p:spPr>
        <p:txBody>
          <a:bodyPr>
            <a:noAutofit/>
          </a:bodyPr>
          <a:lstStyle/>
          <a:p>
            <a:r>
              <a:rPr lang="cs-CZ" sz="30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HLAVNÍ MĚSTO SLOVENSKA JE?</a:t>
            </a:r>
            <a:endParaRPr lang="cs-CZ" sz="3000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3"/>
          </p:nvPr>
        </p:nvSpPr>
        <p:spPr>
          <a:xfrm>
            <a:off x="4644008" y="1268760"/>
            <a:ext cx="4221250" cy="639762"/>
          </a:xfrm>
        </p:spPr>
        <p:txBody>
          <a:bodyPr>
            <a:normAutofit/>
          </a:bodyPr>
          <a:lstStyle/>
          <a:p>
            <a:r>
              <a:rPr lang="cs-CZ" sz="30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Nejdelší řekou je ?</a:t>
            </a:r>
            <a:endParaRPr lang="cs-CZ" sz="3000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>
          <a:xfrm>
            <a:off x="323528" y="980728"/>
            <a:ext cx="4290556" cy="3941763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ŽILINA</a:t>
            </a:r>
          </a:p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BRATISLAVA</a:t>
            </a:r>
          </a:p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NITRA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4644008" y="1988840"/>
            <a:ext cx="4288536" cy="3941763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VÁH</a:t>
            </a:r>
          </a:p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DUNAJ</a:t>
            </a:r>
          </a:p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HORNÁD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Zástupný symbol pro text 4"/>
          <p:cNvSpPr txBox="1">
            <a:spLocks/>
          </p:cNvSpPr>
          <p:nvPr/>
        </p:nvSpPr>
        <p:spPr>
          <a:xfrm>
            <a:off x="330277" y="3140968"/>
            <a:ext cx="5801669" cy="1152128"/>
          </a:xfrm>
          <a:prstGeom prst="rect">
            <a:avLst/>
          </a:prstGeom>
        </p:spPr>
        <p:txBody>
          <a:bodyPr vert="horz" anchor="ctr">
            <a:no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1800" b="0" kern="120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0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18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16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0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0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SLOVENSKU NELEŽÍ MĚSTA:</a:t>
            </a:r>
            <a:endParaRPr lang="cs-CZ" sz="3000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Zástupný symbol pro obsah 7"/>
          <p:cNvSpPr txBox="1">
            <a:spLocks/>
          </p:cNvSpPr>
          <p:nvPr/>
        </p:nvSpPr>
        <p:spPr>
          <a:xfrm>
            <a:off x="467544" y="4005064"/>
            <a:ext cx="5832648" cy="3941763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ŽILINA, PREŠOV</a:t>
            </a:r>
          </a:p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BANSKÁ BYSTRICA, KOŠICE </a:t>
            </a:r>
          </a:p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BRNO, KADAŇ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03212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 dir="ld"/>
      </p:transition>
    </mc:Choice>
    <mc:Fallback xmlns="">
      <p:transition spd="slow">
        <p:cover dir="ld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500"/>
                            </p:stCondLst>
                            <p:childTnLst>
                              <p:par>
                                <p:cTn id="2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" dur="1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1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500"/>
                            </p:stCondLst>
                            <p:childTnLst>
                              <p:par>
                                <p:cTn id="36" presetID="53" presetClass="exit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" dur="1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" dur="1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000"/>
                            </p:stCondLst>
                            <p:childTnLst>
                              <p:par>
                                <p:cTn id="49" presetID="53" presetClass="entr" presetSubtype="16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0"/>
                            </p:stCondLst>
                            <p:childTnLst>
                              <p:par>
                                <p:cTn id="55" presetID="53" presetClass="entr" presetSubtype="16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8000"/>
                            </p:stCondLst>
                            <p:childTnLst>
                              <p:par>
                                <p:cTn id="61" presetID="53" presetClass="entr" presetSubtype="16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9" dur="1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1" dur="1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6" dur="1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8" dur="1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2000"/>
                            </p:stCondLst>
                            <p:childTnLst>
                              <p:par>
                                <p:cTn id="88" presetID="53" presetClass="entr" presetSubtype="16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1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1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5000"/>
                            </p:stCondLst>
                            <p:childTnLst>
                              <p:par>
                                <p:cTn id="94" presetID="53" presetClass="entr" presetSubtype="16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1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8000"/>
                            </p:stCondLst>
                            <p:childTnLst>
                              <p:par>
                                <p:cTn id="100" presetID="53" presetClass="entr" presetSubtype="16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1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1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8" dur="1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0" dur="1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13" presetID="53" presetClass="exit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4" dur="1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6" dur="1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686800" cy="841248"/>
          </a:xfrm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 Najdi 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na mapě.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124744"/>
            <a:ext cx="8064896" cy="4174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11560" y="5299169"/>
            <a:ext cx="720080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– </a:t>
            </a:r>
            <a:r>
              <a:rPr lang="cs-CZ" sz="28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12. </a:t>
            </a:r>
            <a:r>
              <a:rPr lang="cs-CZ" sz="28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sousední státy, města</a:t>
            </a:r>
          </a:p>
          <a:p>
            <a:r>
              <a:rPr lang="cs-CZ" sz="28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– G     = řeky, přehrady</a:t>
            </a:r>
          </a:p>
          <a:p>
            <a:r>
              <a:rPr lang="cs-CZ" sz="28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= nejvyšší hora </a:t>
            </a:r>
            <a:r>
              <a:rPr lang="cs-CZ" sz="28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doplň název pohoří</a:t>
            </a:r>
          </a:p>
        </p:txBody>
      </p:sp>
      <p:sp>
        <p:nvSpPr>
          <p:cNvPr id="4" name="Rovnoramenný trojúhelník 3"/>
          <p:cNvSpPr/>
          <p:nvPr/>
        </p:nvSpPr>
        <p:spPr>
          <a:xfrm>
            <a:off x="702911" y="6279890"/>
            <a:ext cx="288032" cy="258116"/>
          </a:xfrm>
          <a:prstGeom prst="triangl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615233" y="3516588"/>
            <a:ext cx="39773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63688" y="2060848"/>
            <a:ext cx="3994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833762" y="1340768"/>
            <a:ext cx="3994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956376" y="3211956"/>
            <a:ext cx="3994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76056" y="4437112"/>
            <a:ext cx="46358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5. 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475656" y="3916698"/>
            <a:ext cx="3786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6.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603669" y="3736459"/>
            <a:ext cx="37132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7.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542390" y="2724889"/>
            <a:ext cx="3994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8.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169155" y="1867009"/>
            <a:ext cx="3994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9.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386126" y="2831220"/>
            <a:ext cx="54188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10.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156176" y="2204864"/>
            <a:ext cx="54380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11.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864038" y="2930728"/>
            <a:ext cx="55015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12.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794344" y="4365104"/>
            <a:ext cx="32252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20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850566" y="3412011"/>
            <a:ext cx="34015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endParaRPr lang="cs-CZ" sz="20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732243" y="3242115"/>
            <a:ext cx="3337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endParaRPr lang="cs-CZ" sz="20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235540" y="3725885"/>
            <a:ext cx="35137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  <a:endParaRPr lang="cs-CZ" sz="20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701173" y="2612854"/>
            <a:ext cx="3257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endParaRPr lang="cs-CZ" sz="20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007033" y="2631165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</a:t>
            </a:r>
            <a:endParaRPr lang="cs-CZ" sz="20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151008" y="2088969"/>
            <a:ext cx="35137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</a:t>
            </a:r>
            <a:endParaRPr lang="cs-CZ" sz="20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022474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 dir="ld"/>
      </p:transition>
    </mc:Choice>
    <mc:Fallback xmlns="">
      <p:transition spd="slow">
        <p:cover dir="ld"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>
            <a:normAutofit/>
          </a:bodyPr>
          <a:lstStyle/>
          <a:p>
            <a:r>
              <a:rPr lang="cs-CZ" sz="4000" dirty="0" smtClean="0"/>
              <a:t>řešení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24744"/>
            <a:ext cx="8856984" cy="5184576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sz="4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Rakousko	  9. Žilina  </a:t>
            </a:r>
          </a:p>
          <a:p>
            <a:pPr marL="0" indent="0">
              <a:buNone/>
            </a:pPr>
            <a:r>
              <a:rPr lang="cs-CZ" sz="4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Česko		10. Banská Bystrica			 </a:t>
            </a:r>
          </a:p>
          <a:p>
            <a:pPr marL="0" indent="0">
              <a:buNone/>
            </a:pPr>
            <a:r>
              <a:rPr lang="cs-CZ" sz="4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 Polsko		11. Prešov		</a:t>
            </a:r>
          </a:p>
          <a:p>
            <a:pPr marL="0" indent="0">
              <a:buNone/>
            </a:pPr>
            <a:r>
              <a:rPr lang="cs-CZ" sz="4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 Ukrajina		12. Košice</a:t>
            </a:r>
          </a:p>
          <a:p>
            <a:pPr marL="0" indent="0">
              <a:buNone/>
            </a:pPr>
            <a:r>
              <a:rPr lang="cs-CZ" sz="4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5. Maďarsko	A – Dunaj	E - </a:t>
            </a:r>
            <a:r>
              <a:rPr lang="cs-CZ" sz="4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Hornád</a:t>
            </a:r>
            <a:endParaRPr lang="cs-CZ" sz="4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4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6. Bratislava	B – Váh	F – </a:t>
            </a:r>
            <a:r>
              <a:rPr lang="cs-CZ" sz="4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Zemplínská</a:t>
            </a:r>
            <a:r>
              <a:rPr lang="cs-CZ" sz="4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šírava</a:t>
            </a:r>
            <a:endParaRPr lang="cs-CZ" sz="4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4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7. Nitra		C – Nitra	G – Liptovská </a:t>
            </a:r>
            <a:r>
              <a:rPr lang="cs-CZ" sz="4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Mara</a:t>
            </a:r>
            <a:endParaRPr lang="cs-CZ" sz="4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4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8. Trenčín		D – Hron	</a:t>
            </a:r>
          </a:p>
          <a:p>
            <a:pPr marL="0" indent="0">
              <a:buNone/>
            </a:pPr>
            <a:endParaRPr lang="cs-CZ" sz="4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4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Nejvyšší hora – </a:t>
            </a:r>
            <a:r>
              <a:rPr lang="cs-CZ" sz="4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Gerlachovský</a:t>
            </a:r>
            <a:r>
              <a:rPr lang="cs-CZ" sz="4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štít </a:t>
            </a:r>
          </a:p>
          <a:p>
            <a:pPr marL="0" indent="0">
              <a:buNone/>
            </a:pPr>
            <a:r>
              <a:rPr lang="cs-CZ" sz="4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ve Vysokých Tatrách</a:t>
            </a:r>
          </a:p>
          <a:p>
            <a:pPr marL="514350" indent="-514350">
              <a:buAutoNum type="arabicPeriod"/>
            </a:pPr>
            <a:endPara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14350" indent="-514350">
              <a:buAutoNum type="arabicPeriod"/>
            </a:pP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03925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 dir="ld"/>
      </p:transition>
    </mc:Choice>
    <mc:Fallback xmlns="">
      <p:transition spd="slow">
        <p:cover dir="ld"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TVOŘ DVOJICE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VYSOKÉ TATRY</a:t>
            </a:r>
          </a:p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ZEMPLÍNSKÁ ŠÍRAVA</a:t>
            </a:r>
          </a:p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DUNAJ</a:t>
            </a:r>
          </a:p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KOŠICE</a:t>
            </a:r>
          </a:p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GERLACHOVSKÝ ŠTÍT</a:t>
            </a:r>
          </a:p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BOJNICE</a:t>
            </a:r>
          </a:p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SLOVENŠTINA</a:t>
            </a:r>
          </a:p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NÍŽINA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JAZYK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MĚSTO</a:t>
            </a:r>
          </a:p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ZÁMEK</a:t>
            </a:r>
          </a:p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POHOŘÍ</a:t>
            </a:r>
          </a:p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ŘEKA</a:t>
            </a:r>
          </a:p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PODUNAJSKÁ</a:t>
            </a:r>
          </a:p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HORA</a:t>
            </a:r>
          </a:p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PŘEHRADA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Zástupný symbol pro obsah 10"/>
          <p:cNvSpPr txBox="1">
            <a:spLocks/>
          </p:cNvSpPr>
          <p:nvPr/>
        </p:nvSpPr>
        <p:spPr>
          <a:xfrm>
            <a:off x="4572000" y="1575216"/>
            <a:ext cx="4343400" cy="472440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POHOŘÍ</a:t>
            </a:r>
          </a:p>
          <a:p>
            <a:pPr algn="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PŘEHRADA</a:t>
            </a:r>
          </a:p>
          <a:p>
            <a:pPr algn="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ŘEKA</a:t>
            </a:r>
          </a:p>
          <a:p>
            <a:pPr algn="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MĚSTO</a:t>
            </a:r>
          </a:p>
          <a:p>
            <a:pPr algn="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HORA</a:t>
            </a:r>
          </a:p>
          <a:p>
            <a:pPr algn="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ZÁMEK</a:t>
            </a:r>
          </a:p>
          <a:p>
            <a:pPr algn="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JAZYK</a:t>
            </a:r>
          </a:p>
          <a:p>
            <a:pPr algn="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PODUNAJSKÁ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111515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 dir="ld"/>
      </p:transition>
    </mc:Choice>
    <mc:Fallback xmlns="">
      <p:transition spd="slow">
        <p:cover dir="ld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50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0"/>
                            </p:stCondLst>
                            <p:childTnLst>
                              <p:par>
                                <p:cTn id="2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500"/>
                            </p:stCondLst>
                            <p:childTnLst>
                              <p:par>
                                <p:cTn id="2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9500"/>
                            </p:stCondLst>
                            <p:childTnLst>
                              <p:par>
                                <p:cTn id="4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5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5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5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1000"/>
                            </p:stCondLst>
                            <p:childTnLst>
                              <p:par>
                                <p:cTn id="4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5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5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500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2500"/>
                            </p:stCondLst>
                            <p:childTnLst>
                              <p:par>
                                <p:cTn id="5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5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5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500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4000"/>
                            </p:stCondLst>
                            <p:childTnLst>
                              <p:par>
                                <p:cTn id="5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5500"/>
                            </p:stCondLst>
                            <p:childTnLst>
                              <p:par>
                                <p:cTn id="6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17000"/>
                            </p:stCondLst>
                            <p:childTnLst>
                              <p:par>
                                <p:cTn id="7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8500"/>
                            </p:stCondLst>
                            <p:childTnLst>
                              <p:par>
                                <p:cTn id="7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5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5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5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20000"/>
                            </p:stCondLst>
                            <p:childTnLst>
                              <p:par>
                                <p:cTn id="8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5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5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15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21500"/>
                            </p:stCondLst>
                            <p:childTnLst>
                              <p:par>
                                <p:cTn id="8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1500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500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1500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23000"/>
                            </p:stCondLst>
                            <p:childTnLst>
                              <p:par>
                                <p:cTn id="9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15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5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1500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24500"/>
                            </p:stCondLst>
                            <p:childTnLst>
                              <p:par>
                                <p:cTn id="10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1500" fill="hold"/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500" fill="hold"/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1500"/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5" dur="1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7" dur="1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2" dur="1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4" dur="1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9" dur="15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15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1" dur="1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6" dur="15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15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8" dur="1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3" dur="15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5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5" dur="1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6" fill="hold">
                      <p:stCondLst>
                        <p:cond delay="indefinite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0" dur="15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15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2" dur="15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7" dur="1500" fill="hold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1500" fill="hold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9" dur="1500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0" fill="hold">
                      <p:stCondLst>
                        <p:cond delay="indefinite"/>
                      </p:stCondLst>
                      <p:childTnLst>
                        <p:par>
                          <p:cTn id="181" fill="hold">
                            <p:stCondLst>
                              <p:cond delay="0"/>
                            </p:stCondLst>
                            <p:childTnLst>
                              <p:par>
                                <p:cTn id="18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4" dur="1500" fill="hold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1500" fill="hold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6" dur="1500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1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8686800" cy="5040560"/>
          </a:xfrm>
        </p:spPr>
        <p:txBody>
          <a:bodyPr>
            <a:normAutofit/>
          </a:bodyPr>
          <a:lstStyle/>
          <a:p>
            <a:r>
              <a:rPr lang="cs-CZ" sz="1100" dirty="0" smtClean="0"/>
              <a:t>Použité zdroje</a:t>
            </a:r>
          </a:p>
          <a:p>
            <a:pPr marL="228600" indent="-228600">
              <a:buAutoNum type="arabicPeriod"/>
            </a:pPr>
            <a:r>
              <a:rPr lang="nl-NL" sz="1100" dirty="0" smtClean="0"/>
              <a:t>ONDREJK</a:t>
            </a:r>
            <a:r>
              <a:rPr lang="nl-NL" sz="1100" dirty="0"/>
              <a:t>. </a:t>
            </a:r>
            <a:r>
              <a:rPr lang="nl-NL" sz="1100" i="1" dirty="0" smtClean="0"/>
              <a:t>Wikipedi</a:t>
            </a:r>
            <a:r>
              <a:rPr lang="cs-CZ" sz="1100" i="1" dirty="0" smtClean="0"/>
              <a:t>a</a:t>
            </a:r>
            <a:r>
              <a:rPr lang="nl-NL" sz="1100" dirty="0" smtClean="0"/>
              <a:t> </a:t>
            </a:r>
            <a:r>
              <a:rPr lang="nl-NL" sz="1100" dirty="0"/>
              <a:t>[online]. [cit. </a:t>
            </a:r>
            <a:r>
              <a:rPr lang="nl-NL" sz="1100" dirty="0" smtClean="0"/>
              <a:t>1</a:t>
            </a:r>
            <a:r>
              <a:rPr lang="cs-CZ" sz="1100" dirty="0" smtClean="0"/>
              <a:t>0</a:t>
            </a:r>
            <a:r>
              <a:rPr lang="nl-NL" sz="1100" dirty="0" smtClean="0"/>
              <a:t>.</a:t>
            </a:r>
            <a:r>
              <a:rPr lang="cs-CZ" sz="1100" dirty="0" smtClean="0"/>
              <a:t>0</a:t>
            </a:r>
            <a:r>
              <a:rPr lang="cs-CZ" sz="1100" dirty="0"/>
              <a:t>2</a:t>
            </a:r>
            <a:r>
              <a:rPr lang="nl-NL" sz="1100" dirty="0" smtClean="0"/>
              <a:t>.2012</a:t>
            </a:r>
            <a:r>
              <a:rPr lang="nl-NL" sz="1100" dirty="0"/>
              <a:t>]. Dostupný na WWW: &lt;http://</a:t>
            </a:r>
            <a:r>
              <a:rPr lang="nl-NL" sz="1100" dirty="0" smtClean="0"/>
              <a:t>cs.wikipedia.org/wiki/Soubor:Bratislava_Castle.jpg&gt;. </a:t>
            </a:r>
            <a:endParaRPr lang="cs-CZ" sz="1100" dirty="0" smtClean="0"/>
          </a:p>
          <a:p>
            <a:pPr marL="228600" indent="-228600">
              <a:buAutoNum type="arabicPeriod"/>
            </a:pPr>
            <a:r>
              <a:rPr lang="cs-CZ" sz="1100" dirty="0"/>
              <a:t>PUDELEK.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</a:t>
            </a:r>
            <a:r>
              <a:rPr lang="nl-NL" sz="1100" dirty="0" smtClean="0"/>
              <a:t>cit. 1</a:t>
            </a:r>
            <a:r>
              <a:rPr lang="cs-CZ" sz="1100" dirty="0" smtClean="0"/>
              <a:t>0</a:t>
            </a:r>
            <a:r>
              <a:rPr lang="nl-NL" sz="1100" dirty="0" smtClean="0"/>
              <a:t>.</a:t>
            </a:r>
            <a:r>
              <a:rPr lang="cs-CZ" sz="1100" dirty="0" smtClean="0"/>
              <a:t>02</a:t>
            </a:r>
            <a:r>
              <a:rPr lang="nl-NL" sz="1100" dirty="0" smtClean="0"/>
              <a:t>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&lt;http://cs.wikipedia.org/wiki/</a:t>
            </a:r>
            <a:r>
              <a:rPr lang="cs-CZ" sz="1100" dirty="0" err="1"/>
              <a:t>Soubor:Bratislava_view_from_Crown_Tower.jpg</a:t>
            </a:r>
            <a:r>
              <a:rPr lang="cs-CZ" sz="1100" dirty="0"/>
              <a:t>&gt;. </a:t>
            </a:r>
            <a:endParaRPr lang="cs-CZ" sz="1100" dirty="0" smtClean="0"/>
          </a:p>
          <a:p>
            <a:pPr marL="228600" indent="-228600">
              <a:buAutoNum type="arabicPeriod"/>
            </a:pPr>
            <a:r>
              <a:rPr lang="cs-CZ" sz="1100" dirty="0"/>
              <a:t>AKTRON.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</a:t>
            </a:r>
            <a:r>
              <a:rPr lang="nl-NL" sz="1100" dirty="0" smtClean="0"/>
              <a:t>cit. 1</a:t>
            </a:r>
            <a:r>
              <a:rPr lang="cs-CZ" sz="1100" dirty="0" smtClean="0"/>
              <a:t>0</a:t>
            </a:r>
            <a:r>
              <a:rPr lang="nl-NL" sz="1100" dirty="0" smtClean="0"/>
              <a:t>.</a:t>
            </a:r>
            <a:r>
              <a:rPr lang="cs-CZ" sz="1100" dirty="0" smtClean="0"/>
              <a:t>02</a:t>
            </a:r>
            <a:r>
              <a:rPr lang="nl-NL" sz="1100" dirty="0" smtClean="0"/>
              <a:t>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&lt;http://cs.wikipedia.org/wiki/</a:t>
            </a:r>
            <a:r>
              <a:rPr lang="cs-CZ" sz="1100" dirty="0" err="1"/>
              <a:t>Soubor:Center_of_Bratislava.jpg</a:t>
            </a:r>
            <a:r>
              <a:rPr lang="cs-CZ" sz="1100" dirty="0"/>
              <a:t>&gt;. </a:t>
            </a:r>
            <a:endParaRPr lang="cs-CZ" sz="1100" dirty="0" smtClean="0"/>
          </a:p>
          <a:p>
            <a:pPr marL="228600" indent="-228600">
              <a:buAutoNum type="arabicPeriod"/>
            </a:pPr>
            <a:r>
              <a:rPr lang="cs-CZ" sz="1100" dirty="0"/>
              <a:t>STAKO.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</a:t>
            </a:r>
            <a:r>
              <a:rPr lang="nl-NL" sz="1100" dirty="0" smtClean="0"/>
              <a:t>cit. 1</a:t>
            </a:r>
            <a:r>
              <a:rPr lang="cs-CZ" sz="1100" dirty="0" smtClean="0"/>
              <a:t>0</a:t>
            </a:r>
            <a:r>
              <a:rPr lang="nl-NL" sz="1100" dirty="0" smtClean="0"/>
              <a:t>.</a:t>
            </a:r>
            <a:r>
              <a:rPr lang="cs-CZ" sz="1100" dirty="0" smtClean="0"/>
              <a:t>02</a:t>
            </a:r>
            <a:r>
              <a:rPr lang="nl-NL" sz="1100" dirty="0" smtClean="0"/>
              <a:t>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&lt;http://cs.wikipedia.org/wiki/Soubor:Besztercabanya3.jpg&gt;. </a:t>
            </a:r>
            <a:endParaRPr lang="cs-CZ" sz="1100" dirty="0" smtClean="0"/>
          </a:p>
          <a:p>
            <a:pPr marL="228600" indent="-228600">
              <a:buAutoNum type="arabicPeriod"/>
            </a:pPr>
            <a:r>
              <a:rPr lang="cs-CZ" sz="1100" dirty="0"/>
              <a:t>HLAUKA, Martin.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</a:t>
            </a:r>
            <a:r>
              <a:rPr lang="nl-NL" sz="1100" dirty="0" smtClean="0"/>
              <a:t>cit. 1</a:t>
            </a:r>
            <a:r>
              <a:rPr lang="cs-CZ" sz="1100" dirty="0" smtClean="0"/>
              <a:t>0</a:t>
            </a:r>
            <a:r>
              <a:rPr lang="nl-NL" sz="1100" dirty="0" smtClean="0"/>
              <a:t>.</a:t>
            </a:r>
            <a:r>
              <a:rPr lang="cs-CZ" sz="1100" dirty="0" smtClean="0"/>
              <a:t>02</a:t>
            </a:r>
            <a:r>
              <a:rPr lang="nl-NL" sz="1100" dirty="0" smtClean="0"/>
              <a:t>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&lt;http://cs.wikipedia.org/wiki/</a:t>
            </a:r>
            <a:r>
              <a:rPr lang="cs-CZ" sz="1100" dirty="0" err="1"/>
              <a:t>Soubor:Trenciansky_hrad</a:t>
            </a:r>
            <a:r>
              <a:rPr lang="cs-CZ" sz="1100" dirty="0"/>
              <a:t>_(2007).</a:t>
            </a:r>
            <a:r>
              <a:rPr lang="cs-CZ" sz="1100" dirty="0" err="1"/>
              <a:t>jpg</a:t>
            </a:r>
            <a:r>
              <a:rPr lang="cs-CZ" sz="1100" dirty="0" smtClean="0"/>
              <a:t>&gt;.</a:t>
            </a:r>
          </a:p>
          <a:p>
            <a:pPr marL="228600" indent="-228600">
              <a:buAutoNum type="arabicPeriod"/>
            </a:pPr>
            <a:r>
              <a:rPr lang="cs-CZ" sz="1100" dirty="0"/>
              <a:t>HLADŮVKA, Jiří.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</a:t>
            </a:r>
            <a:r>
              <a:rPr lang="nl-NL" sz="1100" dirty="0" smtClean="0"/>
              <a:t>cit. 1</a:t>
            </a:r>
            <a:r>
              <a:rPr lang="cs-CZ" sz="1100" dirty="0" smtClean="0"/>
              <a:t>0</a:t>
            </a:r>
            <a:r>
              <a:rPr lang="nl-NL" sz="1100" dirty="0" smtClean="0"/>
              <a:t>.</a:t>
            </a:r>
            <a:r>
              <a:rPr lang="cs-CZ" sz="1100" dirty="0" smtClean="0"/>
              <a:t>02</a:t>
            </a:r>
            <a:r>
              <a:rPr lang="nl-NL" sz="1100" dirty="0" smtClean="0"/>
              <a:t>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&lt;http://cs.wikipedia.org/wiki/Soubor:Trencin_hrad_20010403.jpg</a:t>
            </a:r>
            <a:r>
              <a:rPr lang="cs-CZ" sz="1100" dirty="0" smtClean="0"/>
              <a:t>&gt;.</a:t>
            </a:r>
          </a:p>
          <a:p>
            <a:pPr marL="228600" indent="-228600">
              <a:buAutoNum type="arabicPeriod"/>
            </a:pPr>
            <a:r>
              <a:rPr lang="cs-CZ" sz="1100" dirty="0"/>
              <a:t>KOTULIČ, Jozef.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</a:t>
            </a:r>
            <a:r>
              <a:rPr lang="nl-NL" sz="1100" dirty="0" smtClean="0"/>
              <a:t>cit. 1</a:t>
            </a:r>
            <a:r>
              <a:rPr lang="cs-CZ" sz="1100" dirty="0" smtClean="0"/>
              <a:t>0</a:t>
            </a:r>
            <a:r>
              <a:rPr lang="nl-NL" sz="1100" dirty="0" smtClean="0"/>
              <a:t>.</a:t>
            </a:r>
            <a:r>
              <a:rPr lang="cs-CZ" sz="1100" dirty="0" smtClean="0"/>
              <a:t>02</a:t>
            </a:r>
            <a:r>
              <a:rPr lang="nl-NL" sz="1100" dirty="0" smtClean="0"/>
              <a:t>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&lt;http://cs.wikipedia.org/wiki/Soubor:Slovakia_Kosice_21.jpg&gt;. </a:t>
            </a:r>
            <a:endParaRPr lang="cs-CZ" sz="1100" dirty="0" smtClean="0"/>
          </a:p>
          <a:p>
            <a:pPr marL="228600" indent="-228600">
              <a:buAutoNum type="arabicPeriod"/>
            </a:pPr>
            <a:r>
              <a:rPr lang="cs-CZ" sz="1100" dirty="0"/>
              <a:t>GSOUTHFACE.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</a:t>
            </a:r>
            <a:r>
              <a:rPr lang="nl-NL" sz="1100" dirty="0" smtClean="0"/>
              <a:t>cit. 1</a:t>
            </a:r>
            <a:r>
              <a:rPr lang="cs-CZ" sz="1100" dirty="0" smtClean="0"/>
              <a:t>0</a:t>
            </a:r>
            <a:r>
              <a:rPr lang="nl-NL" sz="1100" dirty="0" smtClean="0"/>
              <a:t>.</a:t>
            </a:r>
            <a:r>
              <a:rPr lang="cs-CZ" sz="1100" dirty="0" smtClean="0"/>
              <a:t>02</a:t>
            </a:r>
            <a:r>
              <a:rPr lang="nl-NL" sz="1100" dirty="0" smtClean="0"/>
              <a:t>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&lt;http://cs.wikipedia.org/wiki/</a:t>
            </a:r>
            <a:r>
              <a:rPr lang="cs-CZ" sz="1100" dirty="0" err="1"/>
              <a:t>Soubor:Gerlach_south_face_B.jpg</a:t>
            </a:r>
            <a:r>
              <a:rPr lang="cs-CZ" sz="1100" dirty="0"/>
              <a:t>&gt;. </a:t>
            </a:r>
            <a:endParaRPr lang="cs-CZ" sz="1100" dirty="0" smtClean="0"/>
          </a:p>
          <a:p>
            <a:pPr marL="228600" indent="-228600">
              <a:buAutoNum type="arabicPeriod"/>
            </a:pPr>
            <a:r>
              <a:rPr lang="cs-CZ" sz="1100" dirty="0"/>
              <a:t>CORDYPH.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</a:t>
            </a:r>
            <a:r>
              <a:rPr lang="nl-NL" sz="1100" dirty="0">
                <a:solidFill>
                  <a:srgbClr val="4E3B30"/>
                </a:solidFill>
              </a:rPr>
              <a:t>cit. </a:t>
            </a:r>
            <a:r>
              <a:rPr lang="nl-NL" sz="1100" dirty="0" smtClean="0">
                <a:solidFill>
                  <a:srgbClr val="4E3B30"/>
                </a:solidFill>
              </a:rPr>
              <a:t>1</a:t>
            </a:r>
            <a:r>
              <a:rPr lang="cs-CZ" sz="1100" dirty="0" smtClean="0">
                <a:solidFill>
                  <a:srgbClr val="4E3B30"/>
                </a:solidFill>
              </a:rPr>
              <a:t>1</a:t>
            </a:r>
            <a:r>
              <a:rPr lang="nl-NL" sz="1100" dirty="0" smtClean="0">
                <a:solidFill>
                  <a:srgbClr val="4E3B30"/>
                </a:solidFill>
              </a:rPr>
              <a:t>.</a:t>
            </a:r>
            <a:r>
              <a:rPr lang="cs-CZ" sz="1100" dirty="0">
                <a:solidFill>
                  <a:srgbClr val="4E3B30"/>
                </a:solidFill>
              </a:rPr>
              <a:t>02</a:t>
            </a:r>
            <a:r>
              <a:rPr lang="nl-NL" sz="1100" dirty="0">
                <a:solidFill>
                  <a:srgbClr val="4E3B30"/>
                </a:solidFill>
              </a:rPr>
              <a:t>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&lt;http://cs.wikipedia.org/wiki/</a:t>
            </a:r>
            <a:r>
              <a:rPr lang="cs-CZ" sz="1100" dirty="0" err="1"/>
              <a:t>Soubor:Low_tatra_dumbier.jpg</a:t>
            </a:r>
            <a:r>
              <a:rPr lang="cs-CZ" sz="1100" dirty="0"/>
              <a:t>&gt;. </a:t>
            </a:r>
            <a:endParaRPr lang="cs-CZ" sz="1100" dirty="0" smtClean="0"/>
          </a:p>
          <a:p>
            <a:pPr marL="228600" indent="-228600">
              <a:buAutoNum type="arabicPeriod"/>
            </a:pPr>
            <a:r>
              <a:rPr lang="cs-CZ" sz="1100" dirty="0"/>
              <a:t>VAVRIK.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</a:t>
            </a:r>
            <a:r>
              <a:rPr lang="nl-NL" sz="1100" dirty="0" smtClean="0">
                <a:solidFill>
                  <a:srgbClr val="4E3B30"/>
                </a:solidFill>
              </a:rPr>
              <a:t>cit. 1</a:t>
            </a:r>
            <a:r>
              <a:rPr lang="cs-CZ" sz="1100" dirty="0" smtClean="0">
                <a:solidFill>
                  <a:srgbClr val="4E3B30"/>
                </a:solidFill>
              </a:rPr>
              <a:t>1</a:t>
            </a:r>
            <a:r>
              <a:rPr lang="nl-NL" sz="1100" dirty="0" smtClean="0">
                <a:solidFill>
                  <a:srgbClr val="4E3B30"/>
                </a:solidFill>
              </a:rPr>
              <a:t>.</a:t>
            </a:r>
            <a:r>
              <a:rPr lang="cs-CZ" sz="1100" dirty="0" smtClean="0">
                <a:solidFill>
                  <a:srgbClr val="4E3B30"/>
                </a:solidFill>
              </a:rPr>
              <a:t>02</a:t>
            </a:r>
            <a:r>
              <a:rPr lang="nl-NL" sz="1100" dirty="0" smtClean="0">
                <a:solidFill>
                  <a:srgbClr val="4E3B30"/>
                </a:solidFill>
              </a:rPr>
              <a:t>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&lt;http://cs.wikipedia.org/wiki/</a:t>
            </a:r>
            <a:r>
              <a:rPr lang="cs-CZ" sz="1100" dirty="0" err="1"/>
              <a:t>Soubor:FatraHreben.jpg</a:t>
            </a:r>
            <a:r>
              <a:rPr lang="cs-CZ" sz="1100" dirty="0"/>
              <a:t>&gt;. </a:t>
            </a:r>
            <a:endParaRPr lang="cs-CZ" sz="1100" dirty="0" smtClean="0"/>
          </a:p>
          <a:p>
            <a:pPr marL="228600" indent="-228600">
              <a:buAutoNum type="arabicPeriod"/>
            </a:pPr>
            <a:r>
              <a:rPr lang="cs-CZ" sz="1100" dirty="0"/>
              <a:t>PALOCH, David.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</a:t>
            </a:r>
            <a:r>
              <a:rPr lang="nl-NL" sz="1100" dirty="0" smtClean="0">
                <a:solidFill>
                  <a:srgbClr val="4E3B30"/>
                </a:solidFill>
              </a:rPr>
              <a:t>cit. 1</a:t>
            </a:r>
            <a:r>
              <a:rPr lang="cs-CZ" sz="1100" dirty="0" smtClean="0">
                <a:solidFill>
                  <a:srgbClr val="4E3B30"/>
                </a:solidFill>
              </a:rPr>
              <a:t>1</a:t>
            </a:r>
            <a:r>
              <a:rPr lang="nl-NL" sz="1100" dirty="0" smtClean="0">
                <a:solidFill>
                  <a:srgbClr val="4E3B30"/>
                </a:solidFill>
              </a:rPr>
              <a:t>.</a:t>
            </a:r>
            <a:r>
              <a:rPr lang="cs-CZ" sz="1100" dirty="0" smtClean="0">
                <a:solidFill>
                  <a:srgbClr val="4E3B30"/>
                </a:solidFill>
              </a:rPr>
              <a:t>02</a:t>
            </a:r>
            <a:r>
              <a:rPr lang="nl-NL" sz="1100" dirty="0" smtClean="0">
                <a:solidFill>
                  <a:srgbClr val="4E3B30"/>
                </a:solidFill>
              </a:rPr>
              <a:t>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&lt;http://cs.wikipedia.org/wiki/Soubor:Ostredok,_Ve%C4%BEk%C3%A1_Fatra_(SVK)_-_NE_slope.jpg</a:t>
            </a:r>
            <a:r>
              <a:rPr lang="cs-CZ" sz="1100" dirty="0" smtClean="0"/>
              <a:t>&gt;.</a:t>
            </a:r>
          </a:p>
          <a:p>
            <a:pPr marL="228600" indent="-228600">
              <a:buAutoNum type="arabicPeriod"/>
            </a:pPr>
            <a:r>
              <a:rPr lang="cs-CZ" sz="1100" dirty="0"/>
              <a:t>KRISTO.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</a:t>
            </a:r>
            <a:r>
              <a:rPr lang="nl-NL" sz="1100" dirty="0" smtClean="0">
                <a:solidFill>
                  <a:srgbClr val="4E3B30"/>
                </a:solidFill>
              </a:rPr>
              <a:t>cit. 1</a:t>
            </a:r>
            <a:r>
              <a:rPr lang="cs-CZ" sz="1100" dirty="0" smtClean="0">
                <a:solidFill>
                  <a:srgbClr val="4E3B30"/>
                </a:solidFill>
              </a:rPr>
              <a:t>1</a:t>
            </a:r>
            <a:r>
              <a:rPr lang="nl-NL" sz="1100" dirty="0" smtClean="0">
                <a:solidFill>
                  <a:srgbClr val="4E3B30"/>
                </a:solidFill>
              </a:rPr>
              <a:t>.</a:t>
            </a:r>
            <a:r>
              <a:rPr lang="cs-CZ" sz="1100" dirty="0" smtClean="0">
                <a:solidFill>
                  <a:srgbClr val="4E3B30"/>
                </a:solidFill>
              </a:rPr>
              <a:t>02</a:t>
            </a:r>
            <a:r>
              <a:rPr lang="nl-NL" sz="1100" dirty="0" smtClean="0">
                <a:solidFill>
                  <a:srgbClr val="4E3B30"/>
                </a:solidFill>
              </a:rPr>
              <a:t>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&lt;http://cs.wikipedia.org/wiki/</a:t>
            </a:r>
            <a:r>
              <a:rPr lang="cs-CZ" sz="1100" dirty="0" err="1"/>
              <a:t>Soubor:Observatory_Skalnate_pleso.jpg</a:t>
            </a:r>
            <a:r>
              <a:rPr lang="cs-CZ" sz="1100" dirty="0" smtClean="0"/>
              <a:t>&gt;.</a:t>
            </a:r>
          </a:p>
          <a:p>
            <a:pPr marL="228600" indent="-228600">
              <a:buAutoNum type="arabicPeriod"/>
            </a:pPr>
            <a:r>
              <a:rPr lang="cs-CZ" sz="1100" dirty="0"/>
              <a:t>JOJO.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</a:t>
            </a:r>
            <a:r>
              <a:rPr lang="nl-NL" sz="1100" dirty="0" smtClean="0">
                <a:solidFill>
                  <a:srgbClr val="4E3B30"/>
                </a:solidFill>
              </a:rPr>
              <a:t>cit. 1</a:t>
            </a:r>
            <a:r>
              <a:rPr lang="cs-CZ" sz="1100" dirty="0" smtClean="0">
                <a:solidFill>
                  <a:srgbClr val="4E3B30"/>
                </a:solidFill>
              </a:rPr>
              <a:t>1</a:t>
            </a:r>
            <a:r>
              <a:rPr lang="nl-NL" sz="1100" dirty="0" smtClean="0">
                <a:solidFill>
                  <a:srgbClr val="4E3B30"/>
                </a:solidFill>
              </a:rPr>
              <a:t>.</a:t>
            </a:r>
            <a:r>
              <a:rPr lang="cs-CZ" sz="1100" dirty="0" smtClean="0">
                <a:solidFill>
                  <a:srgbClr val="4E3B30"/>
                </a:solidFill>
              </a:rPr>
              <a:t>02</a:t>
            </a:r>
            <a:r>
              <a:rPr lang="nl-NL" sz="1100" dirty="0" smtClean="0">
                <a:solidFill>
                  <a:srgbClr val="4E3B30"/>
                </a:solidFill>
              </a:rPr>
              <a:t>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&lt;http://cs.wikipedia.org/wiki/Soubor:Demanova_Ice_Cave_25.jpg</a:t>
            </a:r>
            <a:r>
              <a:rPr lang="cs-CZ" sz="1100" dirty="0" smtClean="0"/>
              <a:t>&gt;.</a:t>
            </a:r>
          </a:p>
          <a:p>
            <a:pPr marL="228600" indent="-228600">
              <a:buAutoNum type="arabicPeriod"/>
            </a:pPr>
            <a:r>
              <a:rPr lang="cs-CZ" sz="1100" dirty="0"/>
              <a:t>MIAOW, </a:t>
            </a:r>
            <a:r>
              <a:rPr lang="cs-CZ" sz="1100" dirty="0" err="1"/>
              <a:t>Miaow</a:t>
            </a:r>
            <a:r>
              <a:rPr lang="cs-CZ" sz="1100" dirty="0"/>
              <a:t>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</a:t>
            </a:r>
            <a:r>
              <a:rPr lang="nl-NL" sz="1100" dirty="0" smtClean="0">
                <a:solidFill>
                  <a:srgbClr val="4E3B30"/>
                </a:solidFill>
              </a:rPr>
              <a:t>cit. 1</a:t>
            </a:r>
            <a:r>
              <a:rPr lang="cs-CZ" sz="1100" dirty="0" smtClean="0">
                <a:solidFill>
                  <a:srgbClr val="4E3B30"/>
                </a:solidFill>
              </a:rPr>
              <a:t>1</a:t>
            </a:r>
            <a:r>
              <a:rPr lang="nl-NL" sz="1100" dirty="0" smtClean="0">
                <a:solidFill>
                  <a:srgbClr val="4E3B30"/>
                </a:solidFill>
              </a:rPr>
              <a:t>.</a:t>
            </a:r>
            <a:r>
              <a:rPr lang="cs-CZ" sz="1100" dirty="0" smtClean="0">
                <a:solidFill>
                  <a:srgbClr val="4E3B30"/>
                </a:solidFill>
              </a:rPr>
              <a:t>02</a:t>
            </a:r>
            <a:r>
              <a:rPr lang="nl-NL" sz="1100" dirty="0" smtClean="0">
                <a:solidFill>
                  <a:srgbClr val="4E3B30"/>
                </a:solidFill>
              </a:rPr>
              <a:t>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&lt;http://cs.wikipedia.org/wiki/</a:t>
            </a:r>
            <a:r>
              <a:rPr lang="cs-CZ" sz="1100" dirty="0" err="1"/>
              <a:t>Soubor:Bratislava_New_Bridge_from_castle_hill.JPG</a:t>
            </a:r>
            <a:r>
              <a:rPr lang="cs-CZ" sz="1100" dirty="0"/>
              <a:t>&gt;. </a:t>
            </a:r>
            <a:endParaRPr lang="cs-CZ" sz="1100" dirty="0" smtClean="0"/>
          </a:p>
          <a:p>
            <a:pPr marL="228600" indent="-228600">
              <a:buAutoNum type="arabicPeriod"/>
            </a:pPr>
            <a:r>
              <a:rPr lang="cs-CZ" sz="1100" dirty="0"/>
              <a:t>HLAUKA, Martin.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</a:t>
            </a:r>
            <a:r>
              <a:rPr lang="nl-NL" sz="1100" dirty="0" smtClean="0">
                <a:solidFill>
                  <a:srgbClr val="4E3B30"/>
                </a:solidFill>
              </a:rPr>
              <a:t>cit. 1</a:t>
            </a:r>
            <a:r>
              <a:rPr lang="cs-CZ" sz="1100" dirty="0" smtClean="0">
                <a:solidFill>
                  <a:srgbClr val="4E3B30"/>
                </a:solidFill>
              </a:rPr>
              <a:t>1</a:t>
            </a:r>
            <a:r>
              <a:rPr lang="nl-NL" sz="1100" dirty="0" smtClean="0">
                <a:solidFill>
                  <a:srgbClr val="4E3B30"/>
                </a:solidFill>
              </a:rPr>
              <a:t>.</a:t>
            </a:r>
            <a:r>
              <a:rPr lang="cs-CZ" sz="1100" dirty="0" smtClean="0">
                <a:solidFill>
                  <a:srgbClr val="4E3B30"/>
                </a:solidFill>
              </a:rPr>
              <a:t>02</a:t>
            </a:r>
            <a:r>
              <a:rPr lang="nl-NL" sz="1100" dirty="0" smtClean="0">
                <a:solidFill>
                  <a:srgbClr val="4E3B30"/>
                </a:solidFill>
              </a:rPr>
              <a:t>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&lt;http://cs.wikipedia.org/wiki/</a:t>
            </a:r>
            <a:r>
              <a:rPr lang="cs-CZ" sz="1100" dirty="0" err="1"/>
              <a:t>Soubor:Rieka_Vah_-_Piestany.jpg</a:t>
            </a:r>
            <a:r>
              <a:rPr lang="cs-CZ" sz="1100" dirty="0"/>
              <a:t>&gt;.</a:t>
            </a:r>
            <a:endParaRPr lang="cs-CZ" sz="1100" dirty="0" smtClean="0"/>
          </a:p>
          <a:p>
            <a:pPr marL="0" indent="0">
              <a:buNone/>
            </a:pP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26137226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 dir="ld"/>
      </p:transition>
    </mc:Choice>
    <mc:Fallback xmlns="">
      <p:transition spd="slow">
        <p:cover dir="ld"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24744"/>
            <a:ext cx="8686800" cy="5328592"/>
          </a:xfrm>
        </p:spPr>
        <p:txBody>
          <a:bodyPr>
            <a:normAutofit/>
          </a:bodyPr>
          <a:lstStyle/>
          <a:p>
            <a:pPr marL="228600" indent="-228600">
              <a:buFont typeface="+mj-lt"/>
              <a:buAutoNum type="arabicPeriod" startAt="16"/>
            </a:pPr>
            <a:r>
              <a:rPr lang="cs-CZ" sz="1100" dirty="0"/>
              <a:t>KOTULIČ, Jozef.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</a:t>
            </a:r>
            <a:r>
              <a:rPr lang="nl-NL" sz="1100" dirty="0" smtClean="0">
                <a:solidFill>
                  <a:srgbClr val="4E3B30"/>
                </a:solidFill>
              </a:rPr>
              <a:t>cit. 1</a:t>
            </a:r>
            <a:r>
              <a:rPr lang="cs-CZ" sz="1100" dirty="0" smtClean="0">
                <a:solidFill>
                  <a:srgbClr val="4E3B30"/>
                </a:solidFill>
              </a:rPr>
              <a:t>1</a:t>
            </a:r>
            <a:r>
              <a:rPr lang="nl-NL" sz="1100" dirty="0" smtClean="0">
                <a:solidFill>
                  <a:srgbClr val="4E3B30"/>
                </a:solidFill>
              </a:rPr>
              <a:t>.</a:t>
            </a:r>
            <a:r>
              <a:rPr lang="cs-CZ" sz="1100" dirty="0" smtClean="0">
                <a:solidFill>
                  <a:srgbClr val="4E3B30"/>
                </a:solidFill>
              </a:rPr>
              <a:t>02</a:t>
            </a:r>
            <a:r>
              <a:rPr lang="nl-NL" sz="1100" dirty="0" smtClean="0">
                <a:solidFill>
                  <a:srgbClr val="4E3B30"/>
                </a:solidFill>
              </a:rPr>
              <a:t>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</a:t>
            </a:r>
            <a:r>
              <a:rPr lang="cs-CZ" sz="1100" dirty="0" smtClean="0"/>
              <a:t>cs.wikipedia.org/wiki/Soubor:Slovakia_Zemplinska_Sirava_10.jpg&gt;. </a:t>
            </a:r>
          </a:p>
          <a:p>
            <a:pPr marL="228600" indent="-228600">
              <a:buFont typeface="+mj-lt"/>
              <a:buAutoNum type="arabicPeriod" startAt="16"/>
            </a:pPr>
            <a:r>
              <a:rPr lang="pt-BR" sz="1100" dirty="0"/>
              <a:t>VILGUS, Petr. </a:t>
            </a:r>
            <a:r>
              <a:rPr lang="pt-BR" sz="1100" i="1" dirty="0" smtClean="0"/>
              <a:t>Wikipedi</a:t>
            </a:r>
            <a:r>
              <a:rPr lang="cs-CZ" sz="1100" i="1" dirty="0" smtClean="0"/>
              <a:t>a</a:t>
            </a:r>
            <a:r>
              <a:rPr lang="pt-BR" sz="1100" dirty="0" smtClean="0"/>
              <a:t> </a:t>
            </a:r>
            <a:r>
              <a:rPr lang="pt-BR" sz="1100" dirty="0"/>
              <a:t>[online]. </a:t>
            </a:r>
            <a:r>
              <a:rPr lang="pt-BR" sz="1100" dirty="0" smtClean="0"/>
              <a:t>[</a:t>
            </a:r>
            <a:r>
              <a:rPr lang="nl-NL" sz="1100" dirty="0" smtClean="0">
                <a:solidFill>
                  <a:srgbClr val="4E3B30"/>
                </a:solidFill>
              </a:rPr>
              <a:t>cit. 1</a:t>
            </a:r>
            <a:r>
              <a:rPr lang="cs-CZ" sz="1100" dirty="0" smtClean="0">
                <a:solidFill>
                  <a:srgbClr val="4E3B30"/>
                </a:solidFill>
              </a:rPr>
              <a:t>1</a:t>
            </a:r>
            <a:r>
              <a:rPr lang="nl-NL" sz="1100" dirty="0" smtClean="0">
                <a:solidFill>
                  <a:srgbClr val="4E3B30"/>
                </a:solidFill>
              </a:rPr>
              <a:t>.</a:t>
            </a:r>
            <a:r>
              <a:rPr lang="cs-CZ" sz="1100" dirty="0" smtClean="0">
                <a:solidFill>
                  <a:srgbClr val="4E3B30"/>
                </a:solidFill>
              </a:rPr>
              <a:t>02</a:t>
            </a:r>
            <a:r>
              <a:rPr lang="nl-NL" sz="1100" dirty="0" smtClean="0">
                <a:solidFill>
                  <a:srgbClr val="4E3B30"/>
                </a:solidFill>
              </a:rPr>
              <a:t>.2012</a:t>
            </a:r>
            <a:r>
              <a:rPr lang="pt-BR" sz="1100" dirty="0" smtClean="0"/>
              <a:t>]. </a:t>
            </a:r>
            <a:r>
              <a:rPr lang="pt-BR" sz="1100" dirty="0"/>
              <a:t>Dostupný na WWW: &lt;http://</a:t>
            </a:r>
            <a:r>
              <a:rPr lang="pt-BR" sz="1100" dirty="0" smtClean="0"/>
              <a:t>cs.wikipedia.org/wiki/Soubor:Strbske_pleso_Solisko.JPG&gt;. </a:t>
            </a:r>
            <a:endParaRPr lang="cs-CZ" sz="1100" dirty="0" smtClean="0"/>
          </a:p>
          <a:p>
            <a:pPr marL="228600" indent="-228600">
              <a:buFont typeface="+mj-lt"/>
              <a:buAutoNum type="arabicPeriod" startAt="16"/>
            </a:pPr>
            <a:r>
              <a:rPr lang="az-Cyrl-AZ" sz="1100" dirty="0"/>
              <a:t>СИГАЧЁВ, </a:t>
            </a:r>
            <a:r>
              <a:rPr lang="cs-CZ" sz="1100" dirty="0"/>
              <a:t>A</a:t>
            </a:r>
            <a:r>
              <a:rPr lang="az-Cyrl-AZ" sz="1100" dirty="0"/>
              <a:t>лександр.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</a:t>
            </a:r>
            <a:r>
              <a:rPr lang="nl-NL" sz="1100" dirty="0" smtClean="0">
                <a:solidFill>
                  <a:srgbClr val="4E3B30"/>
                </a:solidFill>
              </a:rPr>
              <a:t>cit. 1</a:t>
            </a:r>
            <a:r>
              <a:rPr lang="cs-CZ" sz="1100" dirty="0" smtClean="0">
                <a:solidFill>
                  <a:srgbClr val="4E3B30"/>
                </a:solidFill>
              </a:rPr>
              <a:t>1</a:t>
            </a:r>
            <a:r>
              <a:rPr lang="nl-NL" sz="1100" dirty="0" smtClean="0">
                <a:solidFill>
                  <a:srgbClr val="4E3B30"/>
                </a:solidFill>
              </a:rPr>
              <a:t>.</a:t>
            </a:r>
            <a:r>
              <a:rPr lang="cs-CZ" sz="1100" dirty="0" smtClean="0">
                <a:solidFill>
                  <a:srgbClr val="4E3B30"/>
                </a:solidFill>
              </a:rPr>
              <a:t>02</a:t>
            </a:r>
            <a:r>
              <a:rPr lang="nl-NL" sz="1100" dirty="0" smtClean="0">
                <a:solidFill>
                  <a:srgbClr val="4E3B30"/>
                </a:solidFill>
              </a:rPr>
              <a:t>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&lt;http://cs.wikipedia.org/wiki/</a:t>
            </a:r>
            <a:r>
              <a:rPr lang="cs-CZ" sz="1100" dirty="0" err="1"/>
              <a:t>Soubor:Liptovska_Mara.jpg</a:t>
            </a:r>
            <a:r>
              <a:rPr lang="cs-CZ" sz="1100" dirty="0"/>
              <a:t>&gt;. </a:t>
            </a:r>
            <a:endParaRPr lang="cs-CZ" sz="1100" dirty="0" smtClean="0"/>
          </a:p>
          <a:p>
            <a:pPr marL="228600" indent="-228600">
              <a:buFont typeface="+mj-lt"/>
              <a:buAutoNum type="arabicPeriod" startAt="16"/>
            </a:pPr>
            <a:r>
              <a:rPr lang="cs-CZ" sz="1100" dirty="0"/>
              <a:t>PUFACZ.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</a:t>
            </a:r>
            <a:r>
              <a:rPr lang="nl-NL" sz="1100" dirty="0" smtClean="0">
                <a:solidFill>
                  <a:srgbClr val="4E3B30"/>
                </a:solidFill>
              </a:rPr>
              <a:t>cit. 1</a:t>
            </a:r>
            <a:r>
              <a:rPr lang="cs-CZ" sz="1100" dirty="0" smtClean="0">
                <a:solidFill>
                  <a:srgbClr val="4E3B30"/>
                </a:solidFill>
              </a:rPr>
              <a:t>1</a:t>
            </a:r>
            <a:r>
              <a:rPr lang="nl-NL" sz="1100" dirty="0" smtClean="0">
                <a:solidFill>
                  <a:srgbClr val="4E3B30"/>
                </a:solidFill>
              </a:rPr>
              <a:t>.</a:t>
            </a:r>
            <a:r>
              <a:rPr lang="cs-CZ" sz="1100" dirty="0" smtClean="0">
                <a:solidFill>
                  <a:srgbClr val="4E3B30"/>
                </a:solidFill>
              </a:rPr>
              <a:t>02</a:t>
            </a:r>
            <a:r>
              <a:rPr lang="nl-NL" sz="1100" dirty="0" smtClean="0">
                <a:solidFill>
                  <a:srgbClr val="4E3B30"/>
                </a:solidFill>
              </a:rPr>
              <a:t>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</a:t>
            </a:r>
            <a:r>
              <a:rPr lang="cs-CZ" sz="1100" dirty="0" smtClean="0"/>
              <a:t>cs.wikipedia.org/wiki/</a:t>
            </a:r>
            <a:r>
              <a:rPr lang="cs-CZ" sz="1100" dirty="0" err="1" smtClean="0"/>
              <a:t>Soubor:Castle_Bojnice_SK.jpg</a:t>
            </a:r>
            <a:r>
              <a:rPr lang="cs-CZ" sz="1100" dirty="0" smtClean="0"/>
              <a:t>&gt;. </a:t>
            </a:r>
          </a:p>
          <a:p>
            <a:pPr marL="228600" indent="-228600">
              <a:buFont typeface="+mj-lt"/>
              <a:buAutoNum type="arabicPeriod" startAt="16"/>
            </a:pPr>
            <a:r>
              <a:rPr lang="nl-NL" sz="1100" dirty="0"/>
              <a:t>KRATOCHVÍL, Petr. </a:t>
            </a:r>
            <a:r>
              <a:rPr lang="nl-NL" sz="1100" i="1" dirty="0" smtClean="0"/>
              <a:t>Wikipedi</a:t>
            </a:r>
            <a:r>
              <a:rPr lang="cs-CZ" sz="1100" i="1" dirty="0" smtClean="0"/>
              <a:t>a</a:t>
            </a:r>
            <a:r>
              <a:rPr lang="nl-NL" sz="1100" dirty="0" smtClean="0"/>
              <a:t> </a:t>
            </a:r>
            <a:r>
              <a:rPr lang="nl-NL" sz="1100" dirty="0"/>
              <a:t>[online]. </a:t>
            </a:r>
            <a:r>
              <a:rPr lang="nl-NL" sz="1100" dirty="0" smtClean="0"/>
              <a:t>[</a:t>
            </a:r>
            <a:r>
              <a:rPr lang="nl-NL" sz="1100" dirty="0" smtClean="0">
                <a:solidFill>
                  <a:srgbClr val="4E3B30"/>
                </a:solidFill>
              </a:rPr>
              <a:t>cit. 1</a:t>
            </a:r>
            <a:r>
              <a:rPr lang="cs-CZ" sz="1100" dirty="0" smtClean="0">
                <a:solidFill>
                  <a:srgbClr val="4E3B30"/>
                </a:solidFill>
              </a:rPr>
              <a:t>1</a:t>
            </a:r>
            <a:r>
              <a:rPr lang="nl-NL" sz="1100" dirty="0" smtClean="0">
                <a:solidFill>
                  <a:srgbClr val="4E3B30"/>
                </a:solidFill>
              </a:rPr>
              <a:t>.</a:t>
            </a:r>
            <a:r>
              <a:rPr lang="cs-CZ" sz="1100" dirty="0" smtClean="0">
                <a:solidFill>
                  <a:srgbClr val="4E3B30"/>
                </a:solidFill>
              </a:rPr>
              <a:t>02</a:t>
            </a:r>
            <a:r>
              <a:rPr lang="nl-NL" sz="1100" dirty="0" smtClean="0">
                <a:solidFill>
                  <a:srgbClr val="4E3B30"/>
                </a:solidFill>
              </a:rPr>
              <a:t>.2012</a:t>
            </a:r>
            <a:r>
              <a:rPr lang="nl-NL" sz="1100" dirty="0" smtClean="0"/>
              <a:t>]. </a:t>
            </a:r>
            <a:r>
              <a:rPr lang="nl-NL" sz="1100" dirty="0"/>
              <a:t>Dostupný na WWW: &lt;http://cs.wikipedia.org/wiki/Soubor:Spis_Castle_-_</a:t>
            </a:r>
            <a:r>
              <a:rPr lang="nl-NL" sz="1100" dirty="0" smtClean="0"/>
              <a:t>Slovakia.jpg&gt;.</a:t>
            </a:r>
            <a:endParaRPr lang="cs-CZ" sz="1100" dirty="0" smtClean="0"/>
          </a:p>
          <a:p>
            <a:pPr marL="228600" indent="-228600">
              <a:buFont typeface="+mj-lt"/>
              <a:buAutoNum type="arabicPeriod" startAt="16"/>
            </a:pPr>
            <a:r>
              <a:rPr lang="cs-CZ" sz="1100" dirty="0"/>
              <a:t>HLAUKA, Martin.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</a:t>
            </a:r>
            <a:r>
              <a:rPr lang="nl-NL" sz="1100" dirty="0" smtClean="0">
                <a:solidFill>
                  <a:srgbClr val="4E3B30"/>
                </a:solidFill>
              </a:rPr>
              <a:t>cit. 1</a:t>
            </a:r>
            <a:r>
              <a:rPr lang="cs-CZ" sz="1100" dirty="0" smtClean="0">
                <a:solidFill>
                  <a:srgbClr val="4E3B30"/>
                </a:solidFill>
              </a:rPr>
              <a:t>1</a:t>
            </a:r>
            <a:r>
              <a:rPr lang="nl-NL" sz="1100" dirty="0" smtClean="0">
                <a:solidFill>
                  <a:srgbClr val="4E3B30"/>
                </a:solidFill>
              </a:rPr>
              <a:t>.</a:t>
            </a:r>
            <a:r>
              <a:rPr lang="cs-CZ" sz="1100" dirty="0" smtClean="0">
                <a:solidFill>
                  <a:srgbClr val="4E3B30"/>
                </a:solidFill>
              </a:rPr>
              <a:t>02</a:t>
            </a:r>
            <a:r>
              <a:rPr lang="nl-NL" sz="1100" dirty="0" smtClean="0">
                <a:solidFill>
                  <a:srgbClr val="4E3B30"/>
                </a:solidFill>
              </a:rPr>
              <a:t>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&lt;http://cs.wikipedia.org/wiki/</a:t>
            </a:r>
            <a:r>
              <a:rPr lang="cs-CZ" sz="1100" dirty="0" err="1"/>
              <a:t>Soubor:Hotel_Thermia_Palace_-_</a:t>
            </a:r>
            <a:r>
              <a:rPr lang="cs-CZ" sz="1100" dirty="0" err="1" smtClean="0"/>
              <a:t>Piestany.jpg</a:t>
            </a:r>
            <a:r>
              <a:rPr lang="cs-CZ" sz="1100" dirty="0" smtClean="0"/>
              <a:t>&gt;.</a:t>
            </a:r>
          </a:p>
          <a:p>
            <a:pPr marL="228600" indent="-228600">
              <a:buFont typeface="+mj-lt"/>
              <a:buAutoNum type="arabicPeriod" startAt="16"/>
            </a:pPr>
            <a:r>
              <a:rPr lang="cs-CZ" sz="1100" dirty="0"/>
              <a:t>FENOS. </a:t>
            </a:r>
            <a:r>
              <a:rPr lang="cs-CZ" sz="1100" i="1" smtClean="0"/>
              <a:t>Wikipedia</a:t>
            </a:r>
            <a:r>
              <a:rPr lang="cs-CZ" sz="110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</a:t>
            </a:r>
            <a:r>
              <a:rPr lang="nl-NL" sz="1100" dirty="0" smtClean="0">
                <a:solidFill>
                  <a:srgbClr val="4E3B30"/>
                </a:solidFill>
              </a:rPr>
              <a:t>cit. 1</a:t>
            </a:r>
            <a:r>
              <a:rPr lang="cs-CZ" sz="1100" dirty="0" smtClean="0">
                <a:solidFill>
                  <a:srgbClr val="4E3B30"/>
                </a:solidFill>
              </a:rPr>
              <a:t>1</a:t>
            </a:r>
            <a:r>
              <a:rPr lang="nl-NL" sz="1100" dirty="0" smtClean="0">
                <a:solidFill>
                  <a:srgbClr val="4E3B30"/>
                </a:solidFill>
              </a:rPr>
              <a:t>.</a:t>
            </a:r>
            <a:r>
              <a:rPr lang="cs-CZ" sz="1100" dirty="0" smtClean="0">
                <a:solidFill>
                  <a:srgbClr val="4E3B30"/>
                </a:solidFill>
              </a:rPr>
              <a:t>02</a:t>
            </a:r>
            <a:r>
              <a:rPr lang="nl-NL" sz="1100" dirty="0" smtClean="0">
                <a:solidFill>
                  <a:srgbClr val="4E3B30"/>
                </a:solidFill>
              </a:rPr>
              <a:t>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&lt;http://sk.wikipedia.org/wiki/S%C3%BAbor:Skanzem_Lubovna.jpg</a:t>
            </a:r>
            <a:r>
              <a:rPr lang="cs-CZ" sz="1100" dirty="0" smtClean="0"/>
              <a:t>&gt;.</a:t>
            </a:r>
          </a:p>
          <a:p>
            <a:pPr marL="228600" indent="-228600">
              <a:buFont typeface="+mj-lt"/>
              <a:buAutoNum type="arabicPeriod" startAt="16"/>
            </a:pPr>
            <a:r>
              <a:rPr lang="cs-CZ" sz="1100" dirty="0"/>
              <a:t>prof. PhDr. CHALUPA, Petr, CSc.; Mgr. ŠTIKOVÁ, Věra. Vlastivěda 5: Česká republika jako součást Evropy (učebnice). Brno: NOVÁ ŠKOLA, s.r.o., 2011, ISBN 978-80-7289-260-0.</a:t>
            </a:r>
          </a:p>
          <a:p>
            <a:pPr marL="228600" indent="-228600">
              <a:buFont typeface="+mj-lt"/>
              <a:buAutoNum type="arabicPeriod" startAt="16"/>
            </a:pPr>
            <a:r>
              <a:rPr lang="cs-CZ" sz="1100" dirty="0"/>
              <a:t>prof. PhDr. CHALUPA, Petr, CSc.; Mgr. ŠTIKOVÁ, Věra. Vlastivěda 5: Česká republika jako součást Evropy (učebnice). Brno: NOVÁ ŠKOLA, s.r.o., 2011, ISBN 978-80-7289-260-0.</a:t>
            </a:r>
          </a:p>
          <a:p>
            <a:pPr marL="228600" indent="-228600">
              <a:buFont typeface="+mj-lt"/>
              <a:buAutoNum type="arabicPeriod" startAt="16"/>
            </a:pPr>
            <a:endParaRPr lang="cs-CZ" sz="1100" dirty="0" smtClean="0"/>
          </a:p>
          <a:p>
            <a:pPr marL="0" indent="0">
              <a:buNone/>
            </a:pPr>
            <a:r>
              <a:rPr lang="cs-CZ" sz="1100" dirty="0" smtClean="0"/>
              <a:t>      </a:t>
            </a:r>
            <a:r>
              <a:rPr lang="cs-CZ" sz="1000" dirty="0">
                <a:solidFill>
                  <a:srgbClr val="DBE5F1">
                    <a:lumMod val="10000"/>
                  </a:srgbClr>
                </a:solidFill>
                <a:latin typeface="Candara"/>
              </a:rPr>
              <a:t> Není-li uvedeno jinak, jsou obrázky dílem autorky.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2863286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 dir="ld"/>
      </p:transition>
    </mc:Choice>
    <mc:Fallback xmlns="">
      <p:transition spd="slow">
        <p:cover dir="ld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800</TotalTime>
  <Words>1128</Words>
  <Application>Microsoft Office PowerPoint</Application>
  <PresentationFormat>Předvádění na obrazovce (4:3)</PresentationFormat>
  <Paragraphs>194</Paragraphs>
  <Slides>20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20</vt:i4>
      </vt:variant>
    </vt:vector>
  </HeadingPairs>
  <TitlesOfParts>
    <vt:vector size="22" baseType="lpstr">
      <vt:lpstr>Cesta</vt:lpstr>
      <vt:lpstr>1_Cesta</vt:lpstr>
      <vt:lpstr>Prezentace aplikace PowerPoint</vt:lpstr>
      <vt:lpstr>SLOVENSKÁ REPUBLIKA (Slovensko)</vt:lpstr>
      <vt:lpstr>Vyhledávej na mapě.</vt:lpstr>
      <vt:lpstr>Prezentace aplikace PowerPoint</vt:lpstr>
      <vt:lpstr>Prezentace aplikace PowerPoint</vt:lpstr>
      <vt:lpstr>Prezentace aplikace PowerPoint</vt:lpstr>
      <vt:lpstr>Povrch</vt:lpstr>
      <vt:lpstr>Prezentace aplikace PowerPoint</vt:lpstr>
      <vt:lpstr>Prezentace aplikace PowerPoint</vt:lpstr>
      <vt:lpstr>  Vodstvo</vt:lpstr>
      <vt:lpstr>Prezentace aplikace PowerPoint</vt:lpstr>
      <vt:lpstr>Prezentace aplikace PowerPoint</vt:lpstr>
      <vt:lpstr>Prezentace aplikace PowerPoint</vt:lpstr>
      <vt:lpstr>Zajímavosti:</vt:lpstr>
      <vt:lpstr>Prezentace aplikace PowerPoint</vt:lpstr>
      <vt:lpstr> Najdi na mapě.</vt:lpstr>
      <vt:lpstr>řešení</vt:lpstr>
      <vt:lpstr>TVOŘ DVOJICE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SLOVENSKÁ REPUBLIKA (Slovensko)</dc:title>
  <dc:creator> </dc:creator>
  <cp:lastModifiedBy> </cp:lastModifiedBy>
  <cp:revision>132</cp:revision>
  <dcterms:created xsi:type="dcterms:W3CDTF">2011-12-31T14:44:23Z</dcterms:created>
  <dcterms:modified xsi:type="dcterms:W3CDTF">2012-06-03T12:17:04Z</dcterms:modified>
</cp:coreProperties>
</file>