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9"/>
  </p:notesMasterIdLst>
  <p:sldIdLst>
    <p:sldId id="257" r:id="rId2"/>
    <p:sldId id="264" r:id="rId3"/>
    <p:sldId id="260" r:id="rId4"/>
    <p:sldId id="262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1" autoAdjust="0"/>
    <p:restoredTop sz="94621" autoAdjust="0"/>
  </p:normalViewPr>
  <p:slideViewPr>
    <p:cSldViewPr>
      <p:cViewPr>
        <p:scale>
          <a:sx n="70" d="100"/>
          <a:sy n="70" d="100"/>
        </p:scale>
        <p:origin x="-534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0BA4BFBD-26C9-47D9-90FE-F1564D66D408}" type="datetimeFigureOut">
              <a:rPr lang="cs-CZ"/>
              <a:pPr>
                <a:defRPr/>
              </a:pPr>
              <a:t>27.9.2011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937266D-A8F0-42C6-A1C0-8FC8F7206A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1CEFE7-0DAD-4F38-920C-953037A625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62E86-C4EE-4F29-B0A0-521B33CAE9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31419-823C-4DEF-8309-AFF6F273CD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BAF8A2-D678-43A8-BBCE-B66F71BA4F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888C3-09D6-4B4F-8D57-3C58E5FD3C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5E1F3-24B3-465D-BE89-94E50332C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920730-DA24-4918-83A6-78BF621375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26B62-0904-41F5-A029-9ECFBD3184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4E14B5-DABE-43C0-8D19-0395BF0B6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A4AAC-B80F-4B6E-80B9-F15DFD984F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16DDB0-81F1-4F1E-B8C6-1976C27136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3173FF7-8FCD-4119-A49A-C4F3DA978B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0" r:id="rId2"/>
    <p:sldLayoutId id="2147483749" r:id="rId3"/>
    <p:sldLayoutId id="2147483748" r:id="rId4"/>
    <p:sldLayoutId id="2147483747" r:id="rId5"/>
    <p:sldLayoutId id="2147483746" r:id="rId6"/>
    <p:sldLayoutId id="2147483745" r:id="rId7"/>
    <p:sldLayoutId id="2147483744" r:id="rId8"/>
    <p:sldLayoutId id="2147483743" r:id="rId9"/>
    <p:sldLayoutId id="2147483742" r:id="rId10"/>
    <p:sldLayoutId id="214748374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74" name="Group 38"/>
          <p:cNvGraphicFramePr>
            <a:graphicFrameLocks noGrp="1"/>
          </p:cNvGraphicFramePr>
          <p:nvPr/>
        </p:nvGraphicFramePr>
        <p:xfrm>
          <a:off x="1665288" y="2414588"/>
          <a:ext cx="5813425" cy="2817812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VY_42_INOVACE_4046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Desetinná čísla - slovní úlohy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Desetinná čísla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Arial" charset="0"/>
                          <a:cs typeface="Arial" charset="0"/>
                        </a:rPr>
                        <a:t> – slovní úlohy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Pracovní list obsahuje slovní úlohy na procvičení početních operací s desetinnými čísly.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cs typeface="Arial" charset="0"/>
                        </a:rPr>
                        <a:t>Žák umí počítat s desetinnými čísly.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cs typeface="Arial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488C4"/>
            </a:gs>
            <a:gs pos="17999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755650" y="325438"/>
            <a:ext cx="7777163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Jeden kilogram kuřecího masa stojí 118 Kč. Kolik korun zaplatila teta za 1,75 kg masa?</a:t>
            </a:r>
          </a:p>
          <a:p>
            <a:endParaRPr lang="cs-CZ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971550" y="1484313"/>
            <a:ext cx="66246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1 kg masa ……..…………….…118 Kč</a:t>
            </a:r>
          </a:p>
          <a:p>
            <a:r>
              <a:rPr lang="cs-CZ" sz="2800"/>
              <a:t>1,75 kg masa ……………………..x Kč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971550" y="2636838"/>
            <a:ext cx="626427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763713" y="2895600"/>
            <a:ext cx="4537075" cy="12319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 = 1,75 . 118</a:t>
            </a:r>
          </a:p>
          <a:p>
            <a:pPr>
              <a:defRPr/>
            </a:pPr>
            <a:r>
              <a:rPr lang="cs-CZ" sz="2800" u="dbl" dirty="0">
                <a:latin typeface="Verdana" pitchFamily="34" charset="0"/>
                <a:ea typeface="Verdana" pitchFamily="34" charset="0"/>
                <a:cs typeface="Verdana" pitchFamily="34" charset="0"/>
              </a:rPr>
              <a:t>x = 206,5</a:t>
            </a:r>
          </a:p>
          <a:p>
            <a:pPr>
              <a:defRPr/>
            </a:pP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971550" y="4076700"/>
            <a:ext cx="61928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63713" y="4140200"/>
            <a:ext cx="2736850" cy="8016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x = 206,5 Kč</a:t>
            </a:r>
            <a:endParaRPr lang="cs-CZ" sz="2800" u="sng">
              <a:latin typeface="Verdana" pitchFamily="34" charset="0"/>
            </a:endParaRPr>
          </a:p>
          <a:p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323850" y="5076825"/>
            <a:ext cx="6480175" cy="80010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Teta zaplatila za maso 206,50 Kč.</a:t>
            </a:r>
            <a:endParaRPr lang="cs-CZ" sz="2800" u="sng">
              <a:latin typeface="Verdana" pitchFamily="34" charset="0"/>
            </a:endParaRPr>
          </a:p>
          <a:p>
            <a:endParaRPr lang="cs-CZ"/>
          </a:p>
        </p:txBody>
      </p:sp>
      <p:pic>
        <p:nvPicPr>
          <p:cNvPr id="15369" name="Picture 2" descr="C:\Users\Jana\AppData\Local\Microsoft\Windows\Temporary Internet Files\Content.IE5\TE9MCRVS\MC90028046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75388" y="4864100"/>
            <a:ext cx="2478087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539750" y="1196975"/>
            <a:ext cx="83534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Verdana" pitchFamily="34" charset="0"/>
              </a:rPr>
              <a:t>32 žáků 5.A doneslo 264,32 kg sběru. Kolik kilogramů připadá průměrně na jednoho žáka?</a:t>
            </a:r>
          </a:p>
        </p:txBody>
      </p:sp>
      <p:pic>
        <p:nvPicPr>
          <p:cNvPr id="16386" name="Picture 2" descr="C:\Users\Jana\AppData\Local\Microsoft\Windows\Temporary Internet Files\Content.IE5\W0VUHIAE\MP90043936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6463" y="3141663"/>
            <a:ext cx="3916362" cy="3087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1188" y="563563"/>
            <a:ext cx="8137525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Verdana" pitchFamily="34" charset="0"/>
              </a:rPr>
              <a:t>32 žáků ……………………264,32 kg sběru</a:t>
            </a:r>
          </a:p>
          <a:p>
            <a:r>
              <a:rPr lang="cs-CZ" sz="3200">
                <a:latin typeface="Verdana" pitchFamily="34" charset="0"/>
              </a:rPr>
              <a:t>1 žák ………………..…..………….x kg sběru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95288" y="1989138"/>
            <a:ext cx="83534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088" y="2349500"/>
            <a:ext cx="4537075" cy="13541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 = 264,32 : 32</a:t>
            </a:r>
          </a:p>
          <a:p>
            <a:pPr>
              <a:defRPr/>
            </a:pPr>
            <a:r>
              <a:rPr lang="cs-CZ" sz="3200" u="dbl" dirty="0">
                <a:latin typeface="Verdana" pitchFamily="34" charset="0"/>
                <a:ea typeface="Verdana" pitchFamily="34" charset="0"/>
                <a:cs typeface="Verdana" pitchFamily="34" charset="0"/>
              </a:rPr>
              <a:t>x = 8,26</a:t>
            </a:r>
          </a:p>
          <a:p>
            <a:pPr>
              <a:defRPr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68313" y="4292600"/>
            <a:ext cx="828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4292600"/>
            <a:ext cx="28797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Verdana" pitchFamily="34" charset="0"/>
              </a:rPr>
              <a:t> x = 8,26 kg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539750" y="4943475"/>
            <a:ext cx="59769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Verdana" pitchFamily="34" charset="0"/>
              </a:rPr>
              <a:t>Jeden žák průměrně donesl 8,26 kg sběru.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932363" y="2762250"/>
            <a:ext cx="37433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Verdana" pitchFamily="34" charset="0"/>
              </a:rPr>
              <a:t>Zk: </a:t>
            </a:r>
          </a:p>
          <a:p>
            <a:r>
              <a:rPr lang="cs-CZ" sz="2800">
                <a:latin typeface="Verdana" pitchFamily="34" charset="0"/>
              </a:rPr>
              <a:t>8,26 . 32 = 264,32</a:t>
            </a:r>
          </a:p>
        </p:txBody>
      </p:sp>
      <p:pic>
        <p:nvPicPr>
          <p:cNvPr id="17416" name="Picture 2" descr="C:\Users\Jana\AppData\Local\Microsoft\Windows\Temporary Internet Files\Content.IE5\W0VUHIAE\MP90043936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88113" y="4541838"/>
            <a:ext cx="2332037" cy="1839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550863" y="561975"/>
            <a:ext cx="7904162" cy="3138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/>
              <a:t>Kolik korun bude stát doprava vlakem na školní výlet pro 27 žáků a 2 učitele pedagogického doprovodu, když zlevněná jízdenka pro 1 žáka stojí 35,70 Kč a pro dospělého 72,20 Kč?</a:t>
            </a:r>
          </a:p>
          <a:p>
            <a:endParaRPr lang="cs-CZ"/>
          </a:p>
        </p:txBody>
      </p:sp>
      <p:pic>
        <p:nvPicPr>
          <p:cNvPr id="18434" name="Picture 2" descr="C:\Users\Jana\AppData\Local\Microsoft\Windows\Temporary Internet Files\Content.IE5\MHHSV81Y\MC9002805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27313" y="3683000"/>
            <a:ext cx="2881312" cy="263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11188" y="419100"/>
            <a:ext cx="81375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Verdana" pitchFamily="34" charset="0"/>
              </a:rPr>
              <a:t>27 žáků ………………………………..35,70 Kč</a:t>
            </a:r>
          </a:p>
          <a:p>
            <a:r>
              <a:rPr lang="cs-CZ" sz="3200">
                <a:latin typeface="Verdana" pitchFamily="34" charset="0"/>
              </a:rPr>
              <a:t>2 učitelé ………………..………….…72,20 Kč</a:t>
            </a:r>
          </a:p>
          <a:p>
            <a:r>
              <a:rPr lang="cs-CZ" sz="3200">
                <a:latin typeface="Verdana" pitchFamily="34" charset="0"/>
              </a:rPr>
              <a:t>Celkem …………….………………………...X Kč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95288" y="2276475"/>
            <a:ext cx="83534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088" y="2565400"/>
            <a:ext cx="6192837" cy="18462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 = 27 . 35,7 + 2 . 72,20</a:t>
            </a:r>
          </a:p>
          <a:p>
            <a:pPr>
              <a:defRPr/>
            </a:pP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 = 963,9 + 144,4</a:t>
            </a:r>
          </a:p>
          <a:p>
            <a:pPr>
              <a:defRPr/>
            </a:pPr>
            <a:r>
              <a:rPr lang="cs-CZ" sz="3200" u="dbl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3200" u="dbl" dirty="0">
                <a:latin typeface="Verdana" pitchFamily="34" charset="0"/>
                <a:ea typeface="Verdana" pitchFamily="34" charset="0"/>
                <a:cs typeface="Verdana" pitchFamily="34" charset="0"/>
              </a:rPr>
              <a:t> = 1108,3</a:t>
            </a:r>
          </a:p>
          <a:p>
            <a:pPr>
              <a:defRPr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68313" y="4292600"/>
            <a:ext cx="82804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4213" y="4365625"/>
            <a:ext cx="38877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Verdana" pitchFamily="34" charset="0"/>
              </a:rPr>
              <a:t> x = 1108,30 Kč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827088" y="5084763"/>
            <a:ext cx="5905500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Verdana" pitchFamily="34" charset="0"/>
              </a:rPr>
              <a:t>Doprava na školní výlet bude stát 1108,30 Kč.</a:t>
            </a:r>
          </a:p>
        </p:txBody>
      </p:sp>
      <p:pic>
        <p:nvPicPr>
          <p:cNvPr id="19463" name="Picture 2" descr="C:\Users\Jana\AppData\Local\Microsoft\Windows\Temporary Internet Files\Content.IE5\MHHSV81Y\MC9002805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0488" y="4584700"/>
            <a:ext cx="2052637" cy="1881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16129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www.office.microsoft.com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Archiv autora</a:t>
            </a:r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353</TotalTime>
  <Words>204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Arial</vt:lpstr>
      <vt:lpstr>Calibri</vt:lpstr>
      <vt:lpstr>Verdana</vt:lpstr>
      <vt:lpstr>Times New Roman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jdrtinova</cp:lastModifiedBy>
  <cp:revision>42</cp:revision>
  <dcterms:created xsi:type="dcterms:W3CDTF">2010-10-19T08:27:42Z</dcterms:created>
  <dcterms:modified xsi:type="dcterms:W3CDTF">2011-09-27T08:14:57Z</dcterms:modified>
</cp:coreProperties>
</file>