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8"/>
  </p:notesMasterIdLst>
  <p:sldIdLst>
    <p:sldId id="260" r:id="rId3"/>
    <p:sldId id="259" r:id="rId4"/>
    <p:sldId id="256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VY_32_INOVACE_6B23Aj4_Zdraví a nemoc – slovní zásoba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Zdraví a nemoc – slovní zásoba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6A2A8A-DFE6-42A4-8628-9D77ABBB2891}" type="presOf" srcId="{EBC41103-E2E5-4D48-9B4B-425520D3D098}" destId="{3BA01B75-849B-4716-8BCD-084A86FF328F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92BE61A-E0A1-41A7-B14B-11492C4A1D97}" type="presOf" srcId="{FBBFC3EA-9D9D-4F3A-BEA6-9C2C0E46BF20}" destId="{832BF48F-0145-4429-9E02-8FCA946CCE9E}" srcOrd="1" destOrd="0" presId="urn:microsoft.com/office/officeart/2005/8/layout/target3"/>
    <dgm:cxn modelId="{0B9B068A-6A23-4936-9FA6-125B14B9AF0B}" type="presOf" srcId="{445C7998-7549-48B0-BD68-D4F0167F02E5}" destId="{4D19AB04-24FA-40C2-B203-52AE3D15E171}" srcOrd="1" destOrd="0" presId="urn:microsoft.com/office/officeart/2005/8/layout/target3"/>
    <dgm:cxn modelId="{22542875-786B-4BFF-9018-BBF9CE9D257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859933F-618A-44BD-BDF6-6F9EE7266885}" type="presOf" srcId="{39F8B381-5807-488E-AC22-73DD4140ED4A}" destId="{71045F8C-00FA-488E-A7BD-E2E6753D979D}" srcOrd="0" destOrd="0" presId="urn:microsoft.com/office/officeart/2005/8/layout/target3"/>
    <dgm:cxn modelId="{843598E8-3B92-4D0E-9D4F-349409EC74EA}" type="presOf" srcId="{019433A1-1324-4DE1-9E6F-32B851095F74}" destId="{A3817367-F2BC-482F-8832-FA00B51DCCF3}" srcOrd="0" destOrd="0" presId="urn:microsoft.com/office/officeart/2005/8/layout/target3"/>
    <dgm:cxn modelId="{06B0E183-69B3-4989-B3B0-A040EB04D80B}" type="presOf" srcId="{FBBFC3EA-9D9D-4F3A-BEA6-9C2C0E46BF20}" destId="{643EA938-EDE0-4533-ACCC-D2BD6F3A527C}" srcOrd="0" destOrd="0" presId="urn:microsoft.com/office/officeart/2005/8/layout/target3"/>
    <dgm:cxn modelId="{F9939FA7-160D-4B61-A95D-9DFD113FD8E0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9B68852-E620-4CA7-87EE-64BE190521FD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229F212-63AD-4474-9DED-58307948EBBA}" type="presOf" srcId="{EBC41103-E2E5-4D48-9B4B-425520D3D098}" destId="{A27B6496-BF1B-4384-9217-9659064D5D6A}" srcOrd="1" destOrd="0" presId="urn:microsoft.com/office/officeart/2005/8/layout/target3"/>
    <dgm:cxn modelId="{A019A52F-6D98-42DC-B8EF-073E784F3907}" type="presOf" srcId="{445C7998-7549-48B0-BD68-D4F0167F02E5}" destId="{BC35EE03-4121-4EF9-923D-7CB6D30D358D}" srcOrd="0" destOrd="0" presId="urn:microsoft.com/office/officeart/2005/8/layout/target3"/>
    <dgm:cxn modelId="{AC9E639D-DD4B-4F69-84F2-0D602FF61E7D}" type="presParOf" srcId="{71045F8C-00FA-488E-A7BD-E2E6753D979D}" destId="{3577EC6B-C980-4F34-8C69-4365E7B8FC8C}" srcOrd="0" destOrd="0" presId="urn:microsoft.com/office/officeart/2005/8/layout/target3"/>
    <dgm:cxn modelId="{89EB7951-1EAC-4475-B187-7F13C20055EB}" type="presParOf" srcId="{71045F8C-00FA-488E-A7BD-E2E6753D979D}" destId="{6940EB87-DC1D-4BC3-9408-9AC2E1FFC039}" srcOrd="1" destOrd="0" presId="urn:microsoft.com/office/officeart/2005/8/layout/target3"/>
    <dgm:cxn modelId="{72F57512-C5D0-404A-A170-1640BC3F918A}" type="presParOf" srcId="{71045F8C-00FA-488E-A7BD-E2E6753D979D}" destId="{BC35EE03-4121-4EF9-923D-7CB6D30D358D}" srcOrd="2" destOrd="0" presId="urn:microsoft.com/office/officeart/2005/8/layout/target3"/>
    <dgm:cxn modelId="{FDE510E3-B72B-4677-816E-F6E46DACE239}" type="presParOf" srcId="{71045F8C-00FA-488E-A7BD-E2E6753D979D}" destId="{C95EEA27-3CBF-4645-A92D-9D8AF5C1CBFC}" srcOrd="3" destOrd="0" presId="urn:microsoft.com/office/officeart/2005/8/layout/target3"/>
    <dgm:cxn modelId="{F9D50D09-D57E-4D27-902F-24F5D06BBA8C}" type="presParOf" srcId="{71045F8C-00FA-488E-A7BD-E2E6753D979D}" destId="{851BB866-B6AE-4566-893F-4C635BA974FC}" srcOrd="4" destOrd="0" presId="urn:microsoft.com/office/officeart/2005/8/layout/target3"/>
    <dgm:cxn modelId="{65B3F62D-FC78-448A-8400-E723D1888EAB}" type="presParOf" srcId="{71045F8C-00FA-488E-A7BD-E2E6753D979D}" destId="{643EA938-EDE0-4533-ACCC-D2BD6F3A527C}" srcOrd="5" destOrd="0" presId="urn:microsoft.com/office/officeart/2005/8/layout/target3"/>
    <dgm:cxn modelId="{6BA05667-0D58-4096-B9C6-BDB182E587D4}" type="presParOf" srcId="{71045F8C-00FA-488E-A7BD-E2E6753D979D}" destId="{92F31B18-D66D-4CC7-89B9-378928DE877D}" srcOrd="6" destOrd="0" presId="urn:microsoft.com/office/officeart/2005/8/layout/target3"/>
    <dgm:cxn modelId="{62625A70-2F45-45F1-A54C-113CF17E6AAE}" type="presParOf" srcId="{71045F8C-00FA-488E-A7BD-E2E6753D979D}" destId="{902074E1-B931-4618-97F1-FADBE82E9C3C}" srcOrd="7" destOrd="0" presId="urn:microsoft.com/office/officeart/2005/8/layout/target3"/>
    <dgm:cxn modelId="{B7AC2183-0C83-42FC-8B9A-C8208B0BA0AA}" type="presParOf" srcId="{71045F8C-00FA-488E-A7BD-E2E6753D979D}" destId="{A3817367-F2BC-482F-8832-FA00B51DCCF3}" srcOrd="8" destOrd="0" presId="urn:microsoft.com/office/officeart/2005/8/layout/target3"/>
    <dgm:cxn modelId="{28132DEE-1DC7-4671-9C0E-A86A61807B4C}" type="presParOf" srcId="{71045F8C-00FA-488E-A7BD-E2E6753D979D}" destId="{2DD79E57-A63E-47D4-A1AB-6DF333476AD4}" srcOrd="9" destOrd="0" presId="urn:microsoft.com/office/officeart/2005/8/layout/target3"/>
    <dgm:cxn modelId="{B7623232-4794-48F0-B6FA-EBE7DAD07CA6}" type="presParOf" srcId="{71045F8C-00FA-488E-A7BD-E2E6753D979D}" destId="{648967D3-ED80-4214-8D87-4E7012561E4A}" srcOrd="10" destOrd="0" presId="urn:microsoft.com/office/officeart/2005/8/layout/target3"/>
    <dgm:cxn modelId="{F7D9709B-0C48-4E8B-87E6-EA3CF407CB42}" type="presParOf" srcId="{71045F8C-00FA-488E-A7BD-E2E6753D979D}" destId="{9A9B6F4F-B6FF-4F2D-B640-A8473E589523}" srcOrd="11" destOrd="0" presId="urn:microsoft.com/office/officeart/2005/8/layout/target3"/>
    <dgm:cxn modelId="{F431E03E-5A04-4717-9F1C-63865D6ECB93}" type="presParOf" srcId="{71045F8C-00FA-488E-A7BD-E2E6753D979D}" destId="{13BD0FAF-9F2C-4708-9E63-A8E8E5252943}" srcOrd="12" destOrd="0" presId="urn:microsoft.com/office/officeart/2005/8/layout/target3"/>
    <dgm:cxn modelId="{C6D9D706-8947-481B-8A31-BA40DF7C7656}" type="presParOf" srcId="{71045F8C-00FA-488E-A7BD-E2E6753D979D}" destId="{6821E7C9-5E4B-45FA-8F82-01E6F26FAA25}" srcOrd="13" destOrd="0" presId="urn:microsoft.com/office/officeart/2005/8/layout/target3"/>
    <dgm:cxn modelId="{44C4B99B-3A9A-4CD5-8064-12C418E02413}" type="presParOf" srcId="{71045F8C-00FA-488E-A7BD-E2E6753D979D}" destId="{3BA01B75-849B-4716-8BCD-084A86FF328F}" srcOrd="14" destOrd="0" presId="urn:microsoft.com/office/officeart/2005/8/layout/target3"/>
    <dgm:cxn modelId="{9BBF0397-9459-4FB3-A685-28E610F254E2}" type="presParOf" srcId="{71045F8C-00FA-488E-A7BD-E2E6753D979D}" destId="{4D19AB04-24FA-40C2-B203-52AE3D15E171}" srcOrd="15" destOrd="0" presId="urn:microsoft.com/office/officeart/2005/8/layout/target3"/>
    <dgm:cxn modelId="{EEEBC6B3-D104-4EB7-BB7C-28D090603D0F}" type="presParOf" srcId="{71045F8C-00FA-488E-A7BD-E2E6753D979D}" destId="{832BF48F-0145-4429-9E02-8FCA946CCE9E}" srcOrd="16" destOrd="0" presId="urn:microsoft.com/office/officeart/2005/8/layout/target3"/>
    <dgm:cxn modelId="{A498B1B7-CD06-4BD4-8CCC-0A5110B755C7}" type="presParOf" srcId="{71045F8C-00FA-488E-A7BD-E2E6753D979D}" destId="{E7297F21-D4FD-4A41-AE58-814D01A6B5E7}" srcOrd="17" destOrd="0" presId="urn:microsoft.com/office/officeart/2005/8/layout/target3"/>
    <dgm:cxn modelId="{C5D43A30-60E7-4789-A597-E818450ADF0B}" type="presParOf" srcId="{71045F8C-00FA-488E-A7BD-E2E6753D979D}" destId="{59F530CB-4999-43B3-A00D-6AB53886BD77}" srcOrd="18" destOrd="0" presId="urn:microsoft.com/office/officeart/2005/8/layout/target3"/>
    <dgm:cxn modelId="{501774F2-11F4-4C8B-BF58-9E25D2688B5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VY_32_INOVACE_6B23Aj4_Zdraví a nemoc – slovní zásoba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Zdraví a nemoc – slovní zásoba 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53532-A935-4012-89CF-FE197FBA5A8A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6AE0D2-0450-4BFB-AA96-61A7D5F30B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326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 Po u</a:t>
            </a:r>
            <a:r>
              <a:rPr lang="cs-CZ" dirty="0" smtClean="0"/>
              <a:t>kázání</a:t>
            </a:r>
            <a:r>
              <a:rPr lang="cs-CZ" baseline="0" dirty="0" smtClean="0"/>
              <a:t> první tabulky, žáci zkouší dokončit věty tak, aby byly gramaticky správně. Po ukázání druhé tabulky žáci vyhledávají správné pokračování věty a spojí.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AE0D2-0450-4BFB-AA96-61A7D5F30BC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734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slovní zásoby – dvě družstva žáků píší na</a:t>
            </a:r>
            <a:r>
              <a:rPr lang="cs-CZ" baseline="0" dirty="0" smtClean="0"/>
              <a:t> tabuli do tabulky anglické výrazy. Po dokončení – další snímek a provedou </a:t>
            </a:r>
            <a:r>
              <a:rPr lang="cs-CZ" baseline="0" smtClean="0"/>
              <a:t>kontrolu správnosti.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AE0D2-0450-4BFB-AA96-61A7D5F30BC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44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547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277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929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813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3758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084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2024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4366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0722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5460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89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746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42588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502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věkovou skupinu 9 – 10 let.</a:t>
            </a:r>
          </a:p>
          <a:p>
            <a:r>
              <a:rPr lang="cs-CZ" dirty="0" smtClean="0"/>
              <a:t>Interaktivní materiál, který slouží k procvičení frází a slovní zásoby tématu nemoc a zdraví.</a:t>
            </a:r>
          </a:p>
          <a:p>
            <a:r>
              <a:rPr lang="cs-CZ" dirty="0" smtClean="0"/>
              <a:t>Pomůcky – fixy na psaní na IT.</a:t>
            </a:r>
          </a:p>
          <a:p>
            <a:r>
              <a:rPr lang="cs-CZ" dirty="0" smtClean="0"/>
              <a:t>Inovace – procvičování s využitím sebekontroly. Aktivita při práci skupin.</a:t>
            </a:r>
          </a:p>
          <a:p>
            <a:r>
              <a:rPr lang="cs-CZ" dirty="0" smtClean="0"/>
              <a:t>Metodické pokyny – snímek 3 – zobrazí se nejprve levá strana – začátky vět, žáci se snaží věty dokončit jakkoli gramaticky správně. Zobrazíme pravou stranu, žáci spojují věty, jak k sobě patří. Mohou pracovat nejprve do sešitu, pak provedeme kontrolu na tabuli. Na snímku 4 – pracují dvě skupiny, žáci píší anglické výrazy, po dokončení promítneme snímek 5 a žáci provedou sebekontrolu a zhodnotí své výsledky.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37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500913"/>
              </p:ext>
            </p:extLst>
          </p:nvPr>
        </p:nvGraphicFramePr>
        <p:xfrm>
          <a:off x="971600" y="188640"/>
          <a:ext cx="3096344" cy="64008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96344"/>
              </a:tblGrid>
              <a:tr h="106680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Have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0" dirty="0" err="1" smtClean="0"/>
                        <a:t>you</a:t>
                      </a:r>
                      <a:r>
                        <a:rPr lang="cs-CZ" sz="3200" b="0" dirty="0" smtClean="0"/>
                        <a:t> …</a:t>
                      </a:r>
                      <a:endParaRPr lang="cs-CZ" sz="3200" b="0" dirty="0"/>
                    </a:p>
                  </a:txBody>
                  <a:tcPr anchor="ctr"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I’ </a:t>
                      </a:r>
                      <a:r>
                        <a:rPr lang="en-US" sz="3200" dirty="0" err="1" smtClean="0"/>
                        <a:t>ve</a:t>
                      </a:r>
                      <a:r>
                        <a:rPr lang="en-US" sz="3200" dirty="0" smtClean="0"/>
                        <a:t> got …</a:t>
                      </a:r>
                      <a:endParaRPr lang="cs-CZ" sz="3200" dirty="0"/>
                    </a:p>
                  </a:txBody>
                  <a:tcPr anchor="ctr"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Don’t …</a:t>
                      </a:r>
                      <a:endParaRPr lang="cs-CZ" sz="3200" dirty="0"/>
                    </a:p>
                  </a:txBody>
                  <a:tcPr anchor="ctr"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Eat lots …</a:t>
                      </a:r>
                      <a:endParaRPr lang="cs-CZ" sz="3200" dirty="0"/>
                    </a:p>
                  </a:txBody>
                  <a:tcPr anchor="ctr"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What’s  …</a:t>
                      </a:r>
                      <a:endParaRPr lang="cs-CZ" sz="3200" dirty="0"/>
                    </a:p>
                  </a:txBody>
                  <a:tcPr anchor="ctr"/>
                </a:tc>
              </a:tr>
              <a:tr h="10668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Drink lots …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0289"/>
              </p:ext>
            </p:extLst>
          </p:nvPr>
        </p:nvGraphicFramePr>
        <p:xfrm>
          <a:off x="5148064" y="188640"/>
          <a:ext cx="3456384" cy="64087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456384"/>
              </a:tblGrid>
              <a:tr h="1068119">
                <a:tc>
                  <a:txBody>
                    <a:bodyPr/>
                    <a:lstStyle/>
                    <a:p>
                      <a:r>
                        <a:rPr lang="en-US" sz="3200" b="0" dirty="0" smtClean="0"/>
                        <a:t>the</a:t>
                      </a:r>
                      <a:r>
                        <a:rPr lang="en-US" sz="3200" b="0" baseline="0" dirty="0" smtClean="0"/>
                        <a:t> matter?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06811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a</a:t>
                      </a:r>
                      <a:r>
                        <a:rPr lang="en-US" sz="3200" baseline="0" dirty="0" smtClean="0"/>
                        <a:t> stomach ache.</a:t>
                      </a:r>
                      <a:endParaRPr lang="cs-CZ" sz="3200" b="0" dirty="0"/>
                    </a:p>
                  </a:txBody>
                  <a:tcPr anchor="ctr"/>
                </a:tc>
              </a:tr>
              <a:tr h="106811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of tea.</a:t>
                      </a:r>
                      <a:endParaRPr lang="cs-CZ" sz="3200" b="0" dirty="0"/>
                    </a:p>
                  </a:txBody>
                  <a:tcPr anchor="ctr"/>
                </a:tc>
              </a:tr>
              <a:tr h="106811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got a sore throat? </a:t>
                      </a:r>
                      <a:endParaRPr lang="cs-CZ" sz="3200" b="0" dirty="0"/>
                    </a:p>
                  </a:txBody>
                  <a:tcPr anchor="ctr"/>
                </a:tc>
              </a:tr>
              <a:tr h="106811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of  fish.</a:t>
                      </a:r>
                      <a:endParaRPr lang="cs-CZ" sz="3200" b="0" dirty="0"/>
                    </a:p>
                  </a:txBody>
                  <a:tcPr anchor="ctr"/>
                </a:tc>
              </a:tr>
              <a:tr h="106811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drink lots of cola.</a:t>
                      </a:r>
                      <a:endParaRPr lang="cs-CZ" sz="3200" b="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2077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042142"/>
              </p:ext>
            </p:extLst>
          </p:nvPr>
        </p:nvGraphicFramePr>
        <p:xfrm>
          <a:off x="683569" y="620688"/>
          <a:ext cx="7704855" cy="5130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904322"/>
                <a:gridCol w="2232248"/>
              </a:tblGrid>
              <a:tr h="513057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Venku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Bolest v krku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Zmrzlina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Bolest hlavy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Co se děje?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Nachlazení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Nehraj!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Bolest břicha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Pij!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Nejez!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012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3096583"/>
              </p:ext>
            </p:extLst>
          </p:nvPr>
        </p:nvGraphicFramePr>
        <p:xfrm>
          <a:off x="683569" y="620688"/>
          <a:ext cx="7704855" cy="5130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1"/>
                <a:gridCol w="3168352"/>
                <a:gridCol w="2088232"/>
              </a:tblGrid>
              <a:tr h="513057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Outside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Sore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</a:rPr>
                        <a:t> throat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Ice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</a:rPr>
                        <a:t> cream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Headache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What’s the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</a:rPr>
                        <a:t> matter?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Cold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Don’t play!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Stomach</a:t>
                      </a:r>
                      <a:r>
                        <a:rPr lang="en-US" sz="2400" baseline="0" dirty="0" smtClean="0">
                          <a:solidFill>
                            <a:schemeClr val="tx1"/>
                          </a:solidFill>
                        </a:rPr>
                        <a:t> ache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Drink!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chemeClr val="tx1"/>
                          </a:solidFill>
                        </a:rPr>
                        <a:t>Don’t eat!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899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301</Words>
  <Application>Microsoft Office PowerPoint</Application>
  <PresentationFormat>Předvádění na obrazovce (4:3)</PresentationFormat>
  <Paragraphs>47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Carnival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10</cp:revision>
  <dcterms:created xsi:type="dcterms:W3CDTF">2011-10-29T13:22:42Z</dcterms:created>
  <dcterms:modified xsi:type="dcterms:W3CDTF">2011-11-06T15:44:04Z</dcterms:modified>
</cp:coreProperties>
</file>