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9" r:id="rId1"/>
  </p:sldMasterIdLst>
  <p:notesMasterIdLst>
    <p:notesMasterId r:id="rId17"/>
  </p:notesMasterIdLst>
  <p:sldIdLst>
    <p:sldId id="277" r:id="rId2"/>
    <p:sldId id="272" r:id="rId3"/>
    <p:sldId id="273" r:id="rId4"/>
    <p:sldId id="258" r:id="rId5"/>
    <p:sldId id="276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6" r:id="rId14"/>
    <p:sldId id="268" r:id="rId15"/>
    <p:sldId id="27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41" autoAdjust="0"/>
  </p:normalViewPr>
  <p:slideViewPr>
    <p:cSldViewPr>
      <p:cViewPr>
        <p:scale>
          <a:sx n="110" d="100"/>
          <a:sy n="110" d="100"/>
        </p:scale>
        <p:origin x="-164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B70A4E-5A27-4F5C-8593-DAF57751ED2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5C4BC6-4158-41BA-A281-D0A1B08AE2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497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C4BC6-4158-41BA-A281-D0A1B08AE2B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938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C4BC6-4158-41BA-A281-D0A1B08AE2B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521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C4BC6-4158-41BA-A281-D0A1B08AE2BC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20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8031EC11-EAF0-4569-98EF-7C79A31A3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B5970FE-C2E9-4A5D-83FF-960C7D8A6DE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EC11-EAF0-4569-98EF-7C79A31A3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970FE-C2E9-4A5D-83FF-960C7D8A6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EC11-EAF0-4569-98EF-7C79A31A3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970FE-C2E9-4A5D-83FF-960C7D8A6DE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EC11-EAF0-4569-98EF-7C79A31A3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970FE-C2E9-4A5D-83FF-960C7D8A6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EC11-EAF0-4569-98EF-7C79A31A3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970FE-C2E9-4A5D-83FF-960C7D8A6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EC11-EAF0-4569-98EF-7C79A31A3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970FE-C2E9-4A5D-83FF-960C7D8A6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EC11-EAF0-4569-98EF-7C79A31A3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970FE-C2E9-4A5D-83FF-960C7D8A6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EC11-EAF0-4569-98EF-7C79A31A3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970FE-C2E9-4A5D-83FF-960C7D8A6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EC11-EAF0-4569-98EF-7C79A31A3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970FE-C2E9-4A5D-83FF-960C7D8A6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EC11-EAF0-4569-98EF-7C79A31A3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970FE-C2E9-4A5D-83FF-960C7D8A6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EC11-EAF0-4569-98EF-7C79A31A3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970FE-C2E9-4A5D-83FF-960C7D8A6D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fld id="{8031EC11-EAF0-4569-98EF-7C79A31A3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fld id="{3B5970FE-C2E9-4A5D-83FF-960C7D8A6DE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0" r:id="rId1"/>
    <p:sldLayoutId id="2147484071" r:id="rId2"/>
    <p:sldLayoutId id="2147484072" r:id="rId3"/>
    <p:sldLayoutId id="2147484073" r:id="rId4"/>
    <p:sldLayoutId id="2147484074" r:id="rId5"/>
    <p:sldLayoutId id="2147484075" r:id="rId6"/>
    <p:sldLayoutId id="2147484076" r:id="rId7"/>
    <p:sldLayoutId id="2147484077" r:id="rId8"/>
    <p:sldLayoutId id="2147484078" r:id="rId9"/>
    <p:sldLayoutId id="2147484079" r:id="rId10"/>
    <p:sldLayoutId id="2147484080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1772816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3"/>
          <p:cNvSpPr txBox="1">
            <a:spLocks/>
          </p:cNvSpPr>
          <p:nvPr/>
        </p:nvSpPr>
        <p:spPr bwMode="auto">
          <a:xfrm>
            <a:off x="522288" y="260649"/>
            <a:ext cx="8099424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Mgr. Radoslava Mašatová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VY_32_INOVACE_27_07_Polská</a:t>
            </a:r>
            <a:r>
              <a:rPr kumimoji="0" lang="cs-CZ" sz="2400" b="0" i="1" u="none" strike="noStrike" kern="1200" cap="none" spc="0" normalizeH="0" noProof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republika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Podnadpis 4"/>
          <p:cNvSpPr txBox="1">
            <a:spLocks/>
          </p:cNvSpPr>
          <p:nvPr/>
        </p:nvSpPr>
        <p:spPr bwMode="auto">
          <a:xfrm>
            <a:off x="518233" y="4149080"/>
            <a:ext cx="8122099" cy="9354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Prezentace slouží k základnímu seznámení se státem,  k práci s mapou. Prvouka pro 5. ročník.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>
                  <a:lumMod val="85000"/>
                  <a:lumOff val="15000"/>
                </a:sys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8233" y="4945989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2229645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115616" y="1988840"/>
            <a:ext cx="7293446" cy="3841375"/>
          </a:xfrm>
        </p:spPr>
        <p:txBody>
          <a:bodyPr/>
          <a:lstStyle/>
          <a:p>
            <a:pPr marL="0" indent="0">
              <a:buNone/>
            </a:pPr>
            <a:r>
              <a:rPr lang="cs-CZ" sz="6000" b="1" dirty="0" smtClean="0">
                <a:solidFill>
                  <a:srgbClr val="DBE5F1">
                    <a:lumMod val="1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  <a:ea typeface="+mj-ea"/>
                <a:cs typeface="+mj-cs"/>
              </a:rPr>
              <a:t>POLSKÁ REPUBLIKA</a:t>
            </a:r>
          </a:p>
          <a:p>
            <a:pPr marL="0" indent="0">
              <a:buNone/>
            </a:pPr>
            <a:r>
              <a:rPr lang="cs-CZ" sz="4300" b="1" dirty="0">
                <a:solidFill>
                  <a:srgbClr val="DBE5F1">
                    <a:lumMod val="1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  <a:ea typeface="+mj-ea"/>
                <a:cs typeface="+mj-cs"/>
              </a:rPr>
              <a:t>(Polsko)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8" r="2408" b="2746"/>
          <a:stretch/>
        </p:blipFill>
        <p:spPr bwMode="auto">
          <a:xfrm>
            <a:off x="4708733" y="3789040"/>
            <a:ext cx="3700329" cy="2381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399997" y="5888220"/>
            <a:ext cx="3529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</a:rPr>
              <a:t>15.</a:t>
            </a:r>
            <a:endParaRPr lang="cs-CZ" sz="12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3690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967" y="188640"/>
            <a:ext cx="6330953" cy="64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 rot="20215344">
            <a:off x="2802336" y="486868"/>
            <a:ext cx="1487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Baltské moře</a:t>
            </a:r>
            <a:endParaRPr lang="cs-CZ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00192" y="222649"/>
            <a:ext cx="1125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RUSKO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 rot="2116228">
            <a:off x="7858793" y="357460"/>
            <a:ext cx="9463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LITVA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4909906">
            <a:off x="7716646" y="1818125"/>
            <a:ext cx="18357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BĚLORUSKO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 rot="17322914">
            <a:off x="7905125" y="5090710"/>
            <a:ext cx="13340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UKRAJINA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80115" y="5986698"/>
            <a:ext cx="28985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SLOVENSKÁ </a:t>
            </a:r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republika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 rot="2144784">
            <a:off x="2701140" y="5113429"/>
            <a:ext cx="23695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 rot="5213215">
            <a:off x="1977269" y="2648491"/>
            <a:ext cx="15456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588292"/>
            <a:ext cx="253444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  <a:ea typeface="+mj-ea"/>
                <a:cs typeface="+mj-cs"/>
              </a:rPr>
              <a:t>Ukazuj si na mapě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612995" y="6391641"/>
            <a:ext cx="3626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</a:rPr>
              <a:t>16.</a:t>
            </a:r>
            <a:endParaRPr lang="cs-CZ" sz="12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260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5311562" cy="808038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Polská republika</a:t>
            </a:r>
            <a:endParaRPr lang="cs-CZ" sz="4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6372" y="1124744"/>
            <a:ext cx="7567996" cy="5733256"/>
          </a:xfrm>
        </p:spPr>
        <p:txBody>
          <a:bodyPr>
            <a:noAutofit/>
          </a:bodyPr>
          <a:lstStyle/>
          <a:p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h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lavní město: </a:t>
            </a:r>
          </a:p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počet obyvatel: asi 38 milionů</a:t>
            </a:r>
            <a:endParaRPr lang="cs-CZ" sz="3600" b="1" i="1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j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azyk: </a:t>
            </a:r>
          </a:p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měna: </a:t>
            </a:r>
          </a:p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další velká města: 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Polsko je členem NATO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a EU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5525" y="1116774"/>
            <a:ext cx="1718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Varšava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16465" y="2492896"/>
            <a:ext cx="17748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polština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16465" y="3243600"/>
            <a:ext cx="11544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zlotý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67944" y="3933858"/>
            <a:ext cx="481997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Krakov, Lodž, Vratislav, 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Gdaňsk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, Štětín</a:t>
            </a:r>
          </a:p>
        </p:txBody>
      </p:sp>
    </p:spTree>
    <p:extLst>
      <p:ext uri="{BB962C8B-B14F-4D97-AF65-F5344CB8AC3E}">
        <p14:creationId xmlns:p14="http://schemas.microsoft.com/office/powerpoint/2010/main" val="1730595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09" y="1473"/>
            <a:ext cx="9144000" cy="6865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101040"/>
            <a:ext cx="1207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V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aršava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887918" y="1473"/>
            <a:ext cx="2936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</a:rPr>
              <a:t>1)</a:t>
            </a:r>
            <a:endParaRPr lang="cs-CZ" sz="12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238" y="0"/>
            <a:ext cx="9142038" cy="6856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04048" y="22195"/>
            <a:ext cx="3195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Palác na vodě, </a:t>
            </a:r>
            <a:r>
              <a:rPr lang="cs-CZ" sz="2400" b="1" dirty="0" err="1">
                <a:solidFill>
                  <a:schemeClr val="bg2">
                    <a:lumMod val="10000"/>
                  </a:schemeClr>
                </a:solidFill>
              </a:rPr>
              <a:t>Łazienki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834300" y="692696"/>
            <a:ext cx="3097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</a:rPr>
              <a:t>2)</a:t>
            </a:r>
            <a:endParaRPr lang="cs-CZ" sz="12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0117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919"/>
            <a:ext cx="4896544" cy="6929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24261" y="384228"/>
            <a:ext cx="10999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Štětín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53403" y="0"/>
            <a:ext cx="3113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2">
                    <a:lumMod val="10000"/>
                  </a:schemeClr>
                </a:solidFill>
              </a:rPr>
              <a:t>3)</a:t>
            </a:r>
            <a:endParaRPr lang="cs-CZ" sz="1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59" y="0"/>
            <a:ext cx="9168083" cy="6886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-6459" y="-9660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2">
                    <a:lumMod val="10000"/>
                  </a:schemeClr>
                </a:solidFill>
              </a:rPr>
              <a:t>4)</a:t>
            </a:r>
            <a:endParaRPr lang="cs-CZ" sz="1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90406" y="46166"/>
            <a:ext cx="24673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katedrála v Lodži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67" y="0"/>
            <a:ext cx="9159267" cy="6945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815990" y="47254"/>
            <a:ext cx="3145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2">
                    <a:lumMod val="10000"/>
                  </a:schemeClr>
                </a:solidFill>
              </a:rPr>
              <a:t>5)</a:t>
            </a:r>
            <a:endParaRPr lang="cs-CZ" sz="1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33" y="114043"/>
            <a:ext cx="4849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c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entrum města Vratislav (</a:t>
            </a:r>
            <a:r>
              <a:rPr lang="cs-CZ" sz="2400" b="1" dirty="0" err="1" smtClean="0">
                <a:solidFill>
                  <a:schemeClr val="bg2">
                    <a:lumMod val="10000"/>
                  </a:schemeClr>
                </a:solidFill>
              </a:rPr>
              <a:t>Wroclaw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)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719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" grpId="0"/>
      <p:bldP spid="6" grpId="0"/>
      <p:bldP spid="5" grpId="0"/>
      <p:bldP spid="8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611560" y="404664"/>
            <a:ext cx="5311562" cy="808038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POVRCH</a:t>
            </a:r>
            <a:endParaRPr lang="cs-CZ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611560" y="1124744"/>
            <a:ext cx="7776864" cy="3841375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chemeClr val="bg2">
                    <a:lumMod val="10000"/>
                  </a:schemeClr>
                </a:solidFill>
              </a:rPr>
              <a:t>p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řevážně nížinatý: </a:t>
            </a:r>
            <a:r>
              <a:rPr lang="cs-CZ" sz="3200" b="1" dirty="0" err="1" smtClean="0">
                <a:solidFill>
                  <a:schemeClr val="bg2">
                    <a:lumMod val="10000"/>
                  </a:schemeClr>
                </a:solidFill>
              </a:rPr>
              <a:t>Středopolské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 nížiny, Pomořanská a Mazurská jezerní plošina</a:t>
            </a:r>
          </a:p>
          <a:p>
            <a:r>
              <a:rPr lang="cs-CZ" sz="3200" b="1" dirty="0">
                <a:solidFill>
                  <a:schemeClr val="bg2">
                    <a:lumMod val="10000"/>
                  </a:schemeClr>
                </a:solidFill>
              </a:rPr>
              <a:t>j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ih země hornatý – Vysoké Tatry, Krkonoše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844971"/>
            <a:ext cx="5221625" cy="391621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31448" y="6484191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schemeClr val="bg2">
                    <a:lumMod val="10000"/>
                  </a:schemeClr>
                </a:solidFill>
              </a:rPr>
              <a:t>6</a:t>
            </a:r>
            <a:r>
              <a:rPr lang="cs-CZ" sz="1200" b="1" dirty="0" smtClean="0">
                <a:solidFill>
                  <a:schemeClr val="bg2">
                    <a:lumMod val="10000"/>
                  </a:schemeClr>
                </a:solidFill>
              </a:rPr>
              <a:t>)</a:t>
            </a:r>
            <a:endParaRPr lang="cs-CZ" sz="1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77201" y="4005064"/>
            <a:ext cx="300473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bg2">
                    <a:lumMod val="10000"/>
                  </a:schemeClr>
                </a:solidFill>
              </a:rPr>
              <a:t>Kladská Nisa nedaleko rezervace </a:t>
            </a:r>
            <a:r>
              <a:rPr lang="cs-CZ" sz="2800" b="1" dirty="0" err="1">
                <a:solidFill>
                  <a:schemeClr val="bg2">
                    <a:lumMod val="10000"/>
                  </a:schemeClr>
                </a:solidFill>
              </a:rPr>
              <a:t>Dębina</a:t>
            </a:r>
            <a:r>
              <a:rPr lang="cs-CZ" sz="28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46388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5311562" cy="808038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VODSTVO</a:t>
            </a:r>
            <a:endParaRPr lang="cs-CZ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226" y="1052736"/>
            <a:ext cx="8964816" cy="3456384"/>
          </a:xfrm>
        </p:spPr>
        <p:txBody>
          <a:bodyPr>
            <a:noAutofit/>
          </a:bodyPr>
          <a:lstStyle/>
          <a:p>
            <a:r>
              <a:rPr lang="cs-CZ" sz="3200" b="1" dirty="0">
                <a:solidFill>
                  <a:schemeClr val="bg2">
                    <a:lumMod val="10000"/>
                  </a:schemeClr>
                </a:solidFill>
              </a:rPr>
              <a:t>ř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eky Visla, Odra – obě tečou do Baltského moře</a:t>
            </a:r>
          </a:p>
          <a:p>
            <a:r>
              <a:rPr lang="cs-CZ" sz="3200" b="1" dirty="0">
                <a:solidFill>
                  <a:schemeClr val="bg2">
                    <a:lumMod val="10000"/>
                  </a:schemeClr>
                </a:solidFill>
              </a:rPr>
              <a:t>n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a Visle leží města </a:t>
            </a:r>
            <a:r>
              <a:rPr lang="cs-CZ" sz="3200" b="1" dirty="0">
                <a:solidFill>
                  <a:schemeClr val="bg2">
                    <a:lumMod val="10000"/>
                  </a:schemeClr>
                </a:solidFill>
              </a:rPr>
              <a:t>K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rakov, </a:t>
            </a:r>
            <a:r>
              <a:rPr lang="cs-CZ" sz="3200" b="1" dirty="0">
                <a:solidFill>
                  <a:schemeClr val="bg2">
                    <a:lumMod val="10000"/>
                  </a:schemeClr>
                </a:solidFill>
              </a:rPr>
              <a:t>V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aršava, přístav Gdaňsk, na Odře město </a:t>
            </a:r>
            <a:r>
              <a:rPr lang="cs-CZ" sz="3200" b="1" dirty="0">
                <a:solidFill>
                  <a:schemeClr val="bg2">
                    <a:lumMod val="10000"/>
                  </a:schemeClr>
                </a:solidFill>
              </a:rPr>
              <a:t>V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ratislav, přístav Štětín</a:t>
            </a:r>
          </a:p>
          <a:p>
            <a:r>
              <a:rPr lang="cs-CZ" sz="3200" b="1" dirty="0">
                <a:solidFill>
                  <a:schemeClr val="bg2">
                    <a:lumMod val="10000"/>
                  </a:schemeClr>
                </a:solidFill>
              </a:rPr>
              <a:t>v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 severní části Polska leží i velké množství jezer (ledovcového původu)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717032"/>
            <a:ext cx="3874362" cy="28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59915" y="3717032"/>
            <a:ext cx="2002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j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ezero </a:t>
            </a:r>
            <a:r>
              <a:rPr lang="cs-CZ" sz="2400" b="1" dirty="0" err="1" smtClean="0">
                <a:solidFill>
                  <a:schemeClr val="bg2">
                    <a:lumMod val="10000"/>
                  </a:schemeClr>
                </a:solidFill>
              </a:rPr>
              <a:t>Lebsko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62386" y="6341999"/>
            <a:ext cx="3113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</a:rPr>
              <a:t>7)</a:t>
            </a:r>
            <a:endParaRPr lang="cs-CZ" sz="12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61048"/>
            <a:ext cx="3846411" cy="28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9512" y="3857492"/>
            <a:ext cx="28216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ř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eka Visla v Krakově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758" y="6467477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</a:rPr>
              <a:t>8)</a:t>
            </a:r>
            <a:endParaRPr lang="cs-CZ" sz="12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599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4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11560" y="764704"/>
            <a:ext cx="5311562" cy="808038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ZEMĚDĚLSTVÍ</a:t>
            </a:r>
            <a:endParaRPr lang="cs-CZ" sz="4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1560" y="1556792"/>
            <a:ext cx="7344816" cy="3841375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p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olovinu území zabírá orná půda: brambory, obilniny, cukrovka, zelenina, ovoce</a:t>
            </a:r>
          </a:p>
          <a:p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c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hov skotu, vepřů, drůbeže</a:t>
            </a:r>
          </a:p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rybolov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4542" y="2852936"/>
            <a:ext cx="2285022" cy="31683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209973" y="2879216"/>
            <a:ext cx="3241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</a:rPr>
              <a:t>9)</a:t>
            </a:r>
            <a:endParaRPr lang="cs-CZ" sz="12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933055"/>
            <a:ext cx="1728192" cy="277250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545298" y="6305017"/>
            <a:ext cx="3786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</a:rPr>
              <a:t>10)</a:t>
            </a:r>
            <a:endParaRPr lang="cs-CZ" sz="12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775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861048"/>
            <a:ext cx="3733800" cy="28575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5311562" cy="808038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PRŮMYSL</a:t>
            </a:r>
            <a:endParaRPr lang="cs-CZ" sz="4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6858" y="1268760"/>
            <a:ext cx="8352928" cy="3672408"/>
          </a:xfrm>
        </p:spPr>
        <p:txBody>
          <a:bodyPr>
            <a:noAutofit/>
          </a:bodyPr>
          <a:lstStyle/>
          <a:p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n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erostné suroviny: černé uhlí, železná ruda, síra, sůl </a:t>
            </a:r>
          </a:p>
          <a:p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p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růmysl: hutnictví železa, strojírenský, chemický, textilní, tepelné elektrárny, výroba lodí</a:t>
            </a:r>
          </a:p>
          <a:p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v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ýznamná je námořní </a:t>
            </a:r>
            <a:r>
              <a:rPr lang="cs-CZ" sz="3600" b="1" dirty="0" smtClean="0">
                <a:solidFill>
                  <a:schemeClr val="bg1"/>
                </a:solidFill>
              </a:rPr>
              <a:t>doprava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05700" y="3861048"/>
            <a:ext cx="34817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11</a:t>
            </a:r>
            <a:r>
              <a:rPr lang="cs-CZ" sz="1200" dirty="0" smtClean="0"/>
              <a:t>)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8981" y="5229200"/>
            <a:ext cx="209431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2">
                    <a:lumMod val="10000"/>
                  </a:schemeClr>
                </a:solidFill>
              </a:rPr>
              <a:t>p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řírodní krystalická síra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4421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116632"/>
            <a:ext cx="5311562" cy="808038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ZAJÍMAVOSTI</a:t>
            </a:r>
            <a:endParaRPr lang="cs-CZ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774988" y="509221"/>
            <a:ext cx="3690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13)</a:t>
            </a:r>
            <a:endParaRPr lang="cs-CZ" sz="1200" dirty="0">
              <a:solidFill>
                <a:schemeClr val="bg1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786220"/>
            <a:ext cx="4392488" cy="6034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106274" y="6525343"/>
            <a:ext cx="3754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</a:rPr>
              <a:t>14)</a:t>
            </a:r>
            <a:endParaRPr lang="cs-CZ" sz="12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2746439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polský </a:t>
            </a:r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matematik, astronom a lékař Mikuláš Koperník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181" y="816080"/>
            <a:ext cx="9151275" cy="6071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798635"/>
            <a:ext cx="1835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h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rad </a:t>
            </a:r>
            <a:r>
              <a:rPr lang="cs-CZ" sz="2400" b="1" dirty="0" err="1" smtClean="0">
                <a:solidFill>
                  <a:schemeClr val="bg2">
                    <a:lumMod val="10000"/>
                  </a:schemeClr>
                </a:solidFill>
              </a:rPr>
              <a:t>Wawel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787073" y="792604"/>
            <a:ext cx="3642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</a:rPr>
              <a:t>12)</a:t>
            </a:r>
            <a:endParaRPr lang="cs-CZ" sz="12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181" y="797756"/>
            <a:ext cx="9144000" cy="6055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7584" y="838770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schemeClr val="bg2">
                    <a:lumMod val="10000"/>
                  </a:schemeClr>
                </a:solidFill>
              </a:rPr>
              <a:t>Collegium</a:t>
            </a:r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Novum v Krakově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58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5" grpId="0"/>
      <p:bldP spid="7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84976" cy="1728192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1. VYHLEDEJTE NEJVYŠŠÍ HORU POLSKA.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POROVNEJTE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JEJÍ VÝŠKU S VÝŠKOU NEJVYŠŠÍ HORY ČESKÉ REPUBLIKY.</a:t>
            </a:r>
            <a:endParaRPr lang="cs-CZ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2636912"/>
            <a:ext cx="4608512" cy="38322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PŘÍSTAV ŠTĚTÍN LEŽÍ NA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ŘECE?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Visla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Odra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</a:t>
            </a:r>
            <a:r>
              <a:rPr lang="cs-CZ" sz="3600" b="1" dirty="0" err="1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Warta</a:t>
            </a:r>
            <a:endParaRPr lang="cs-CZ" sz="36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139952" y="3068960"/>
            <a:ext cx="5472608" cy="34563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DO KTERÉHO MOŘE ÚSTÍ POLSKÉ ŘEKY?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Černého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do Severního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do Baltského</a:t>
            </a:r>
          </a:p>
          <a:p>
            <a:pPr marL="514350" indent="-514350">
              <a:buAutoNum type="alphaLcParenR"/>
            </a:pP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1844824"/>
            <a:ext cx="90156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Rysy (2 499 m n. m.) &gt; Sněžka (1 602 m n. m.) 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31491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1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1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500"/>
                            </p:stCondLst>
                            <p:childTnLst>
                              <p:par>
                                <p:cTn id="50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0"/>
                            </p:stCondLst>
                            <p:childTnLst>
                              <p:par>
                                <p:cTn id="69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8000"/>
                            </p:stCondLst>
                            <p:childTnLst>
                              <p:par>
                                <p:cTn id="75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1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1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500"/>
                            </p:stCondLst>
                            <p:childTnLst>
                              <p:par>
                                <p:cTn id="88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1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1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314043" y="116632"/>
            <a:ext cx="5311562" cy="808038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Vyhledej na mapě.</a:t>
            </a:r>
            <a:endParaRPr lang="cs-CZ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pic>
        <p:nvPicPr>
          <p:cNvPr id="1030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348" y="1022422"/>
            <a:ext cx="6264696" cy="5667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417499" y="1748063"/>
            <a:ext cx="278454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– 14. </a:t>
            </a:r>
          </a:p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sousední státy,</a:t>
            </a:r>
          </a:p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města</a:t>
            </a:r>
            <a:endParaRPr lang="cs-CZ" sz="32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3317723"/>
            <a:ext cx="207281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– C</a:t>
            </a:r>
          </a:p>
          <a:p>
            <a:r>
              <a:rPr lang="cs-CZ" sz="3200" b="1" dirty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eky, moře</a:t>
            </a:r>
            <a:endParaRPr lang="cs-CZ" sz="32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69723" y="1296887"/>
            <a:ext cx="440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1.</a:t>
            </a:r>
            <a:endParaRPr lang="cs-CZ" sz="24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56183" y="1290826"/>
            <a:ext cx="44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2.</a:t>
            </a:r>
            <a:endParaRPr lang="cs-CZ" sz="24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15587" y="2764830"/>
            <a:ext cx="44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3.</a:t>
            </a:r>
            <a:endParaRPr lang="cs-CZ" sz="24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34813" y="5517232"/>
            <a:ext cx="44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4.</a:t>
            </a:r>
            <a:endParaRPr lang="cs-CZ" sz="24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90533" y="6078272"/>
            <a:ext cx="44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5.</a:t>
            </a:r>
            <a:endParaRPr lang="cs-CZ" sz="24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23484" y="5522427"/>
            <a:ext cx="44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6.</a:t>
            </a:r>
            <a:endParaRPr lang="cs-CZ" sz="24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1520" y="3411161"/>
            <a:ext cx="4089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7.</a:t>
            </a:r>
            <a:endParaRPr lang="cs-CZ" sz="24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44854" y="2348227"/>
            <a:ext cx="44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8.</a:t>
            </a:r>
            <a:endParaRPr lang="cs-CZ" sz="24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389196" y="1677039"/>
            <a:ext cx="44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9.</a:t>
            </a:r>
            <a:endParaRPr lang="cs-CZ" sz="24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69163" y="3086890"/>
            <a:ext cx="6139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10.</a:t>
            </a:r>
            <a:endParaRPr lang="cs-CZ" sz="24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193732" y="3602633"/>
            <a:ext cx="6161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11.</a:t>
            </a:r>
            <a:endParaRPr lang="cs-CZ" sz="24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13146" y="4164108"/>
            <a:ext cx="62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12.</a:t>
            </a:r>
            <a:endParaRPr lang="cs-CZ" sz="24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767077" y="4741372"/>
            <a:ext cx="6211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13.</a:t>
            </a:r>
            <a:endParaRPr lang="cs-CZ" sz="24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415368" y="5203037"/>
            <a:ext cx="6139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14.</a:t>
            </a:r>
            <a:endParaRPr lang="cs-CZ" sz="24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223484" y="1290826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C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559643" y="3738364"/>
            <a:ext cx="3497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A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77675" y="2798196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Book" pitchFamily="34" charset="0"/>
              </a:rPr>
              <a:t>B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Boo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227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5311562" cy="808038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Řešení</a:t>
            </a:r>
            <a:endParaRPr lang="cs-CZ" sz="4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49" y="980728"/>
            <a:ext cx="8424936" cy="48605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5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Rusko		8. Štětín		A - Odra </a:t>
            </a:r>
          </a:p>
          <a:p>
            <a:pPr marL="0" indent="0">
              <a:buNone/>
            </a:pPr>
            <a:r>
              <a:rPr lang="cs-CZ" sz="35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Litva		9. Gdaňsk	B - Visla</a:t>
            </a:r>
          </a:p>
          <a:p>
            <a:pPr marL="0" indent="0">
              <a:buNone/>
            </a:pPr>
            <a:r>
              <a:rPr lang="cs-CZ" sz="35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Bělorusko	10. Varšava	C - Baltské</a:t>
            </a:r>
          </a:p>
          <a:p>
            <a:pPr marL="0" indent="0">
              <a:buNone/>
            </a:pPr>
            <a:r>
              <a:rPr lang="cs-CZ" sz="35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Ukrajina	11. Lodž		</a:t>
            </a:r>
            <a:r>
              <a:rPr lang="cs-CZ" sz="3500" b="1" dirty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5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moře</a:t>
            </a:r>
          </a:p>
          <a:p>
            <a:pPr marL="0" indent="0">
              <a:buNone/>
            </a:pPr>
            <a:r>
              <a:rPr lang="cs-CZ" sz="35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Slovensko	12. Vratislav (</a:t>
            </a:r>
            <a:r>
              <a:rPr lang="cs-CZ" sz="3500" b="1" dirty="0" err="1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Wroclaw</a:t>
            </a:r>
            <a:r>
              <a:rPr lang="cs-CZ" sz="35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marL="0" indent="0">
              <a:buNone/>
            </a:pPr>
            <a:r>
              <a:rPr lang="cs-CZ" sz="35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Česko		13. Katovice</a:t>
            </a:r>
          </a:p>
          <a:p>
            <a:pPr marL="0" indent="0">
              <a:buNone/>
            </a:pPr>
            <a:r>
              <a:rPr lang="cs-CZ" sz="35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Německo	14. Krakov	</a:t>
            </a:r>
            <a:r>
              <a:rPr lang="cs-CZ" sz="37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</a:t>
            </a:r>
          </a:p>
          <a:p>
            <a:pPr marL="0" indent="0">
              <a:buNone/>
            </a:pPr>
            <a:endParaRPr lang="cs-CZ" sz="28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Administrator\Local Settings\Temporary Internet Files\Content.IE5\M1Z06OFG\MC9004338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181" y="5301208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2825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6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719572" y="296652"/>
            <a:ext cx="7704856" cy="6264696"/>
          </a:xfrm>
        </p:spPr>
        <p:txBody>
          <a:bodyPr>
            <a:normAutofit lnSpcReduction="10000"/>
          </a:bodyPr>
          <a:lstStyle/>
          <a:p>
            <a:r>
              <a:rPr lang="cs-CZ" sz="1100" dirty="0" smtClean="0">
                <a:solidFill>
                  <a:schemeClr val="bg2">
                    <a:lumMod val="10000"/>
                  </a:schemeClr>
                </a:solidFill>
              </a:rPr>
              <a:t>Použité zdroje:</a:t>
            </a:r>
          </a:p>
          <a:p>
            <a:pPr>
              <a:buAutoNum type="arabicPeriod"/>
            </a:pP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DOCENTX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. </a:t>
            </a:r>
            <a:r>
              <a:rPr lang="cs-CZ" sz="1000" i="1" dirty="0" err="1" smtClean="0">
                <a:solidFill>
                  <a:schemeClr val="bg2">
                    <a:lumMod val="10000"/>
                  </a:schemeClr>
                </a:solidFill>
              </a:rPr>
              <a:t>Wikipedia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[online]. [cit. 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10.02.2012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]. Dostupný na WWW: &lt;http://cs.wikipedia.org/wiki/Soubor:Warsaw6vb.jpg&gt;. </a:t>
            </a:r>
            <a:endParaRPr lang="cs-CZ" sz="10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AutoNum type="arabicPeriod"/>
            </a:pP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DOCENTX. </a:t>
            </a:r>
            <a:r>
              <a:rPr lang="cs-CZ" sz="1000" i="1" dirty="0" err="1" smtClean="0">
                <a:solidFill>
                  <a:schemeClr val="bg2">
                    <a:lumMod val="10000"/>
                  </a:schemeClr>
                </a:solidFill>
              </a:rPr>
              <a:t>Wikipedia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[online]. 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[cit. 10.02.2012].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Dostupný na WWW: &lt;http://cs.wikipedia.org/wiki/Soubor:Warszawasy4.jpg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&gt;.</a:t>
            </a:r>
          </a:p>
          <a:p>
            <a:pPr>
              <a:buAutoNum type="arabicPeriod"/>
            </a:pP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POLIMEREK. </a:t>
            </a:r>
            <a:r>
              <a:rPr lang="cs-CZ" sz="1000" i="1" dirty="0" err="1" smtClean="0">
                <a:solidFill>
                  <a:schemeClr val="bg2">
                    <a:lumMod val="10000"/>
                  </a:schemeClr>
                </a:solidFill>
              </a:rPr>
              <a:t>Wikipedia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[online]. 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[cit. 10.02.2012].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Dostupný na WWW: &lt;http://cs.wikipedia.org/wiki/Soubor:Katedra_w_Lodzi2.jpg&gt;. </a:t>
            </a:r>
            <a:endParaRPr lang="cs-CZ" sz="10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AutoNum type="arabicPeriod"/>
            </a:pPr>
            <a:r>
              <a:rPr lang="nl-NL" sz="1000" dirty="0">
                <a:solidFill>
                  <a:schemeClr val="bg2">
                    <a:lumMod val="10000"/>
                  </a:schemeClr>
                </a:solidFill>
              </a:rPr>
              <a:t>VORWERK. </a:t>
            </a:r>
            <a:r>
              <a:rPr lang="nl-NL" sz="1000" i="1" dirty="0" smtClean="0">
                <a:solidFill>
                  <a:schemeClr val="bg2">
                    <a:lumMod val="10000"/>
                  </a:schemeClr>
                </a:solidFill>
              </a:rPr>
              <a:t>Wikipedi</a:t>
            </a:r>
            <a:r>
              <a:rPr lang="cs-CZ" sz="1000" i="1" dirty="0" smtClean="0">
                <a:solidFill>
                  <a:schemeClr val="bg2">
                    <a:lumMod val="10000"/>
                  </a:schemeClr>
                </a:solidFill>
              </a:rPr>
              <a:t>a</a:t>
            </a:r>
            <a:r>
              <a:rPr lang="nl-NL" sz="1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nl-NL" sz="1000" dirty="0">
                <a:solidFill>
                  <a:schemeClr val="bg2">
                    <a:lumMod val="10000"/>
                  </a:schemeClr>
                </a:solidFill>
              </a:rPr>
              <a:t>[online]. </a:t>
            </a:r>
            <a:r>
              <a:rPr lang="cs-CZ" sz="1000" dirty="0">
                <a:solidFill>
                  <a:srgbClr val="DBE5F1">
                    <a:lumMod val="10000"/>
                  </a:srgbClr>
                </a:solidFill>
              </a:rPr>
              <a:t>[cit. 10.02.2012]. </a:t>
            </a:r>
            <a:r>
              <a:rPr lang="nl-NL" sz="1000" dirty="0" smtClean="0">
                <a:solidFill>
                  <a:schemeClr val="bg2">
                    <a:lumMod val="10000"/>
                  </a:schemeClr>
                </a:solidFill>
              </a:rPr>
              <a:t>Dostupný </a:t>
            </a:r>
            <a:r>
              <a:rPr lang="nl-NL" sz="1000" dirty="0">
                <a:solidFill>
                  <a:schemeClr val="bg2">
                    <a:lumMod val="10000"/>
                  </a:schemeClr>
                </a:solidFill>
              </a:rPr>
              <a:t>na WWW: &lt;http://cs.wikipedia.org/wiki/Soubor:Czarownic1.jpg&gt;. </a:t>
            </a:r>
            <a:endParaRPr lang="cs-CZ" sz="10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AutoNum type="arabicPeriod"/>
            </a:pP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MATEUSZ WAR. </a:t>
            </a:r>
            <a:r>
              <a:rPr lang="cs-CZ" sz="1000" i="1" dirty="0" err="1" smtClean="0">
                <a:solidFill>
                  <a:schemeClr val="bg2">
                    <a:lumMod val="10000"/>
                  </a:schemeClr>
                </a:solidFill>
              </a:rPr>
              <a:t>Wikipedia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[online]. 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[cit. 10.02.2012].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Dostupný na WWW: &lt;http://cs.wikipedia.org/wiki/Soubor:09_Szczecin_SZN.jpg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&gt;.</a:t>
            </a:r>
          </a:p>
          <a:p>
            <a:pPr>
              <a:buAutoNum type="arabicPeriod"/>
            </a:pP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TOMASZG. </a:t>
            </a:r>
            <a:r>
              <a:rPr lang="cs-CZ" sz="1000" i="1" dirty="0" err="1" smtClean="0">
                <a:solidFill>
                  <a:schemeClr val="bg2">
                    <a:lumMod val="10000"/>
                  </a:schemeClr>
                </a:solidFill>
              </a:rPr>
              <a:t>Wikipedi</a:t>
            </a:r>
            <a:r>
              <a:rPr lang="cs-CZ" sz="1000" dirty="0" err="1" smtClean="0">
                <a:solidFill>
                  <a:schemeClr val="bg2">
                    <a:lumMod val="10000"/>
                  </a:schemeClr>
                </a:solidFill>
              </a:rPr>
              <a:t>a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 [online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]. 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[cit. 10.02.2012].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Dostupný na WWW: &lt;http://cs.wikipedia.org/wiki/Soubor:Rezerwat_D%C4%99bina_016.JPG&gt;. </a:t>
            </a:r>
            <a:endParaRPr lang="cs-CZ" sz="10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AutoNum type="arabicPeriod"/>
            </a:pP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RADOUCH. </a:t>
            </a:r>
            <a:r>
              <a:rPr lang="cs-CZ" sz="1000" i="1" dirty="0" err="1" smtClean="0">
                <a:solidFill>
                  <a:schemeClr val="bg2">
                    <a:lumMod val="10000"/>
                  </a:schemeClr>
                </a:solidFill>
              </a:rPr>
              <a:t>Wikipedia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[online]. 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[cit. 10.02.2012].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Dostupný na WWW: &lt;http://cs.wikipedia.org/wiki/Soubor:SlowinNP-Lebsko2.jpg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&gt;.</a:t>
            </a:r>
          </a:p>
          <a:p>
            <a:pPr>
              <a:buAutoNum type="arabicPeriod"/>
            </a:pP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JAMAL 2. </a:t>
            </a:r>
            <a:r>
              <a:rPr lang="cs-CZ" sz="1000" i="1" dirty="0" err="1" smtClean="0">
                <a:solidFill>
                  <a:schemeClr val="bg2">
                    <a:lumMod val="10000"/>
                  </a:schemeClr>
                </a:solidFill>
              </a:rPr>
              <a:t>Wikipedia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[online]. 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[cit. 10.02.2012].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Dostupný na WWW: &lt;http://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cs.wikipedia.org/wiki/Soubor:Krak%C3%B3w_Wis%C5%82a_11.jpg&gt;.</a:t>
            </a:r>
          </a:p>
          <a:p>
            <a:pPr>
              <a:buAutoNum type="arabicPeriod"/>
            </a:pP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HAGENLOCHER, Markus. </a:t>
            </a:r>
            <a:r>
              <a:rPr lang="cs-CZ" sz="1000" i="1" dirty="0" err="1" smtClean="0">
                <a:solidFill>
                  <a:schemeClr val="bg2">
                    <a:lumMod val="10000"/>
                  </a:schemeClr>
                </a:solidFill>
              </a:rPr>
              <a:t>Wikipedia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[online]. 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[cit. 10.02.2012].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Dostupný na WWW: &lt;http://cs.wikipedia.org/wiki/Soubor:Zuckerr%C3%BCbe.jpg&gt;. </a:t>
            </a:r>
            <a:endParaRPr lang="cs-CZ" sz="10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AutoNum type="arabicPeriod"/>
            </a:pP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RASBAK. </a:t>
            </a:r>
            <a:r>
              <a:rPr lang="cs-CZ" sz="1000" i="1" dirty="0" err="1" smtClean="0">
                <a:solidFill>
                  <a:schemeClr val="bg2">
                    <a:lumMod val="10000"/>
                  </a:schemeClr>
                </a:solidFill>
              </a:rPr>
              <a:t>Wikipedia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[online]. 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[cit. 10.02.2012]. Dostupný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na WWW: &lt;http://cs.wikipedia.org/wiki/</a:t>
            </a:r>
            <a:r>
              <a:rPr lang="cs-CZ" sz="1000" dirty="0" err="1">
                <a:solidFill>
                  <a:schemeClr val="bg2">
                    <a:lumMod val="10000"/>
                  </a:schemeClr>
                </a:solidFill>
              </a:rPr>
              <a:t>Soubor:Aardappel_bloeiend_Fresco.jpg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&gt;. </a:t>
            </a:r>
            <a:endParaRPr lang="cs-CZ" sz="10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AutoNum type="arabicPeriod"/>
            </a:pP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DESCOUENS, </a:t>
            </a:r>
            <a:r>
              <a:rPr lang="cs-CZ" sz="1000" dirty="0" err="1">
                <a:solidFill>
                  <a:schemeClr val="bg2">
                    <a:lumMod val="10000"/>
                  </a:schemeClr>
                </a:solidFill>
              </a:rPr>
              <a:t>Didier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. </a:t>
            </a:r>
            <a:r>
              <a:rPr lang="cs-CZ" sz="1000" i="1" dirty="0" err="1" smtClean="0">
                <a:solidFill>
                  <a:schemeClr val="bg2">
                    <a:lumMod val="10000"/>
                  </a:schemeClr>
                </a:solidFill>
              </a:rPr>
              <a:t>Wikipedia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[online]. 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[cit. 10.02.2012].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Dostupný na WWW: &lt;http://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cs.wikipedia.org/wiki/Soubor:Soufresicile2.jpg&gt;.</a:t>
            </a:r>
          </a:p>
          <a:p>
            <a:pPr>
              <a:buAutoNum type="arabicPeriod"/>
            </a:pP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SHARX. </a:t>
            </a:r>
            <a:r>
              <a:rPr lang="cs-CZ" sz="1000" i="1" dirty="0" err="1" smtClean="0">
                <a:solidFill>
                  <a:schemeClr val="bg2">
                    <a:lumMod val="10000"/>
                  </a:schemeClr>
                </a:solidFill>
              </a:rPr>
              <a:t>Wikipedia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[online]. 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[cit. 10.02.2012].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Dostupný na WWW: &lt;http://cs.wikipedia.org/wiki/Soubor:Wawel2.jpg&gt;. </a:t>
            </a:r>
            <a:endParaRPr lang="cs-CZ" sz="10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AutoNum type="arabicPeriod"/>
            </a:pP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MEHLICH, Jan. </a:t>
            </a:r>
            <a:r>
              <a:rPr lang="cs-CZ" sz="1000" i="1" dirty="0" err="1" smtClean="0">
                <a:solidFill>
                  <a:schemeClr val="bg2">
                    <a:lumMod val="10000"/>
                  </a:schemeClr>
                </a:solidFill>
              </a:rPr>
              <a:t>Wikipedia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[online]. 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[cit. 10.02.2012].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Dostupný na WWW: &lt;http://cs.wikipedia.org/wiki/Soubor:Krak%C3%B3w_-_Collegium_Novum_01.JPG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&gt;.</a:t>
            </a:r>
          </a:p>
          <a:p>
            <a:pPr>
              <a:buAutoNum type="arabicPeriod"/>
            </a:pP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VOLNÉ DÍLO. </a:t>
            </a:r>
            <a:r>
              <a:rPr lang="cs-CZ" sz="1000" i="1" smtClean="0">
                <a:solidFill>
                  <a:schemeClr val="bg2">
                    <a:lumMod val="10000"/>
                  </a:schemeClr>
                </a:solidFill>
              </a:rPr>
              <a:t>Wikipedia</a:t>
            </a:r>
            <a:r>
              <a:rPr lang="cs-CZ" sz="100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[online]. 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[cit. 10.02.2012].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Dostupný na WWW: &lt;http://cs.wikipedia.org/wiki/</a:t>
            </a:r>
            <a:r>
              <a:rPr lang="cs-CZ" sz="1000" dirty="0" err="1">
                <a:solidFill>
                  <a:schemeClr val="bg2">
                    <a:lumMod val="10000"/>
                  </a:schemeClr>
                </a:solidFill>
              </a:rPr>
              <a:t>Soubor:Copernicus.jpg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&gt;. </a:t>
            </a:r>
            <a:endParaRPr lang="cs-CZ" sz="10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AutoNum type="arabicPeriod"/>
            </a:pP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prof. PhDr. CHALUPA, Petr, CSc.; Mgr. ŠTIKOVÁ, Věra. Vlastivěda 5: Česká republika jako součást Evropy (učebnice). Brno: NOVÁ ŠKOLA, s.r.o., 2011, ISBN 978-80-7289-260-0. </a:t>
            </a:r>
          </a:p>
          <a:p>
            <a:pPr>
              <a:buAutoNum type="arabicPeriod"/>
            </a:pP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prof. PhDr. CHALUPA, Petr, CSc.; Mgr. ŠTIKOVÁ, Věra. Vlastivěda 5: Česká republika jako součást Evropy (učebnice). Brno: NOVÁ ŠKOLA, s.r.o., 2011, ISBN 978-80-7289-260-0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endParaRPr lang="cs-CZ" sz="1000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</a:rPr>
              <a:t>         Není-li uvedeno jinak, jsou obrázky dílem autorky.</a:t>
            </a:r>
          </a:p>
          <a:p>
            <a:pPr marL="0" indent="0">
              <a:buNone/>
            </a:pP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425270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Měsíční svit</Template>
  <TotalTime>560</TotalTime>
  <Words>804</Words>
  <Application>Microsoft Office PowerPoint</Application>
  <PresentationFormat>Předvádění na obrazovce (4:3)</PresentationFormat>
  <Paragraphs>133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1</vt:lpstr>
      <vt:lpstr>Prezentace aplikace PowerPoint</vt:lpstr>
      <vt:lpstr>Prezentace aplikace PowerPoint</vt:lpstr>
      <vt:lpstr>Prezentace aplikace PowerPoint</vt:lpstr>
      <vt:lpstr>Polská republika</vt:lpstr>
      <vt:lpstr>Prezentace aplikace PowerPoint</vt:lpstr>
      <vt:lpstr>Prezentace aplikace PowerPoint</vt:lpstr>
      <vt:lpstr>POVRCH</vt:lpstr>
      <vt:lpstr>VODSTVO</vt:lpstr>
      <vt:lpstr>ZEMĚDĚLSTVÍ</vt:lpstr>
      <vt:lpstr>PRŮMYSL</vt:lpstr>
      <vt:lpstr>ZAJÍMAVOSTI</vt:lpstr>
      <vt:lpstr>1. VYHLEDEJTE NEJVYŠŠÍ HORU POLSKA. POROVNEJTE JEJÍ VÝŠKU S VÝŠKOU NEJVYŠŠÍ HORY ČESKÉ REPUBLIKY.</vt:lpstr>
      <vt:lpstr>Vyhledej na mapě.</vt:lpstr>
      <vt:lpstr>Řešení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POLSKÁ REPUBLIKA  (Polsko)</dc:title>
  <dc:creator> </dc:creator>
  <cp:lastModifiedBy> </cp:lastModifiedBy>
  <cp:revision>107</cp:revision>
  <dcterms:created xsi:type="dcterms:W3CDTF">2012-01-01T11:51:24Z</dcterms:created>
  <dcterms:modified xsi:type="dcterms:W3CDTF">2012-06-03T15:51:19Z</dcterms:modified>
</cp:coreProperties>
</file>