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handoutMasterIdLst>
    <p:handoutMasterId r:id="rId16"/>
  </p:handoutMasterIdLst>
  <p:sldIdLst>
    <p:sldId id="288" r:id="rId2"/>
    <p:sldId id="270" r:id="rId3"/>
    <p:sldId id="272" r:id="rId4"/>
    <p:sldId id="273" r:id="rId5"/>
    <p:sldId id="276" r:id="rId6"/>
    <p:sldId id="277" r:id="rId7"/>
    <p:sldId id="278" r:id="rId8"/>
    <p:sldId id="279" r:id="rId9"/>
    <p:sldId id="280" r:id="rId10"/>
    <p:sldId id="281" r:id="rId11"/>
    <p:sldId id="283" r:id="rId12"/>
    <p:sldId id="286" r:id="rId13"/>
    <p:sldId id="28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41" autoAdjust="0"/>
  </p:normalViewPr>
  <p:slideViewPr>
    <p:cSldViewPr>
      <p:cViewPr>
        <p:scale>
          <a:sx n="100" d="100"/>
          <a:sy n="100" d="100"/>
        </p:scale>
        <p:origin x="-1944" y="-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9" d="100"/>
          <a:sy n="89" d="100"/>
        </p:scale>
        <p:origin x="-384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259AF0-6246-4BE5-A54D-EE720337CF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E377FC-F77D-4C7A-AB20-5ECADB0730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8224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E3BFB3-59CB-427A-B958-452282963DB1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813EF1-1481-4D39-BA9A-82E5E89476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05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813EF1-1481-4D39-BA9A-82E5E89476C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1261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813EF1-1481-4D39-BA9A-82E5E89476CD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1968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35218-11C9-4BB7-BFF5-7E6880A86ED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FDE158-8C73-4657-BB26-E57A5169F8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4A35218-11C9-4BB7-BFF5-7E6880A86ED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FDE158-8C73-4657-BB26-E57A5169F8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088" y="1916832"/>
            <a:ext cx="342582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3"/>
          <p:cNvSpPr txBox="1">
            <a:spLocks/>
          </p:cNvSpPr>
          <p:nvPr/>
        </p:nvSpPr>
        <p:spPr bwMode="auto">
          <a:xfrm>
            <a:off x="522288" y="260648"/>
            <a:ext cx="8099424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Autor: Mgr. Radoslava Mašatová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400" b="0" i="1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VY_32_INOVACE_27_02_Podnebí</a:t>
            </a:r>
            <a:r>
              <a:rPr kumimoji="0" lang="cs-CZ" sz="2400" b="0" i="1" u="none" strike="noStrike" kern="1200" cap="none" spc="0" normalizeH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Evropy (podnebné pásy)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Podnadpis 4"/>
          <p:cNvSpPr txBox="1">
            <a:spLocks/>
          </p:cNvSpPr>
          <p:nvPr/>
        </p:nvSpPr>
        <p:spPr>
          <a:xfrm>
            <a:off x="746720" y="4239713"/>
            <a:ext cx="7650559" cy="1106933"/>
          </a:xfrm>
          <a:prstGeom prst="rect">
            <a:avLst/>
          </a:prstGeom>
        </p:spPr>
        <p:txBody>
          <a:bodyPr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59AA5">
                  <a:lumMod val="60000"/>
                  <a:lumOff val="40000"/>
                </a:srgbClr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Anotace: Prezentace slouží k základnímu seznámení              s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 podnebnými pásy Evropy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. Prvouka pro 5. ročník.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59AA5">
                  <a:lumMod val="60000"/>
                  <a:lumOff val="40000"/>
                </a:srgbClr>
              </a:buClr>
              <a:buSzTx/>
              <a:buFont typeface="Arial" pitchFamily="34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ysClr val="window" lastClr="FFFFFF">
                  <a:lumMod val="85000"/>
                  <a:lumOff val="15000"/>
                </a:sysClr>
              </a:solidFill>
              <a:effectLst/>
              <a:uLnTx/>
              <a:uFillTx/>
              <a:latin typeface="Tw Cen MT"/>
              <a:ea typeface="+mn-ea"/>
              <a:cs typeface="+mn-cs"/>
            </a:endParaRPr>
          </a:p>
        </p:txBody>
      </p:sp>
      <p:pic>
        <p:nvPicPr>
          <p:cNvPr id="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57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46721" y="5028079"/>
            <a:ext cx="4139952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DUM zveřejněn na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1225520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75656" y="4581128"/>
            <a:ext cx="5637010" cy="882119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Podnebné pásy Evropy</a:t>
            </a:r>
            <a:endParaRPr lang="cs-CZ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PODNEBÍ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802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188640"/>
            <a:ext cx="6512511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PODNEBNÉ PÁSY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268760"/>
            <a:ext cx="8352928" cy="4569688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 </a:t>
            </a: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Planeta Země není ohřívána 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45720" indent="0">
              <a:buNone/>
            </a:pP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stejně </a:t>
            </a: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celém </a:t>
            </a: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povrchu.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Zemi se vytvořily 3 podnebné 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45720" indent="0">
              <a:buNone/>
            </a:pP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pásy</a:t>
            </a: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Přechod mezi těmito pásy je </a:t>
            </a:r>
            <a:endParaRPr lang="cs-CZ" sz="36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" indent="0">
              <a:buNone/>
            </a:pP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pozvolný, proto </a:t>
            </a: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ještě   </a:t>
            </a:r>
          </a:p>
          <a:p>
            <a:pPr marL="45720" indent="0">
              <a:buNone/>
            </a:pP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vymezují </a:t>
            </a: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přechodné pásy.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72375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3420"/>
            <a:ext cx="7128792" cy="4968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28184" y="508963"/>
            <a:ext cx="28119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řechodné pásy</a:t>
            </a:r>
            <a:endParaRPr lang="cs-CZ" sz="2800" b="1" dirty="0"/>
          </a:p>
        </p:txBody>
      </p:sp>
      <p:cxnSp>
        <p:nvCxnSpPr>
          <p:cNvPr id="7" name="Přímá spojnice se šipkou 6"/>
          <p:cNvCxnSpPr>
            <a:stCxn id="5" idx="2"/>
          </p:cNvCxnSpPr>
          <p:nvPr/>
        </p:nvCxnSpPr>
        <p:spPr>
          <a:xfrm flipH="1">
            <a:off x="5436096" y="1032183"/>
            <a:ext cx="2198082" cy="66862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5" idx="2"/>
          </p:cNvCxnSpPr>
          <p:nvPr/>
        </p:nvCxnSpPr>
        <p:spPr>
          <a:xfrm flipH="1">
            <a:off x="5436096" y="1032183"/>
            <a:ext cx="2198082" cy="1820753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5" idx="2"/>
          </p:cNvCxnSpPr>
          <p:nvPr/>
        </p:nvCxnSpPr>
        <p:spPr>
          <a:xfrm flipH="1">
            <a:off x="5580112" y="1032183"/>
            <a:ext cx="2054066" cy="3260913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436096" y="1032183"/>
            <a:ext cx="2198082" cy="412500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744821" y="5733256"/>
            <a:ext cx="40107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10.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928456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7208" y="1556792"/>
            <a:ext cx="6369585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387206" y="1543852"/>
            <a:ext cx="6369585" cy="66931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i="1" dirty="0">
                <a:solidFill>
                  <a:schemeClr val="tx1"/>
                </a:solidFill>
                <a:latin typeface="Comic Sans MS" pitchFamily="66" charset="0"/>
              </a:rPr>
              <a:t>s</a:t>
            </a:r>
            <a:r>
              <a:rPr lang="cs-CZ" b="1" i="1" dirty="0" smtClean="0">
                <a:solidFill>
                  <a:schemeClr val="tx1"/>
                </a:solidFill>
                <a:latin typeface="Comic Sans MS" pitchFamily="66" charset="0"/>
              </a:rPr>
              <a:t>ubpolární pás</a:t>
            </a:r>
            <a:endParaRPr lang="cs-CZ" b="1" i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87207" y="5301208"/>
            <a:ext cx="6369585" cy="1440160"/>
          </a:xfrm>
          <a:prstGeom prst="rect">
            <a:avLst/>
          </a:prstGeom>
          <a:solidFill>
            <a:schemeClr val="accent6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i="1" dirty="0">
                <a:solidFill>
                  <a:schemeClr val="tx1"/>
                </a:solidFill>
                <a:latin typeface="Comic Sans MS" pitchFamily="66" charset="0"/>
              </a:rPr>
              <a:t>s</a:t>
            </a:r>
            <a:r>
              <a:rPr lang="cs-CZ" b="1" i="1" dirty="0" smtClean="0">
                <a:solidFill>
                  <a:schemeClr val="tx1"/>
                </a:solidFill>
                <a:latin typeface="Comic Sans MS" pitchFamily="66" charset="0"/>
              </a:rPr>
              <a:t>ubtropický pás</a:t>
            </a:r>
            <a:endParaRPr lang="cs-CZ" b="1" i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92696" y="2213166"/>
            <a:ext cx="6364096" cy="3088041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i="1" dirty="0">
                <a:solidFill>
                  <a:schemeClr val="tx1"/>
                </a:solidFill>
                <a:latin typeface="Comic Sans MS" pitchFamily="66" charset="0"/>
              </a:rPr>
              <a:t>m</a:t>
            </a:r>
            <a:r>
              <a:rPr lang="cs-CZ" b="1" i="1" dirty="0" smtClean="0">
                <a:solidFill>
                  <a:schemeClr val="tx1"/>
                </a:solidFill>
                <a:latin typeface="Comic Sans MS" pitchFamily="66" charset="0"/>
              </a:rPr>
              <a:t>írný pás</a:t>
            </a:r>
            <a:endParaRPr lang="cs-CZ" b="1" i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6476662"/>
            <a:ext cx="3305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1.</a:t>
            </a:r>
            <a:endParaRPr lang="cs-CZ" sz="1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116632"/>
            <a:ext cx="6984776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 PODNEBNÉ PÁSY NA ÚZEMÍ EVROPY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332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5085184"/>
            <a:ext cx="6512511" cy="1143000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Subpolární pás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245424" cy="3474720"/>
          </a:xfrm>
        </p:spPr>
        <p:txBody>
          <a:bodyPr/>
          <a:lstStyle/>
          <a:p>
            <a:r>
              <a:rPr lang="cs-CZ" sz="4000" dirty="0"/>
              <a:t> </a:t>
            </a:r>
            <a:r>
              <a:rPr lang="cs-CZ" sz="4000" dirty="0">
                <a:solidFill>
                  <a:schemeClr val="tx1"/>
                </a:solidFill>
              </a:rPr>
              <a:t>nejsevernější část Evropy</a:t>
            </a:r>
          </a:p>
          <a:p>
            <a:r>
              <a:rPr lang="cs-CZ" sz="4000" dirty="0" smtClean="0">
                <a:solidFill>
                  <a:schemeClr val="tx1"/>
                </a:solidFill>
              </a:rPr>
              <a:t> dlouhá </a:t>
            </a:r>
            <a:r>
              <a:rPr lang="cs-CZ" sz="4000" dirty="0">
                <a:solidFill>
                  <a:schemeClr val="tx1"/>
                </a:solidFill>
              </a:rPr>
              <a:t>mrazivá </a:t>
            </a:r>
            <a:r>
              <a:rPr lang="cs-CZ" sz="4000" dirty="0" smtClean="0">
                <a:solidFill>
                  <a:schemeClr val="tx1"/>
                </a:solidFill>
              </a:rPr>
              <a:t>zima</a:t>
            </a:r>
            <a:r>
              <a:rPr lang="cs-CZ" sz="4000" dirty="0">
                <a:solidFill>
                  <a:schemeClr val="tx1"/>
                </a:solidFill>
              </a:rPr>
              <a:t>,                                           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</a:p>
          <a:p>
            <a:pPr marL="45720" indent="0">
              <a:buNone/>
            </a:pPr>
            <a:r>
              <a:rPr lang="cs-CZ" sz="4000" dirty="0">
                <a:solidFill>
                  <a:schemeClr val="tx1"/>
                </a:solidFill>
              </a:rPr>
              <a:t> </a:t>
            </a:r>
            <a:r>
              <a:rPr lang="cs-CZ" sz="4000" dirty="0" smtClean="0">
                <a:solidFill>
                  <a:schemeClr val="tx1"/>
                </a:solidFill>
              </a:rPr>
              <a:t>  krátké chladné léto</a:t>
            </a:r>
            <a:endParaRPr lang="cs-CZ" sz="40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139048"/>
            <a:ext cx="4333875" cy="3230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6369611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2</a:t>
            </a:r>
            <a:r>
              <a:rPr lang="cs-CZ" sz="1200" dirty="0" smtClean="0"/>
              <a:t>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857361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4941168"/>
            <a:ext cx="6512511" cy="1143000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Subtropický pás</a:t>
            </a:r>
            <a:br>
              <a:rPr lang="cs-CZ" dirty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332656"/>
            <a:ext cx="8037512" cy="3474720"/>
          </a:xfrm>
        </p:spPr>
        <p:txBody>
          <a:bodyPr/>
          <a:lstStyle/>
          <a:p>
            <a:r>
              <a:rPr lang="cs-CZ" sz="4000" dirty="0"/>
              <a:t> </a:t>
            </a:r>
            <a:r>
              <a:rPr lang="cs-CZ" sz="4000" dirty="0">
                <a:solidFill>
                  <a:schemeClr val="tx1"/>
                </a:solidFill>
              </a:rPr>
              <a:t>nejjižnější část Evropy</a:t>
            </a:r>
          </a:p>
          <a:p>
            <a:r>
              <a:rPr lang="cs-CZ" sz="4000" dirty="0" smtClean="0">
                <a:solidFill>
                  <a:schemeClr val="tx1"/>
                </a:solidFill>
              </a:rPr>
              <a:t> mírné </a:t>
            </a:r>
            <a:r>
              <a:rPr lang="cs-CZ" sz="4000" dirty="0">
                <a:solidFill>
                  <a:schemeClr val="tx1"/>
                </a:solidFill>
              </a:rPr>
              <a:t>a deštivé </a:t>
            </a:r>
            <a:r>
              <a:rPr lang="cs-CZ" sz="4000" dirty="0" smtClean="0">
                <a:solidFill>
                  <a:schemeClr val="tx1"/>
                </a:solidFill>
              </a:rPr>
              <a:t>zimy, suchá</a:t>
            </a:r>
            <a:r>
              <a:rPr lang="cs-CZ" sz="4000" dirty="0">
                <a:solidFill>
                  <a:schemeClr val="tx1"/>
                </a:solidFill>
              </a:rPr>
              <a:t> </a:t>
            </a:r>
            <a:r>
              <a:rPr lang="cs-CZ" sz="4000" dirty="0" smtClean="0">
                <a:solidFill>
                  <a:schemeClr val="tx1"/>
                </a:solidFill>
              </a:rPr>
              <a:t>      </a:t>
            </a:r>
          </a:p>
          <a:p>
            <a:pPr marL="45720" indent="0">
              <a:buNone/>
            </a:pPr>
            <a:r>
              <a:rPr lang="cs-CZ" sz="4000" dirty="0">
                <a:solidFill>
                  <a:schemeClr val="tx1"/>
                </a:solidFill>
              </a:rPr>
              <a:t> </a:t>
            </a:r>
            <a:r>
              <a:rPr lang="cs-CZ" sz="4000" dirty="0" smtClean="0">
                <a:solidFill>
                  <a:schemeClr val="tx1"/>
                </a:solidFill>
              </a:rPr>
              <a:t>  a horká </a:t>
            </a:r>
            <a:r>
              <a:rPr lang="cs-CZ" sz="4000" dirty="0">
                <a:solidFill>
                  <a:schemeClr val="tx1"/>
                </a:solidFill>
              </a:rPr>
              <a:t>léta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2716" y="1948247"/>
            <a:ext cx="3840163" cy="2878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068960"/>
            <a:ext cx="3649029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507034" y="4553043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3</a:t>
            </a:r>
            <a:r>
              <a:rPr lang="cs-CZ" sz="1200" dirty="0" smtClean="0"/>
              <a:t>.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799388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4</a:t>
            </a:r>
            <a:r>
              <a:rPr lang="cs-CZ" sz="1200" dirty="0" smtClean="0"/>
              <a:t>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99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5373216"/>
            <a:ext cx="6512511" cy="1143000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Mírný pás</a:t>
            </a:r>
            <a:br>
              <a:rPr lang="cs-CZ" dirty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548680"/>
            <a:ext cx="8064896" cy="5040560"/>
          </a:xfrm>
        </p:spPr>
        <p:txBody>
          <a:bodyPr>
            <a:normAutofit fontScale="92500" lnSpcReduction="10000"/>
          </a:bodyPr>
          <a:lstStyle/>
          <a:p>
            <a:r>
              <a:rPr lang="cs-CZ" sz="4300" dirty="0"/>
              <a:t> </a:t>
            </a:r>
            <a:r>
              <a:rPr lang="cs-CZ" sz="4300" dirty="0">
                <a:solidFill>
                  <a:schemeClr val="tx1"/>
                </a:solidFill>
              </a:rPr>
              <a:t>většina území Evropy</a:t>
            </a:r>
          </a:p>
          <a:p>
            <a:r>
              <a:rPr lang="cs-CZ" sz="4000" dirty="0" smtClean="0">
                <a:solidFill>
                  <a:schemeClr val="tx1"/>
                </a:solidFill>
              </a:rPr>
              <a:t> střídají </a:t>
            </a:r>
            <a:r>
              <a:rPr lang="cs-CZ" sz="4000" dirty="0">
                <a:solidFill>
                  <a:schemeClr val="tx1"/>
                </a:solidFill>
              </a:rPr>
              <a:t>se 4 roční období</a:t>
            </a:r>
          </a:p>
          <a:p>
            <a:r>
              <a:rPr lang="cs-CZ" sz="4000" dirty="0">
                <a:solidFill>
                  <a:schemeClr val="tx1"/>
                </a:solidFill>
              </a:rPr>
              <a:t> </a:t>
            </a:r>
            <a:r>
              <a:rPr lang="cs-CZ" sz="4000" b="1" dirty="0">
                <a:solidFill>
                  <a:schemeClr val="tx1"/>
                </a:solidFill>
              </a:rPr>
              <a:t>Podnebí ovlivňuje</a:t>
            </a:r>
            <a:r>
              <a:rPr lang="cs-CZ" sz="4000" dirty="0">
                <a:solidFill>
                  <a:schemeClr val="tx1"/>
                </a:solidFill>
              </a:rPr>
              <a:t>: </a:t>
            </a:r>
          </a:p>
          <a:p>
            <a:pPr marL="45720" indent="0">
              <a:buNone/>
            </a:pPr>
            <a:r>
              <a:rPr lang="cs-CZ" sz="4000" dirty="0">
                <a:solidFill>
                  <a:schemeClr val="tx1"/>
                </a:solidFill>
              </a:rPr>
              <a:t>a) vzdálenost od Atlantského oceánu</a:t>
            </a:r>
          </a:p>
          <a:p>
            <a:pPr marL="45720" indent="0">
              <a:buNone/>
            </a:pPr>
            <a:r>
              <a:rPr lang="cs-CZ" sz="4000" dirty="0">
                <a:solidFill>
                  <a:schemeClr val="tx1"/>
                </a:solidFill>
              </a:rPr>
              <a:t>b) rozdílná nadmořská výška</a:t>
            </a:r>
          </a:p>
          <a:p>
            <a:pPr marL="45720" indent="0">
              <a:buNone/>
            </a:pPr>
            <a:r>
              <a:rPr lang="cs-CZ" sz="4000" dirty="0">
                <a:solidFill>
                  <a:schemeClr val="tx1"/>
                </a:solidFill>
              </a:rPr>
              <a:t>        </a:t>
            </a:r>
            <a:r>
              <a:rPr lang="cs-CZ" sz="4000" dirty="0" smtClean="0">
                <a:solidFill>
                  <a:schemeClr val="tx1"/>
                </a:solidFill>
              </a:rPr>
              <a:t>uvnitř </a:t>
            </a:r>
            <a:r>
              <a:rPr lang="cs-CZ" sz="4000" dirty="0">
                <a:solidFill>
                  <a:schemeClr val="tx1"/>
                </a:solidFill>
              </a:rPr>
              <a:t>mírného pásu se vytvořilo několik oblastí s typickým podnebím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3933056"/>
            <a:ext cx="792163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7511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5157192"/>
            <a:ext cx="6512511" cy="1143000"/>
          </a:xfrm>
        </p:spPr>
        <p:txBody>
          <a:bodyPr/>
          <a:lstStyle/>
          <a:p>
            <a:r>
              <a:rPr lang="cs-CZ" sz="4800" dirty="0" smtClean="0">
                <a:solidFill>
                  <a:schemeClr val="tx1"/>
                </a:solidFill>
              </a:rPr>
              <a:t>MÍRNÝ PÁS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476672"/>
            <a:ext cx="7776864" cy="4824536"/>
          </a:xfrm>
        </p:spPr>
        <p:txBody>
          <a:bodyPr>
            <a:normAutofit lnSpcReduction="10000"/>
          </a:bodyPr>
          <a:lstStyle/>
          <a:p>
            <a:r>
              <a:rPr lang="cs-CZ" sz="3600" dirty="0"/>
              <a:t> </a:t>
            </a:r>
            <a:r>
              <a:rPr lang="cs-CZ" sz="4000" b="1" dirty="0">
                <a:solidFill>
                  <a:schemeClr val="tx1"/>
                </a:solidFill>
              </a:rPr>
              <a:t>Oblast </a:t>
            </a:r>
            <a:r>
              <a:rPr lang="cs-CZ" sz="4000" b="1" dirty="0" smtClean="0">
                <a:solidFill>
                  <a:schemeClr val="tx1"/>
                </a:solidFill>
              </a:rPr>
              <a:t>západní Evropy</a:t>
            </a:r>
          </a:p>
          <a:p>
            <a:pPr>
              <a:buFontTx/>
              <a:buChar char="-"/>
            </a:pPr>
            <a:r>
              <a:rPr lang="cs-CZ" sz="3600" b="1" dirty="0" smtClean="0"/>
              <a:t> vliv </a:t>
            </a:r>
            <a:r>
              <a:rPr lang="cs-CZ" sz="3600" b="1" dirty="0"/>
              <a:t>Atlantského oceánu → vlhké </a:t>
            </a:r>
            <a:r>
              <a:rPr lang="cs-CZ" sz="3600" b="1" dirty="0" smtClean="0"/>
              <a:t>  </a:t>
            </a:r>
          </a:p>
          <a:p>
            <a:pPr marL="4572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a </a:t>
            </a:r>
            <a:r>
              <a:rPr lang="cs-CZ" sz="3600" b="1" dirty="0"/>
              <a:t>deštivé </a:t>
            </a:r>
            <a:r>
              <a:rPr lang="cs-CZ" sz="3600" b="1" dirty="0" smtClean="0"/>
              <a:t>podnebí</a:t>
            </a:r>
          </a:p>
          <a:p>
            <a:pPr>
              <a:buFontTx/>
              <a:buChar char="-"/>
            </a:pPr>
            <a:r>
              <a:rPr lang="cs-CZ" sz="3600" b="1" dirty="0" smtClean="0"/>
              <a:t> mírné </a:t>
            </a:r>
            <a:r>
              <a:rPr lang="cs-CZ" sz="3600" b="1" dirty="0"/>
              <a:t>deštivé zimy a nepříliš </a:t>
            </a:r>
            <a:r>
              <a:rPr lang="cs-CZ" sz="3600" b="1" dirty="0" smtClean="0"/>
              <a:t> </a:t>
            </a:r>
          </a:p>
          <a:p>
            <a:pPr marL="45720" indent="0"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teplá </a:t>
            </a:r>
            <a:r>
              <a:rPr lang="cs-CZ" sz="3600" b="1" dirty="0"/>
              <a:t>deštivá </a:t>
            </a:r>
            <a:r>
              <a:rPr lang="cs-CZ" sz="3600" b="1" dirty="0" smtClean="0"/>
              <a:t>léta</a:t>
            </a:r>
          </a:p>
          <a:p>
            <a:r>
              <a:rPr lang="cs-CZ" sz="3600" b="1" dirty="0"/>
              <a:t> </a:t>
            </a:r>
            <a:r>
              <a:rPr lang="cs-CZ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 PŘÍMOŘSKÉ NEBO      </a:t>
            </a:r>
          </a:p>
          <a:p>
            <a:pPr marL="45720" indent="0">
              <a:buNone/>
            </a:pPr>
            <a:r>
              <a:rPr lang="cs-CZ" sz="3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OCEÁNSKÉ</a:t>
            </a:r>
            <a:endParaRPr lang="cs-CZ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136" y="-18351"/>
            <a:ext cx="9206136" cy="6876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723692" y="6545113"/>
            <a:ext cx="3305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/>
              <a:t>5</a:t>
            </a:r>
            <a:r>
              <a:rPr lang="cs-CZ" sz="1200" b="1" dirty="0" smtClean="0"/>
              <a:t>.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141757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4797152"/>
            <a:ext cx="6512511" cy="1143000"/>
          </a:xfrm>
        </p:spPr>
        <p:txBody>
          <a:bodyPr/>
          <a:lstStyle/>
          <a:p>
            <a:r>
              <a:rPr lang="cs-CZ" sz="4800" dirty="0" smtClean="0">
                <a:solidFill>
                  <a:schemeClr val="tx1"/>
                </a:solidFill>
              </a:rPr>
              <a:t>MÍRNÝ PÁS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692696"/>
            <a:ext cx="7533456" cy="3816424"/>
          </a:xfrm>
        </p:spPr>
        <p:txBody>
          <a:bodyPr>
            <a:normAutofit lnSpcReduction="10000"/>
          </a:bodyPr>
          <a:lstStyle/>
          <a:p>
            <a:r>
              <a:rPr lang="cs-CZ" sz="4000" b="1" dirty="0"/>
              <a:t> </a:t>
            </a:r>
            <a:r>
              <a:rPr lang="cs-CZ" sz="4000" b="1" dirty="0">
                <a:solidFill>
                  <a:schemeClr val="tx1"/>
                </a:solidFill>
              </a:rPr>
              <a:t>Oblast východní </a:t>
            </a:r>
            <a:r>
              <a:rPr lang="cs-CZ" sz="4000" b="1" dirty="0" smtClean="0">
                <a:solidFill>
                  <a:schemeClr val="tx1"/>
                </a:solidFill>
              </a:rPr>
              <a:t>Evropy</a:t>
            </a:r>
          </a:p>
          <a:p>
            <a:pPr>
              <a:buFontTx/>
              <a:buChar char="-"/>
            </a:pPr>
            <a:r>
              <a:rPr lang="cs-CZ" sz="4000" b="1" dirty="0" smtClean="0"/>
              <a:t> mrazivé </a:t>
            </a:r>
            <a:r>
              <a:rPr lang="cs-CZ" sz="4000" b="1" dirty="0"/>
              <a:t>a poměrně suché </a:t>
            </a:r>
            <a:r>
              <a:rPr lang="cs-CZ" sz="4000" b="1" dirty="0" smtClean="0"/>
              <a:t> </a:t>
            </a:r>
          </a:p>
          <a:p>
            <a:pPr marL="45720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zimy</a:t>
            </a:r>
            <a:r>
              <a:rPr lang="cs-CZ" sz="4000" b="1" dirty="0"/>
              <a:t>, horká </a:t>
            </a:r>
            <a:r>
              <a:rPr lang="cs-CZ" sz="4000" b="1" dirty="0" smtClean="0"/>
              <a:t>léta</a:t>
            </a:r>
          </a:p>
          <a:p>
            <a:r>
              <a:rPr lang="cs-CZ" sz="4000" b="1" dirty="0"/>
              <a:t> </a:t>
            </a:r>
            <a:r>
              <a:rPr lang="cs-CZ" sz="4000" b="1" dirty="0">
                <a:solidFill>
                  <a:schemeClr val="tx1"/>
                </a:solidFill>
              </a:rPr>
              <a:t>PODNEBÍ VNITROZEMSKÉ </a:t>
            </a:r>
            <a:endParaRPr lang="cs-CZ" sz="4000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  (</a:t>
            </a:r>
            <a:r>
              <a:rPr lang="cs-CZ" sz="4000" b="1" dirty="0">
                <a:solidFill>
                  <a:schemeClr val="tx1"/>
                </a:solidFill>
              </a:rPr>
              <a:t>KONTINENTÁLNÍ)</a:t>
            </a:r>
          </a:p>
          <a:p>
            <a:endParaRPr lang="cs-CZ" sz="4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920990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344" y="6581001"/>
            <a:ext cx="32092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chemeClr val="bg1"/>
                </a:solidFill>
              </a:rPr>
              <a:t>6</a:t>
            </a:r>
            <a:r>
              <a:rPr lang="cs-CZ" sz="1200" dirty="0" smtClean="0">
                <a:solidFill>
                  <a:schemeClr val="bg1"/>
                </a:solidFill>
              </a:rPr>
              <a:t>.</a:t>
            </a:r>
            <a:endParaRPr lang="cs-CZ" sz="1200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5289" y="0"/>
            <a:ext cx="9227460" cy="6883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810" y="6581000"/>
            <a:ext cx="3305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/>
              <a:t>7</a:t>
            </a:r>
            <a:r>
              <a:rPr lang="cs-CZ" sz="1200" b="1" dirty="0" smtClean="0"/>
              <a:t>.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048145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653136"/>
            <a:ext cx="6595135" cy="1143000"/>
          </a:xfrm>
        </p:spPr>
        <p:txBody>
          <a:bodyPr/>
          <a:lstStyle/>
          <a:p>
            <a:r>
              <a:rPr lang="cs-CZ" sz="4800" dirty="0" smtClean="0">
                <a:solidFill>
                  <a:schemeClr val="tx1"/>
                </a:solidFill>
              </a:rPr>
              <a:t>MÍRNÝ PÁS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404664"/>
            <a:ext cx="7848872" cy="3960440"/>
          </a:xfrm>
        </p:spPr>
        <p:txBody>
          <a:bodyPr>
            <a:normAutofit/>
          </a:bodyPr>
          <a:lstStyle/>
          <a:p>
            <a:r>
              <a:rPr lang="cs-CZ" sz="4000" dirty="0"/>
              <a:t> </a:t>
            </a:r>
            <a:r>
              <a:rPr lang="cs-CZ" sz="4000" b="1" dirty="0">
                <a:solidFill>
                  <a:schemeClr val="tx1"/>
                </a:solidFill>
              </a:rPr>
              <a:t>Oblast střední </a:t>
            </a:r>
            <a:r>
              <a:rPr lang="cs-CZ" sz="4000" b="1" dirty="0" smtClean="0">
                <a:solidFill>
                  <a:schemeClr val="tx1"/>
                </a:solidFill>
              </a:rPr>
              <a:t>Evropy</a:t>
            </a:r>
          </a:p>
          <a:p>
            <a:pPr>
              <a:buFontTx/>
              <a:buChar char="-"/>
            </a:pPr>
            <a:r>
              <a:rPr lang="cs-CZ" sz="4000" dirty="0" smtClean="0">
                <a:solidFill>
                  <a:schemeClr val="tx1"/>
                </a:solidFill>
              </a:rPr>
              <a:t>počasí </a:t>
            </a:r>
            <a:r>
              <a:rPr lang="cs-CZ" sz="4000" dirty="0">
                <a:solidFill>
                  <a:schemeClr val="tx1"/>
                </a:solidFill>
              </a:rPr>
              <a:t>v jednotlivých ročních </a:t>
            </a:r>
            <a:endParaRPr lang="cs-CZ" sz="4000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4000" dirty="0">
                <a:solidFill>
                  <a:schemeClr val="tx1"/>
                </a:solidFill>
              </a:rPr>
              <a:t> </a:t>
            </a:r>
            <a:r>
              <a:rPr lang="cs-CZ" sz="4000" dirty="0" smtClean="0">
                <a:solidFill>
                  <a:schemeClr val="tx1"/>
                </a:solidFill>
              </a:rPr>
              <a:t>obdobích </a:t>
            </a:r>
            <a:r>
              <a:rPr lang="cs-CZ" sz="4000" dirty="0">
                <a:solidFill>
                  <a:schemeClr val="tx1"/>
                </a:solidFill>
              </a:rPr>
              <a:t>velmi </a:t>
            </a:r>
            <a:r>
              <a:rPr lang="cs-CZ" sz="4000" dirty="0" smtClean="0">
                <a:solidFill>
                  <a:schemeClr val="tx1"/>
                </a:solidFill>
              </a:rPr>
              <a:t>proměnlivé</a:t>
            </a:r>
          </a:p>
          <a:p>
            <a:r>
              <a:rPr lang="cs-CZ" sz="4000" b="1" dirty="0">
                <a:solidFill>
                  <a:schemeClr val="tx1"/>
                </a:solidFill>
              </a:rPr>
              <a:t> PODNEBÍ PŘECHODNÉ</a:t>
            </a:r>
          </a:p>
          <a:p>
            <a:endParaRPr lang="cs-CZ" sz="4000" b="1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350" y="-3175"/>
            <a:ext cx="9156700" cy="686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6581001"/>
            <a:ext cx="3305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/>
              <a:t>8</a:t>
            </a:r>
            <a:r>
              <a:rPr lang="cs-CZ" sz="1200" b="1" dirty="0" smtClean="0"/>
              <a:t>.</a:t>
            </a:r>
            <a:endParaRPr lang="cs-CZ" sz="12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400" y="3175"/>
            <a:ext cx="91694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52" y="6442501"/>
            <a:ext cx="3305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9</a:t>
            </a:r>
            <a:r>
              <a:rPr lang="cs-CZ" sz="1200" b="1" dirty="0" smtClean="0">
                <a:solidFill>
                  <a:schemeClr val="bg1"/>
                </a:solidFill>
              </a:rPr>
              <a:t>.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039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7524" y="116632"/>
            <a:ext cx="8640960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Doplňujte názvy podnebných pásů.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702000" y="1556792"/>
            <a:ext cx="7740000" cy="5256000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7" name="Přímá spojnice 6"/>
          <p:cNvCxnSpPr>
            <a:stCxn id="5" idx="2"/>
            <a:endCxn id="5" idx="6"/>
          </p:cNvCxnSpPr>
          <p:nvPr/>
        </p:nvCxnSpPr>
        <p:spPr>
          <a:xfrm>
            <a:off x="702000" y="4184792"/>
            <a:ext cx="7740000" cy="0"/>
          </a:xfrm>
          <a:prstGeom prst="line">
            <a:avLst/>
          </a:prstGeom>
          <a:ln w="3810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152100" y="3723127"/>
            <a:ext cx="10751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rovník</a:t>
            </a:r>
            <a:endParaRPr lang="cs-CZ" sz="2400" b="1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755576" y="3723127"/>
            <a:ext cx="7632848" cy="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755576" y="4653136"/>
            <a:ext cx="7632848" cy="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899592" y="3356992"/>
            <a:ext cx="7327674" cy="36004"/>
          </a:xfrm>
          <a:prstGeom prst="straightConnector1">
            <a:avLst/>
          </a:prstGeom>
          <a:ln w="38100">
            <a:solidFill>
              <a:schemeClr val="accent6">
                <a:lumMod val="60000"/>
                <a:lumOff val="4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908163" y="5013176"/>
            <a:ext cx="7327674" cy="36004"/>
          </a:xfrm>
          <a:prstGeom prst="straightConnector1">
            <a:avLst/>
          </a:prstGeom>
          <a:ln w="38100">
            <a:solidFill>
              <a:schemeClr val="accent6">
                <a:lumMod val="60000"/>
                <a:lumOff val="4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5" idx="1"/>
            <a:endCxn id="5" idx="7"/>
          </p:cNvCxnSpPr>
          <p:nvPr/>
        </p:nvCxnSpPr>
        <p:spPr>
          <a:xfrm>
            <a:off x="1835497" y="2326515"/>
            <a:ext cx="5473006" cy="0"/>
          </a:xfrm>
          <a:prstGeom prst="straightConnector1">
            <a:avLst/>
          </a:prstGeom>
          <a:ln w="38100">
            <a:solidFill>
              <a:schemeClr val="accent4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1789894" y="6021288"/>
            <a:ext cx="5473006" cy="0"/>
          </a:xfrm>
          <a:prstGeom prst="straightConnector1">
            <a:avLst/>
          </a:prstGeom>
          <a:ln w="38100">
            <a:solidFill>
              <a:schemeClr val="accent4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699792" y="1916832"/>
            <a:ext cx="3744416" cy="0"/>
          </a:xfrm>
          <a:prstGeom prst="straightConnector1">
            <a:avLst/>
          </a:prstGeom>
          <a:ln w="38100">
            <a:solidFill>
              <a:schemeClr val="tx2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2699792" y="6453336"/>
            <a:ext cx="3816424" cy="0"/>
          </a:xfrm>
          <a:prstGeom prst="straightConnector1">
            <a:avLst/>
          </a:prstGeom>
          <a:ln w="38100">
            <a:solidFill>
              <a:schemeClr val="tx2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3596430" y="3951215"/>
            <a:ext cx="18599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TROPICKÝ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428531" y="3374994"/>
            <a:ext cx="1832553" cy="40011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SUBTROPICKÝ</a:t>
            </a:r>
            <a:endParaRPr lang="cs-CZ" sz="20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428532" y="4631068"/>
            <a:ext cx="1832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SUBTROPICKÝ</a:t>
            </a:r>
            <a:endParaRPr lang="cs-CZ" sz="20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779912" y="2564904"/>
            <a:ext cx="10807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MÍRNÝ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779912" y="5301208"/>
            <a:ext cx="10807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MÍRNÝ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408673" y="1910860"/>
            <a:ext cx="20970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  SUBPOLÁRNÍ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447857" y="6026766"/>
            <a:ext cx="19078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  SUBPOLÁRNÍ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596430" y="1556792"/>
            <a:ext cx="15504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  POLÁRNÍ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3779912" y="6396098"/>
            <a:ext cx="140936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>
                <a:solidFill>
                  <a:srgbClr val="0536B3">
                    <a:lumMod val="50000"/>
                  </a:srgbClr>
                </a:solidFill>
              </a:rPr>
              <a:t>POLÁRNÍ</a:t>
            </a:r>
          </a:p>
        </p:txBody>
      </p:sp>
    </p:spTree>
    <p:extLst>
      <p:ext uri="{BB962C8B-B14F-4D97-AF65-F5344CB8AC3E}">
        <p14:creationId xmlns:p14="http://schemas.microsoft.com/office/powerpoint/2010/main" val="1873856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11" grpId="0"/>
      <p:bldP spid="33" grpId="0"/>
      <p:bldP spid="34" grpId="0"/>
      <p:bldP spid="36" grpId="0"/>
      <p:bldP spid="37" grpId="0"/>
      <p:bldP spid="38" grpId="0"/>
      <p:bldP spid="39" grpId="0"/>
      <p:bldP spid="40" grpId="0"/>
      <p:bldP spid="41" grpId="0"/>
      <p:bldP spid="4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692696"/>
            <a:ext cx="8136904" cy="5616624"/>
          </a:xfrm>
        </p:spPr>
        <p:txBody>
          <a:bodyPr>
            <a:normAutofit/>
          </a:bodyPr>
          <a:lstStyle/>
          <a:p>
            <a:r>
              <a:rPr lang="cs-CZ" sz="1100" dirty="0">
                <a:solidFill>
                  <a:prstClr val="black">
                    <a:lumMod val="75000"/>
                    <a:lumOff val="25000"/>
                  </a:prstClr>
                </a:solidFill>
              </a:rPr>
              <a:t>Použité zdroje</a:t>
            </a:r>
            <a:r>
              <a:rPr lang="cs-CZ" sz="11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:</a:t>
            </a:r>
          </a:p>
          <a:p>
            <a:pPr marL="274320" indent="-228600">
              <a:buAutoNum type="arabicPeriod"/>
            </a:pPr>
            <a:r>
              <a:rPr lang="cs-CZ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JOSE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, San. </a:t>
            </a:r>
            <a:r>
              <a:rPr lang="cs-CZ" sz="1200" dirty="0" err="1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Wikipedia</a:t>
            </a:r>
            <a:r>
              <a:rPr lang="cs-CZ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[online]. [cit. </a:t>
            </a:r>
            <a:r>
              <a:rPr lang="cs-CZ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26.2.2012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]. Dostupný na WWW: &lt;http://cs.wikipedia.org/wiki/</a:t>
            </a:r>
            <a:r>
              <a:rPr lang="cs-CZ" sz="12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Soubor:Europe_topography_map.png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&gt;. </a:t>
            </a:r>
            <a:endParaRPr lang="cs-CZ" sz="1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274320" indent="-228600">
              <a:buAutoNum type="arabicPeriod"/>
            </a:pP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GROBE, </a:t>
            </a:r>
            <a:r>
              <a:rPr lang="cs-CZ" sz="12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Hannes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. </a:t>
            </a:r>
            <a:r>
              <a:rPr lang="cs-CZ" sz="12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Wikimedia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2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commons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26.2.2012]. Dostupný na WWW: &lt;http://commons.wikimedia.org/wiki/</a:t>
            </a:r>
            <a:r>
              <a:rPr lang="cs-CZ" sz="12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File:Greenland-sydkap_hg.jpg?uselang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=</a:t>
            </a:r>
            <a:r>
              <a:rPr lang="cs-CZ" sz="12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cs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&gt;. </a:t>
            </a:r>
            <a:endParaRPr lang="cs-CZ" sz="1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274320" indent="-228600">
              <a:buAutoNum type="arabicPeriod"/>
            </a:pPr>
            <a:r>
              <a:rPr lang="cs-CZ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Dr. 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GRAEBNER, </a:t>
            </a:r>
            <a:r>
              <a:rPr lang="cs-CZ" sz="12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Hagen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. </a:t>
            </a:r>
            <a:r>
              <a:rPr lang="cs-CZ" sz="1200" dirty="0" err="1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Wikipedia</a:t>
            </a:r>
            <a:r>
              <a:rPr lang="cs-CZ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[online]. [cit. 26.2.2012]. Dostupný na WWW: &lt;http://cs.wikipedia.org/wiki/Soubor:Ba%C4%8Dina2.jpg&gt;. </a:t>
            </a:r>
            <a:endParaRPr lang="cs-CZ" sz="1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274320" indent="-228600">
              <a:buAutoNum type="arabicPeriod"/>
            </a:pP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GRANDMONT, Jean-Pol. </a:t>
            </a:r>
            <a:r>
              <a:rPr lang="cs-CZ" sz="12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Wikimedia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2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commons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26.2.2012]. Dostupný na WWW: &lt;http://commons.wikimedia.org/wiki/File:Citrus_x_Limon_JPG1.jpg?uselang=</a:t>
            </a:r>
            <a:r>
              <a:rPr lang="cs-CZ" sz="12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csm</a:t>
            </a:r>
            <a:r>
              <a:rPr lang="cs-CZ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&gt;.</a:t>
            </a:r>
          </a:p>
          <a:p>
            <a:pPr marL="274320" indent="-228600">
              <a:buAutoNum type="arabicPeriod"/>
            </a:pP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FIJNLIJN. </a:t>
            </a:r>
            <a:r>
              <a:rPr lang="cs-CZ" sz="12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Wikimedia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2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commons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26.2.2012]. Dostupný na WWW: &lt;http://commons.wikimedia.org/wiki/</a:t>
            </a:r>
            <a:r>
              <a:rPr lang="cs-CZ" sz="12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File:Marken_Lighthouse.JPG?uselang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=</a:t>
            </a:r>
            <a:r>
              <a:rPr lang="cs-CZ" sz="12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cs</a:t>
            </a:r>
            <a:r>
              <a:rPr lang="cs-CZ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&gt;.</a:t>
            </a:r>
          </a:p>
          <a:p>
            <a:pPr marL="274320" indent="-228600">
              <a:buAutoNum type="arabicPeriod"/>
            </a:pP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ZELENKO, Alex. </a:t>
            </a:r>
            <a:r>
              <a:rPr lang="cs-CZ" sz="1200" dirty="0" err="1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Wikipedia</a:t>
            </a:r>
            <a:r>
              <a:rPr lang="cs-CZ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 [online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]. [cit. 26.2.2012]. Dostupný na WWW: &lt;http://cs.wikipedia.org/wiki/Soubor:Belarus-Svislach_River-1.jpg</a:t>
            </a:r>
            <a:r>
              <a:rPr lang="cs-CZ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&gt;.</a:t>
            </a:r>
          </a:p>
          <a:p>
            <a:pPr marL="274320" indent="-228600">
              <a:buAutoNum type="arabicPeriod"/>
            </a:pP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PETRITAP. </a:t>
            </a:r>
            <a:r>
              <a:rPr lang="cs-CZ" sz="1200" dirty="0" err="1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Wikipedia</a:t>
            </a:r>
            <a:r>
              <a:rPr lang="cs-CZ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[online]. [cit. 26.2.2012]. Dostupný na WWW: &lt;http://</a:t>
            </a:r>
            <a:r>
              <a:rPr lang="cs-CZ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cs.wikipedia.org/wiki/</a:t>
            </a:r>
            <a:r>
              <a:rPr lang="cs-CZ" sz="1200" dirty="0" err="1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Soubor:Wintry_scenery.jpg</a:t>
            </a:r>
            <a:r>
              <a:rPr lang="cs-CZ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&gt;.</a:t>
            </a:r>
          </a:p>
          <a:p>
            <a:pPr marL="274320" indent="-228600">
              <a:buAutoNum type="arabicPeriod"/>
            </a:pP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VOLNÉ DÍLO. </a:t>
            </a:r>
            <a:r>
              <a:rPr lang="cs-CZ" sz="1200" dirty="0" err="1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Wikipedia</a:t>
            </a:r>
            <a:r>
              <a:rPr lang="cs-CZ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[online]. [cit. 26.2.2012]. Dostupný na WWW: &lt;http://</a:t>
            </a:r>
            <a:r>
              <a:rPr lang="cs-CZ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cs.wikipedia.org/wiki/</a:t>
            </a:r>
            <a:r>
              <a:rPr lang="cs-CZ" sz="1200" dirty="0" err="1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Soubor:Winter_forest.jpg</a:t>
            </a:r>
            <a:r>
              <a:rPr lang="cs-CZ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&gt;.</a:t>
            </a:r>
          </a:p>
          <a:p>
            <a:pPr marL="274320" indent="-228600">
              <a:buAutoNum type="arabicPeriod"/>
            </a:pP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TXD. </a:t>
            </a:r>
            <a:r>
              <a:rPr lang="cs-CZ" sz="1200" dirty="0" err="1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Wikipedia</a:t>
            </a:r>
            <a:r>
              <a:rPr lang="cs-CZ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[online]. [cit. 26.2.2012]. Dostupný na WWW: &lt;http://cs.wikipedia.org/wiki/</a:t>
            </a:r>
            <a:r>
              <a:rPr lang="cs-CZ" sz="1200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Soubor:Balaton_Hungary_Landscape.jpg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&gt;. </a:t>
            </a:r>
            <a:endParaRPr lang="cs-CZ" sz="1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274320" indent="-228600">
              <a:buAutoNum type="arabicPeriod"/>
            </a:pP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200" dirty="0" smtClean="0"/>
              <a:t>prof. PhDr. </a:t>
            </a:r>
            <a:r>
              <a:rPr lang="cs-CZ" sz="1200" dirty="0"/>
              <a:t>CHALUPA, Petr, </a:t>
            </a:r>
            <a:r>
              <a:rPr lang="cs-CZ" sz="1200" dirty="0" smtClean="0"/>
              <a:t>CSc</a:t>
            </a:r>
            <a:r>
              <a:rPr lang="cs-CZ" sz="1200" dirty="0"/>
              <a:t>.; </a:t>
            </a:r>
            <a:r>
              <a:rPr lang="cs-CZ" sz="1200" dirty="0" smtClean="0"/>
              <a:t>Mgr. </a:t>
            </a:r>
            <a:r>
              <a:rPr lang="cs-CZ" sz="1200" dirty="0"/>
              <a:t>ŠTIKOVÁ, Věra. </a:t>
            </a:r>
            <a:r>
              <a:rPr lang="cs-CZ" sz="1200" i="1" dirty="0"/>
              <a:t>Vlastivěda 5</a:t>
            </a:r>
            <a:r>
              <a:rPr lang="cs-CZ" sz="1200" dirty="0"/>
              <a:t>: Česká republika jako součást Evropy (učebnice). Brno: NOVÁ ŠKOLA, s.r.o., 2011, ISBN 978-80-7289-260-0. </a:t>
            </a:r>
            <a:endParaRPr lang="cs-CZ" sz="1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274320" indent="-228600">
              <a:buAutoNum type="arabicPeriod"/>
            </a:pPr>
            <a:endParaRPr lang="cs-CZ" sz="1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274320" indent="-228600">
              <a:buAutoNum type="arabicPeriod"/>
            </a:pPr>
            <a:endParaRPr lang="cs-CZ" sz="1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274320" indent="-228600">
              <a:buAutoNum type="arabicPeriod"/>
            </a:pPr>
            <a:endParaRPr lang="cs-CZ" sz="1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45720" indent="0">
              <a:buNone/>
            </a:pPr>
            <a:endParaRPr lang="cs-CZ" sz="1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45720" indent="0">
              <a:buNone/>
            </a:pPr>
            <a:endParaRPr lang="pl-PL" sz="12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45720" indent="0">
              <a:buNone/>
            </a:pPr>
            <a:endParaRPr lang="cs-CZ" sz="1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marL="4572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125600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571</TotalTime>
  <Words>519</Words>
  <Application>Microsoft Office PowerPoint</Application>
  <PresentationFormat>Předvádění na obrazovce (4:3)</PresentationFormat>
  <Paragraphs>91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PODNEBÍ</vt:lpstr>
      <vt:lpstr>PODNEBNÉ PÁSY</vt:lpstr>
      <vt:lpstr>Prezentace aplikace PowerPoint</vt:lpstr>
      <vt:lpstr> PODNEBNÉ PÁSY NA ÚZEMÍ EVROPY</vt:lpstr>
      <vt:lpstr>Subpolární pás </vt:lpstr>
      <vt:lpstr>Subtropický pás </vt:lpstr>
      <vt:lpstr>Mírný pás </vt:lpstr>
      <vt:lpstr>MÍRNÝ PÁS</vt:lpstr>
      <vt:lpstr>MÍRNÝ PÁS</vt:lpstr>
      <vt:lpstr>MÍRNÝ PÁS</vt:lpstr>
      <vt:lpstr>Doplňujte názvy podnebných pásů.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Mgr. Radoslava Mašatová Název materiálu: VY_32_INOVACE_01_ Prvouka  Číslo projektu: CZ.1.07/1.4.00/21.1115  </dc:title>
  <dc:creator> </dc:creator>
  <cp:lastModifiedBy> </cp:lastModifiedBy>
  <cp:revision>116</cp:revision>
  <dcterms:created xsi:type="dcterms:W3CDTF">2012-02-26T18:23:53Z</dcterms:created>
  <dcterms:modified xsi:type="dcterms:W3CDTF">2012-06-03T12:03:55Z</dcterms:modified>
</cp:coreProperties>
</file>