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0" r:id="rId1"/>
  </p:sldMasterIdLst>
  <p:notesMasterIdLst>
    <p:notesMasterId r:id="rId9"/>
  </p:notesMasterIdLst>
  <p:sldIdLst>
    <p:sldId id="257" r:id="rId2"/>
    <p:sldId id="264" r:id="rId3"/>
    <p:sldId id="260" r:id="rId4"/>
    <p:sldId id="262" r:id="rId5"/>
    <p:sldId id="258" r:id="rId6"/>
    <p:sldId id="259" r:id="rId7"/>
    <p:sldId id="263" r:id="rId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F5AB1C69-6EDB-4FF4-983F-18BD219EF322}" styleName="Střední styl 2 – zvýraznění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93296810-A885-4BE3-A3E7-6D5BEEA58F35}" styleName="Střední styl 2 – zvýraznění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251" autoAdjust="0"/>
    <p:restoredTop sz="94621" autoAdjust="0"/>
  </p:normalViewPr>
  <p:slideViewPr>
    <p:cSldViewPr>
      <p:cViewPr>
        <p:scale>
          <a:sx n="70" d="100"/>
          <a:sy n="70" d="100"/>
        </p:scale>
        <p:origin x="-1386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9357916-9F6F-477E-BB5F-9E793B0A369A}" type="datetimeFigureOut">
              <a:rPr lang="cs-CZ"/>
              <a:pPr>
                <a:defRPr/>
              </a:pPr>
              <a:t>20.9.2011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3354920-79EC-46C7-A27A-E7ED4D972DA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8005400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54F4211-B888-42A1-AAC1-698C639FADD5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6701087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F2F5CBC-C06D-4146-9EFA-1B4DC9BF74B0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07404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4E41D7-C6A0-4489-9B92-4AD734307E6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45464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3CC8CEC-B369-49DB-BE36-EF16CCDD6C1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0450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A07D99A-20F5-43BF-AE1E-A372F98AA0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81478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A4B217E-FC4C-48C6-8CBE-27446D48C55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805316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438219-6E41-45A4-BFAA-A9AE05704E2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108469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0D64C4-32BF-4AFA-ADFE-C40E73CCA9C6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40895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07A0A59-6900-4F64-90D6-3361E7D106E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548612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0F2D9165-2ABA-407F-8F34-B2366A3367B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581255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9117552-BFB0-4F0B-8564-E5A0056BA2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532685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BEAC7"/>
            </a:gs>
            <a:gs pos="17999">
              <a:srgbClr val="FEE7F2"/>
            </a:gs>
            <a:gs pos="36000">
              <a:srgbClr val="FAC77D"/>
            </a:gs>
            <a:gs pos="61000">
              <a:srgbClr val="FBA97D"/>
            </a:gs>
            <a:gs pos="82001">
              <a:srgbClr val="FBD49C"/>
            </a:gs>
            <a:gs pos="100000">
              <a:srgbClr val="FEE7F2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42CD93E9-EA5B-4EBB-ACD5-E88AF8F7778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59318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1" r:id="rId1"/>
    <p:sldLayoutId id="2147483742" r:id="rId2"/>
    <p:sldLayoutId id="2147483743" r:id="rId3"/>
    <p:sldLayoutId id="2147483744" r:id="rId4"/>
    <p:sldLayoutId id="2147483745" r:id="rId5"/>
    <p:sldLayoutId id="2147483746" r:id="rId6"/>
    <p:sldLayoutId id="2147483747" r:id="rId7"/>
    <p:sldLayoutId id="2147483748" r:id="rId8"/>
    <p:sldLayoutId id="2147483749" r:id="rId9"/>
    <p:sldLayoutId id="2147483750" r:id="rId10"/>
    <p:sldLayoutId id="214748375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620713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95986267"/>
              </p:ext>
            </p:extLst>
          </p:nvPr>
        </p:nvGraphicFramePr>
        <p:xfrm>
          <a:off x="1665288" y="2414588"/>
          <a:ext cx="5813425" cy="2820670"/>
        </p:xfrm>
        <a:graphic>
          <a:graphicData uri="http://schemas.openxmlformats.org/drawingml/2006/table">
            <a:tbl>
              <a:tblPr/>
              <a:tblGrid>
                <a:gridCol w="1360487"/>
                <a:gridCol w="4452938"/>
              </a:tblGrid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Škola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ZŠ Třeboň, Sokolská 296, 379 01 Třeboň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Mgr. Jana Drtinová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Číslo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VY_42_INOVACE_4064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Název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Procenta - slovní úlohy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Téma hodiny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Procenta</a:t>
                      </a: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Matematika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827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Ročník/y/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7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42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Pracovní list obsahuje tři slovní úlohy na procvičení početních operací s procenty.</a:t>
                      </a:r>
                      <a:endParaRPr lang="cs-CZ" sz="1200" dirty="0"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318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Očekávaný výstup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 umí počítat procenta.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365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Druh učebního materiálu</a:t>
                      </a:r>
                      <a:endParaRPr kumimoji="0" 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10181C"/>
                          </a:solidFill>
                          <a:effectLst/>
                          <a:latin typeface="Verdana" pitchFamily="34" charset="0"/>
                          <a:cs typeface="Times New Roman" pitchFamily="18" charset="0"/>
                        </a:rPr>
                        <a:t>Pracovní list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10181C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marL="44450" marR="44450" marT="0" marB="0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325686"/>
            <a:ext cx="712879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Na úřadě je celkem 380 zaměstnanců, z toho je 171 žen. Kolik procent zaměstnanců tvoří ženy?</a:t>
            </a:r>
          </a:p>
          <a:p>
            <a:pPr lvl="0"/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55576" y="1826821"/>
            <a:ext cx="7488832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100 % ………...……………..380 zaměstnanců</a:t>
            </a:r>
          </a:p>
          <a:p>
            <a:r>
              <a:rPr lang="cs-CZ" sz="2800" dirty="0" smtClean="0"/>
              <a:t>    1 % ………………………..3,8</a:t>
            </a:r>
          </a:p>
          <a:p>
            <a:r>
              <a:rPr lang="cs-CZ" sz="2800" dirty="0" smtClean="0"/>
              <a:t>    p % …….………………….171 žen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971600" y="3501008"/>
            <a:ext cx="62646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ovéPole 11"/>
          <p:cNvSpPr txBox="1"/>
          <p:nvPr/>
        </p:nvSpPr>
        <p:spPr>
          <a:xfrm>
            <a:off x="1763688" y="3544271"/>
            <a:ext cx="4536504" cy="123110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171 : 3,8</a:t>
            </a:r>
          </a:p>
          <a:p>
            <a:r>
              <a:rPr lang="cs-CZ" sz="2800" u="dbl" dirty="0"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2800" u="dbl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45</a:t>
            </a:r>
          </a:p>
          <a:p>
            <a:endParaRPr lang="cs-CZ" dirty="0"/>
          </a:p>
        </p:txBody>
      </p:sp>
      <p:cxnSp>
        <p:nvCxnSpPr>
          <p:cNvPr id="13" name="Přímá spojnice 12"/>
          <p:cNvCxnSpPr/>
          <p:nvPr/>
        </p:nvCxnSpPr>
        <p:spPr>
          <a:xfrm>
            <a:off x="971600" y="4725144"/>
            <a:ext cx="5976664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1763688" y="4789021"/>
            <a:ext cx="2736304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45 %</a:t>
            </a:r>
            <a:endParaRPr lang="cs-CZ" sz="2800" u="dbl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899592" y="5437093"/>
            <a:ext cx="6480720" cy="8002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Ženy tvoří 45 % zaměstnanců.</a:t>
            </a:r>
            <a:endParaRPr lang="cs-CZ" sz="2800" u="dbl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/>
          </a:p>
        </p:txBody>
      </p:sp>
      <p:pic>
        <p:nvPicPr>
          <p:cNvPr id="1027" name="Picture 3" descr="C:\Users\Jana\AppData\Local\Microsoft\Windows\Temporary Internet Files\Content.IE5\W0VUHIAE\MP90043951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861048"/>
            <a:ext cx="1606293" cy="22047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868285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4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6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12" grpId="0"/>
      <p:bldP spid="14" grpId="0"/>
      <p:bldP spid="1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96752"/>
            <a:ext cx="835292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3600" dirty="0"/>
              <a:t>Adéla šetří na kolečkové brusle, které stojí 2960 Kč. Má ušetřeno 740 Kč. Vyjádři v procentech, jakou část ceny bruslí musí ještě našetřit</a:t>
            </a:r>
            <a:r>
              <a:rPr lang="cs-CZ" sz="3600" dirty="0" smtClean="0"/>
              <a:t>.</a:t>
            </a:r>
            <a:endParaRPr lang="cs-CZ" sz="3600" dirty="0"/>
          </a:p>
        </p:txBody>
      </p:sp>
      <p:pic>
        <p:nvPicPr>
          <p:cNvPr id="3" name="Picture 2" descr="C:\Users\Jana\AppData\Local\Microsoft\Windows\Temporary Internet Files\Content.IE5\W0VUHIAE\MC900237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423935"/>
            <a:ext cx="2619969" cy="26506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4405017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563196"/>
            <a:ext cx="8136904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100 % …………………………..…2960,- Kč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1 % ………………..…..……….29,60 Kč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   P % ….…………………………...740,- Kč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Zbývá našetřit …………………………..x %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2708920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755576" y="2938879"/>
            <a:ext cx="3528392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740 : 29,6</a:t>
            </a:r>
          </a:p>
          <a:p>
            <a:r>
              <a:rPr lang="cs-CZ" sz="3200" u="dbl" dirty="0">
                <a:latin typeface="Verdana" pitchFamily="34" charset="0"/>
                <a:ea typeface="Verdana" pitchFamily="34" charset="0"/>
                <a:cs typeface="Verdana" pitchFamily="34" charset="0"/>
              </a:rPr>
              <a:t>p</a:t>
            </a:r>
            <a:r>
              <a:rPr lang="cs-CZ" sz="3200" u="dbl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25</a:t>
            </a:r>
          </a:p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4293096"/>
            <a:ext cx="8280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2267744" y="4293096"/>
            <a:ext cx="288032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</a:t>
            </a:r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7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5 %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39552" y="4944070"/>
            <a:ext cx="5976664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Adéle ještě zbývá našetřit 75 % ceny.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4716016" y="2924944"/>
            <a:ext cx="3384376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100 – 25</a:t>
            </a:r>
          </a:p>
          <a:p>
            <a:r>
              <a:rPr lang="cs-CZ" sz="3200" u="dbl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3200" u="dbl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75</a:t>
            </a:r>
            <a:endParaRPr lang="cs-CZ" sz="3200" u="dbl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pic>
        <p:nvPicPr>
          <p:cNvPr id="11" name="Picture 2" descr="C:\Users\Jana\AppData\Local\Microsoft\Windows\Temporary Internet Files\Content.IE5\W0VUHIAE\MC90023737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4513610"/>
            <a:ext cx="1978573" cy="20017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314498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9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767670" y="749603"/>
            <a:ext cx="697268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Šaty, které původně stály 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4348,- Kč, byly </a:t>
            </a:r>
            <a:r>
              <a:rPr lang="cs-CZ" sz="4000" dirty="0">
                <a:latin typeface="Verdana" pitchFamily="34" charset="0"/>
                <a:ea typeface="Verdana" pitchFamily="34" charset="0"/>
                <a:cs typeface="Verdana" pitchFamily="34" charset="0"/>
              </a:rPr>
              <a:t>zlevněny o </a:t>
            </a:r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1087,- Kč. </a:t>
            </a:r>
          </a:p>
        </p:txBody>
      </p:sp>
      <p:pic>
        <p:nvPicPr>
          <p:cNvPr id="3" name="Picture 2" descr="C:\Users\Jana\AppData\Local\Microsoft\Windows\Temporary Internet Files\Content.IE5\G1UHAENK\MP9004230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24944"/>
            <a:ext cx="2708920" cy="27089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82193" y="2994211"/>
            <a:ext cx="460851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Kolikaprocentní byla sleva šatů?</a:t>
            </a:r>
            <a:endParaRPr lang="cs-CZ" sz="40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258460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11560" y="419180"/>
            <a:ext cx="813690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100% ……………………………….4348,- Kč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Sleva p% ………………..…….…1087,- Kč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1% ………..………….……………….43,48 Kč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95536" y="2276872"/>
            <a:ext cx="8352928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ovéPole 5"/>
          <p:cNvSpPr txBox="1"/>
          <p:nvPr/>
        </p:nvSpPr>
        <p:spPr>
          <a:xfrm>
            <a:off x="4860032" y="2650847"/>
            <a:ext cx="410445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err="1" smtClean="0">
                <a:latin typeface="Verdana" pitchFamily="34" charset="0"/>
                <a:ea typeface="Verdana" pitchFamily="34" charset="0"/>
                <a:cs typeface="Verdana" pitchFamily="34" charset="0"/>
              </a:rPr>
              <a:t>Zk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: </a:t>
            </a:r>
          </a:p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43,48 . 25 = 1087</a:t>
            </a:r>
            <a:endParaRPr lang="cs-CZ" sz="3200" u="dbl" dirty="0" smtClean="0">
              <a:latin typeface="Verdana" pitchFamily="34" charset="0"/>
              <a:ea typeface="Verdana" pitchFamily="34" charset="0"/>
              <a:cs typeface="Verdana" pitchFamily="34" charset="0"/>
            </a:endParaRPr>
          </a:p>
          <a:p>
            <a:endParaRPr lang="cs-CZ" dirty="0"/>
          </a:p>
        </p:txBody>
      </p:sp>
      <p:cxnSp>
        <p:nvCxnSpPr>
          <p:cNvPr id="7" name="Přímá spojnice 6"/>
          <p:cNvCxnSpPr/>
          <p:nvPr/>
        </p:nvCxnSpPr>
        <p:spPr>
          <a:xfrm>
            <a:off x="467544" y="4293096"/>
            <a:ext cx="8280920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ovéPole 7"/>
          <p:cNvSpPr txBox="1"/>
          <p:nvPr/>
        </p:nvSpPr>
        <p:spPr>
          <a:xfrm>
            <a:off x="683568" y="4365104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x = 25 %</a:t>
            </a:r>
            <a:endParaRPr lang="cs-CZ" sz="3200" dirty="0"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827584" y="5085184"/>
            <a:ext cx="59046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Sleva šatů byla 25%.</a:t>
            </a:r>
          </a:p>
        </p:txBody>
      </p:sp>
      <p:pic>
        <p:nvPicPr>
          <p:cNvPr id="10" name="Picture 2" descr="C:\Users\Jana\AppData\Local\Microsoft\Windows\Temporary Internet Files\Content.IE5\G1UHAENK\MP90042305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42028" y="4505854"/>
            <a:ext cx="1714743" cy="17147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611560" y="2717304"/>
            <a:ext cx="4104456" cy="13542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>
                <a:latin typeface="Verdana" pitchFamily="34" charset="0"/>
                <a:ea typeface="Verdana" pitchFamily="34" charset="0"/>
                <a:cs typeface="Verdana" pitchFamily="34" charset="0"/>
              </a:rPr>
              <a:t>x</a:t>
            </a:r>
            <a:r>
              <a:rPr lang="cs-CZ" sz="3200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 = 1087 : 43,48</a:t>
            </a:r>
          </a:p>
          <a:p>
            <a:r>
              <a:rPr lang="cs-CZ" sz="3200" u="dbl" dirty="0" smtClean="0">
                <a:latin typeface="Verdana" pitchFamily="34" charset="0"/>
                <a:ea typeface="Verdana" pitchFamily="34" charset="0"/>
                <a:cs typeface="Verdana" pitchFamily="34" charset="0"/>
              </a:rPr>
              <a:t>x = 25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91880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8" grpId="0"/>
      <p:bldP spid="9" grpId="0"/>
      <p:bldP spid="1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1540768"/>
          </a:xfrm>
        </p:spPr>
        <p:txBody>
          <a:bodyPr/>
          <a:lstStyle/>
          <a:p>
            <a:pPr marL="0" indent="0">
              <a:buNone/>
            </a:pPr>
            <a:r>
              <a:rPr lang="cs-CZ" dirty="0"/>
              <a:t>www.office.microsoft.com</a:t>
            </a:r>
          </a:p>
          <a:p>
            <a:pPr marL="0" indent="0">
              <a:buNone/>
            </a:pPr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40574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406</TotalTime>
  <Words>237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učebního materiálu</dc:title>
  <dc:creator>Tereza Bížová</dc:creator>
  <dc:description>Dostupné z Metodického portálu www.rvp.cz, ISSN: 1802-4785, financovaného z ESF a státního rozpočtu ČR. Provozováno Výzkumným ústavem pedagogickým v Praze.</dc:description>
  <cp:lastModifiedBy>Jana</cp:lastModifiedBy>
  <cp:revision>47</cp:revision>
  <dcterms:created xsi:type="dcterms:W3CDTF">2010-10-19T08:27:42Z</dcterms:created>
  <dcterms:modified xsi:type="dcterms:W3CDTF">2011-09-20T18:31:58Z</dcterms:modified>
</cp:coreProperties>
</file>